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0.xml" ContentType="application/vnd.openxmlformats-officedocument.presentationml.tags+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216"/>
  </p:notesMasterIdLst>
  <p:handoutMasterIdLst>
    <p:handoutMasterId r:id="rId217"/>
  </p:handoutMasterIdLst>
  <p:sldIdLst>
    <p:sldId id="2147475107" r:id="rId2"/>
    <p:sldId id="2147475389" r:id="rId3"/>
    <p:sldId id="2147475390" r:id="rId4"/>
    <p:sldId id="2719" r:id="rId5"/>
    <p:sldId id="2648" r:id="rId6"/>
    <p:sldId id="2147475391" r:id="rId7"/>
    <p:sldId id="2147475392" r:id="rId8"/>
    <p:sldId id="2147475393" r:id="rId9"/>
    <p:sldId id="2778" r:id="rId10"/>
    <p:sldId id="2521" r:id="rId11"/>
    <p:sldId id="2147475394" r:id="rId12"/>
    <p:sldId id="2720" r:id="rId13"/>
    <p:sldId id="2147475395" r:id="rId14"/>
    <p:sldId id="2722" r:id="rId15"/>
    <p:sldId id="2723" r:id="rId16"/>
    <p:sldId id="2724" r:id="rId17"/>
    <p:sldId id="2725" r:id="rId18"/>
    <p:sldId id="2727" r:id="rId19"/>
    <p:sldId id="2729" r:id="rId20"/>
    <p:sldId id="2730" r:id="rId21"/>
    <p:sldId id="2731" r:id="rId22"/>
    <p:sldId id="2732" r:id="rId23"/>
    <p:sldId id="2147475396" r:id="rId24"/>
    <p:sldId id="2147475407" r:id="rId25"/>
    <p:sldId id="2734" r:id="rId26"/>
    <p:sldId id="2147475397" r:id="rId27"/>
    <p:sldId id="2737" r:id="rId28"/>
    <p:sldId id="2738" r:id="rId29"/>
    <p:sldId id="2739" r:id="rId30"/>
    <p:sldId id="2740" r:id="rId31"/>
    <p:sldId id="2147475406" r:id="rId32"/>
    <p:sldId id="2741" r:id="rId33"/>
    <p:sldId id="2742" r:id="rId34"/>
    <p:sldId id="2743" r:id="rId35"/>
    <p:sldId id="2744" r:id="rId36"/>
    <p:sldId id="2745" r:id="rId37"/>
    <p:sldId id="2147475409" r:id="rId38"/>
    <p:sldId id="2147475398" r:id="rId39"/>
    <p:sldId id="2747" r:id="rId40"/>
    <p:sldId id="2748" r:id="rId41"/>
    <p:sldId id="2749" r:id="rId42"/>
    <p:sldId id="2750" r:id="rId43"/>
    <p:sldId id="2751" r:id="rId44"/>
    <p:sldId id="2752" r:id="rId45"/>
    <p:sldId id="2753" r:id="rId46"/>
    <p:sldId id="2780" r:id="rId47"/>
    <p:sldId id="2754" r:id="rId48"/>
    <p:sldId id="2755" r:id="rId49"/>
    <p:sldId id="2756" r:id="rId50"/>
    <p:sldId id="2757" r:id="rId51"/>
    <p:sldId id="2147475410" r:id="rId52"/>
    <p:sldId id="2759" r:id="rId53"/>
    <p:sldId id="2760" r:id="rId54"/>
    <p:sldId id="2761" r:id="rId55"/>
    <p:sldId id="2147475399" r:id="rId56"/>
    <p:sldId id="2147475400" r:id="rId57"/>
    <p:sldId id="2764" r:id="rId58"/>
    <p:sldId id="2765" r:id="rId59"/>
    <p:sldId id="2147475431" r:id="rId60"/>
    <p:sldId id="2147475185" r:id="rId61"/>
    <p:sldId id="2147475186" r:id="rId62"/>
    <p:sldId id="2147475187" r:id="rId63"/>
    <p:sldId id="2147475189" r:id="rId64"/>
    <p:sldId id="2147475192" r:id="rId65"/>
    <p:sldId id="2147475193" r:id="rId66"/>
    <p:sldId id="2147475401" r:id="rId67"/>
    <p:sldId id="2147475402" r:id="rId68"/>
    <p:sldId id="2147475403" r:id="rId69"/>
    <p:sldId id="2768" r:id="rId70"/>
    <p:sldId id="2769" r:id="rId71"/>
    <p:sldId id="2770" r:id="rId72"/>
    <p:sldId id="2771" r:id="rId73"/>
    <p:sldId id="2772" r:id="rId74"/>
    <p:sldId id="2779" r:id="rId75"/>
    <p:sldId id="2147475404" r:id="rId76"/>
    <p:sldId id="2773" r:id="rId77"/>
    <p:sldId id="2777" r:id="rId78"/>
    <p:sldId id="2147475411" r:id="rId79"/>
    <p:sldId id="2147475204" r:id="rId80"/>
    <p:sldId id="2147475216" r:id="rId81"/>
    <p:sldId id="2147475217" r:id="rId82"/>
    <p:sldId id="2147475218" r:id="rId83"/>
    <p:sldId id="2147475219" r:id="rId84"/>
    <p:sldId id="2147475220" r:id="rId85"/>
    <p:sldId id="2147475221" r:id="rId86"/>
    <p:sldId id="2147475222" r:id="rId87"/>
    <p:sldId id="2147475223" r:id="rId88"/>
    <p:sldId id="2147475224" r:id="rId89"/>
    <p:sldId id="2147475225" r:id="rId90"/>
    <p:sldId id="2147475226" r:id="rId91"/>
    <p:sldId id="2147475227" r:id="rId92"/>
    <p:sldId id="2147475228" r:id="rId93"/>
    <p:sldId id="2147475229" r:id="rId94"/>
    <p:sldId id="2147475230" r:id="rId95"/>
    <p:sldId id="2147475231" r:id="rId96"/>
    <p:sldId id="2147475232" r:id="rId97"/>
    <p:sldId id="2147475233" r:id="rId98"/>
    <p:sldId id="2147475235" r:id="rId99"/>
    <p:sldId id="2147475236" r:id="rId100"/>
    <p:sldId id="2147475237" r:id="rId101"/>
    <p:sldId id="2147475412" r:id="rId102"/>
    <p:sldId id="1052" r:id="rId103"/>
    <p:sldId id="465" r:id="rId104"/>
    <p:sldId id="466" r:id="rId105"/>
    <p:sldId id="2147475413" r:id="rId106"/>
    <p:sldId id="2147475242" r:id="rId107"/>
    <p:sldId id="2147475249" r:id="rId108"/>
    <p:sldId id="2147475246" r:id="rId109"/>
    <p:sldId id="2147475248" r:id="rId110"/>
    <p:sldId id="2147475414" r:id="rId111"/>
    <p:sldId id="2147475250" r:id="rId112"/>
    <p:sldId id="2147475251" r:id="rId113"/>
    <p:sldId id="2147475415" r:id="rId114"/>
    <p:sldId id="2147475252" r:id="rId115"/>
    <p:sldId id="2147475255" r:id="rId116"/>
    <p:sldId id="2147475420" r:id="rId117"/>
    <p:sldId id="2147475256" r:id="rId118"/>
    <p:sldId id="2147475257" r:id="rId119"/>
    <p:sldId id="2147475258" r:id="rId120"/>
    <p:sldId id="2147475259" r:id="rId121"/>
    <p:sldId id="2147475278" r:id="rId122"/>
    <p:sldId id="2147475260" r:id="rId123"/>
    <p:sldId id="2147475262" r:id="rId124"/>
    <p:sldId id="2147475263" r:id="rId125"/>
    <p:sldId id="2147475266" r:id="rId126"/>
    <p:sldId id="2147475267" r:id="rId127"/>
    <p:sldId id="2147475264" r:id="rId128"/>
    <p:sldId id="2147475265" r:id="rId129"/>
    <p:sldId id="2147475268" r:id="rId130"/>
    <p:sldId id="2147475269" r:id="rId131"/>
    <p:sldId id="2147475272" r:id="rId132"/>
    <p:sldId id="2147475270" r:id="rId133"/>
    <p:sldId id="2147475271" r:id="rId134"/>
    <p:sldId id="2147475273" r:id="rId135"/>
    <p:sldId id="2147475274" r:id="rId136"/>
    <p:sldId id="2147475276" r:id="rId137"/>
    <p:sldId id="2147475275" r:id="rId138"/>
    <p:sldId id="2147475342" r:id="rId139"/>
    <p:sldId id="2147475343" r:id="rId140"/>
    <p:sldId id="2147475344" r:id="rId141"/>
    <p:sldId id="2147475345" r:id="rId142"/>
    <p:sldId id="2147475346" r:id="rId143"/>
    <p:sldId id="2147475347" r:id="rId144"/>
    <p:sldId id="2147475348" r:id="rId145"/>
    <p:sldId id="2147475361" r:id="rId146"/>
    <p:sldId id="2147475362" r:id="rId147"/>
    <p:sldId id="755" r:id="rId148"/>
    <p:sldId id="756" r:id="rId149"/>
    <p:sldId id="757" r:id="rId150"/>
    <p:sldId id="758" r:id="rId151"/>
    <p:sldId id="759" r:id="rId152"/>
    <p:sldId id="760" r:id="rId153"/>
    <p:sldId id="2147475365" r:id="rId154"/>
    <p:sldId id="2147475363" r:id="rId155"/>
    <p:sldId id="2147475364" r:id="rId156"/>
    <p:sldId id="2147475366" r:id="rId157"/>
    <p:sldId id="2147475367" r:id="rId158"/>
    <p:sldId id="2147475368" r:id="rId159"/>
    <p:sldId id="2147475369" r:id="rId160"/>
    <p:sldId id="2147475370" r:id="rId161"/>
    <p:sldId id="2147475371" r:id="rId162"/>
    <p:sldId id="2147475372" r:id="rId163"/>
    <p:sldId id="2147475253" r:id="rId164"/>
    <p:sldId id="2147475254" r:id="rId165"/>
    <p:sldId id="2147475417" r:id="rId166"/>
    <p:sldId id="2147475305" r:id="rId167"/>
    <p:sldId id="605" r:id="rId168"/>
    <p:sldId id="686" r:id="rId169"/>
    <p:sldId id="692" r:id="rId170"/>
    <p:sldId id="2147475306" r:id="rId171"/>
    <p:sldId id="607" r:id="rId172"/>
    <p:sldId id="2147475307" r:id="rId173"/>
    <p:sldId id="691" r:id="rId174"/>
    <p:sldId id="690" r:id="rId175"/>
    <p:sldId id="609" r:id="rId176"/>
    <p:sldId id="2147475308" r:id="rId177"/>
    <p:sldId id="2147475309" r:id="rId178"/>
    <p:sldId id="693" r:id="rId179"/>
    <p:sldId id="2147475310" r:id="rId180"/>
    <p:sldId id="696" r:id="rId181"/>
    <p:sldId id="2147475311" r:id="rId182"/>
    <p:sldId id="699" r:id="rId183"/>
    <p:sldId id="2147475312" r:id="rId184"/>
    <p:sldId id="2147475329" r:id="rId185"/>
    <p:sldId id="656" r:id="rId186"/>
    <p:sldId id="707" r:id="rId187"/>
    <p:sldId id="680" r:id="rId188"/>
    <p:sldId id="533" r:id="rId189"/>
    <p:sldId id="2147475317" r:id="rId190"/>
    <p:sldId id="2147475318" r:id="rId191"/>
    <p:sldId id="704" r:id="rId192"/>
    <p:sldId id="705" r:id="rId193"/>
    <p:sldId id="701" r:id="rId194"/>
    <p:sldId id="612" r:id="rId195"/>
    <p:sldId id="2147475314" r:id="rId196"/>
    <p:sldId id="702" r:id="rId197"/>
    <p:sldId id="2147475418" r:id="rId198"/>
    <p:sldId id="615" r:id="rId199"/>
    <p:sldId id="2147475319" r:id="rId200"/>
    <p:sldId id="698" r:id="rId201"/>
    <p:sldId id="2147475321" r:id="rId202"/>
    <p:sldId id="614" r:id="rId203"/>
    <p:sldId id="2147475323" r:id="rId204"/>
    <p:sldId id="2147475324" r:id="rId205"/>
    <p:sldId id="2147475326" r:id="rId206"/>
    <p:sldId id="2147475434" r:id="rId207"/>
    <p:sldId id="2147475422" r:id="rId208"/>
    <p:sldId id="2147475424" r:id="rId209"/>
    <p:sldId id="2147475425" r:id="rId210"/>
    <p:sldId id="2147475426" r:id="rId211"/>
    <p:sldId id="2147475427" r:id="rId212"/>
    <p:sldId id="2147475432" r:id="rId213"/>
    <p:sldId id="2147475429" r:id="rId214"/>
    <p:sldId id="2147475433" r:id="rId215"/>
  </p:sldIdLst>
  <p:sldSz cx="12192000" cy="6858000"/>
  <p:notesSz cx="6858000" cy="9144000"/>
  <p:custDataLst>
    <p:tags r:id="rId2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42" userDrawn="1">
          <p15:clr>
            <a:srgbClr val="A4A3A4"/>
          </p15:clr>
        </p15:guide>
        <p15:guide id="3" orient="horz" pos="618" userDrawn="1">
          <p15:clr>
            <a:srgbClr val="A4A3A4"/>
          </p15:clr>
        </p15:guide>
        <p15:guide id="4" orient="horz" pos="2614"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6ECDE"/>
    <a:srgbClr val="F7DDEF"/>
    <a:srgbClr val="000000"/>
    <a:srgbClr val="0D8EA3"/>
    <a:srgbClr val="FF33CC"/>
    <a:srgbClr val="CC00CC"/>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97" autoAdjust="0"/>
    <p:restoredTop sz="86451" autoAdjust="0"/>
  </p:normalViewPr>
  <p:slideViewPr>
    <p:cSldViewPr snapToGrid="0" showGuides="1">
      <p:cViewPr varScale="1">
        <p:scale>
          <a:sx n="89" d="100"/>
          <a:sy n="89" d="100"/>
        </p:scale>
        <p:origin x="87" y="348"/>
      </p:cViewPr>
      <p:guideLst>
        <p:guide pos="7242"/>
        <p:guide orient="horz" pos="618"/>
        <p:guide orient="horz" pos="2614"/>
        <p:guide orient="horz" pos="3929"/>
        <p:guide orient="horz" pos="3861"/>
      </p:guideLst>
    </p:cSldViewPr>
  </p:slideViewPr>
  <p:outlineViewPr>
    <p:cViewPr>
      <p:scale>
        <a:sx n="33" d="100"/>
        <a:sy n="33" d="100"/>
      </p:scale>
      <p:origin x="0" y="-47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gs" Target="tags/tag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2023/9/20</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200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341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78</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561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9220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CE19D1C-2800-F1D2-E2C6-8E7D8CD133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79042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105</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1133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5681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113</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4529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116</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314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117</a:t>
            </a:fld>
            <a:endParaRPr lang="en-US"/>
          </a:p>
        </p:txBody>
      </p:sp>
    </p:spTree>
    <p:extLst>
      <p:ext uri="{BB962C8B-B14F-4D97-AF65-F5344CB8AC3E}">
        <p14:creationId xmlns:p14="http://schemas.microsoft.com/office/powerpoint/2010/main" val="63497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130</a:t>
            </a:fld>
            <a:endParaRPr lang="en-US"/>
          </a:p>
        </p:txBody>
      </p:sp>
    </p:spTree>
    <p:extLst>
      <p:ext uri="{BB962C8B-B14F-4D97-AF65-F5344CB8AC3E}">
        <p14:creationId xmlns:p14="http://schemas.microsoft.com/office/powerpoint/2010/main" val="407931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ED3D6671-8C8D-27B4-A4F2-C80921F660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7456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ctr" latinLnBrk="0" hangingPunct="1">
              <a:lnSpc>
                <a:spcPct val="125000"/>
              </a:lnSpc>
              <a:spcBef>
                <a:spcPts val="0"/>
              </a:spcBef>
              <a:spcAft>
                <a:spcPts val="600"/>
              </a:spcAft>
              <a:buClrTx/>
              <a:buSzTx/>
              <a:buFont typeface="Huawei Sans" panose="020C0503030203020204" pitchFamily="34" charset="0"/>
              <a:buNone/>
              <a:tabLst/>
              <a:defRPr/>
            </a:pPr>
            <a:endParaRPr lang="zh-CN" altLang="en-US" dirty="0"/>
          </a:p>
        </p:txBody>
      </p:sp>
      <p:sp>
        <p:nvSpPr>
          <p:cNvPr id="4" name="页脚占位符 3">
            <a:extLst>
              <a:ext uri="{FF2B5EF4-FFF2-40B4-BE49-F238E27FC236}">
                <a16:creationId xmlns:a16="http://schemas.microsoft.com/office/drawing/2014/main" id="{8EEEBC45-7202-3CF4-CA0D-8A9964964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93535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57FB54BB-728C-19D6-8A84-4BDB86852C3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2736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页脚占位符 3">
            <a:extLst>
              <a:ext uri="{FF2B5EF4-FFF2-40B4-BE49-F238E27FC236}">
                <a16:creationId xmlns:a16="http://schemas.microsoft.com/office/drawing/2014/main" id="{4ED3E7C5-B4C5-3BF4-35A6-E64B075DDE6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00246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C1E89C0D-7FBF-0ADE-FBF2-C67180FFE0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089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147</a:t>
            </a:fld>
            <a:endParaRPr lang="en-US" altLang="zh-CN"/>
          </a:p>
        </p:txBody>
      </p:sp>
    </p:spTree>
    <p:extLst>
      <p:ext uri="{BB962C8B-B14F-4D97-AF65-F5344CB8AC3E}">
        <p14:creationId xmlns:p14="http://schemas.microsoft.com/office/powerpoint/2010/main" val="3521652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148</a:t>
            </a:fld>
            <a:endParaRPr lang="en-US" altLang="zh-CN"/>
          </a:p>
        </p:txBody>
      </p:sp>
    </p:spTree>
    <p:extLst>
      <p:ext uri="{BB962C8B-B14F-4D97-AF65-F5344CB8AC3E}">
        <p14:creationId xmlns:p14="http://schemas.microsoft.com/office/powerpoint/2010/main" val="306234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538E98D-FF99-4ECA-9BAE-4C48D91F11F4}" type="slidenum">
              <a:rPr lang="en-US" altLang="zh-CN" sz="1300">
                <a:latin typeface="Times New Roman" panose="02020603050405020304" pitchFamily="18" charset="0"/>
                <a:ea typeface="宋体" panose="02010600030101010101" pitchFamily="2" charset="-122"/>
              </a:rPr>
              <a:pPr/>
              <a:t>149</a:t>
            </a:fld>
            <a:endParaRPr lang="en-US" altLang="zh-CN" sz="1300">
              <a:latin typeface="Times New Roman" panose="02020603050405020304" pitchFamily="18" charset="0"/>
              <a:ea typeface="宋体" panose="02010600030101010101" pitchFamily="2"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212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150</a:t>
            </a:fld>
            <a:endParaRPr lang="en-US" altLang="zh-CN"/>
          </a:p>
        </p:txBody>
      </p:sp>
    </p:spTree>
    <p:extLst>
      <p:ext uri="{BB962C8B-B14F-4D97-AF65-F5344CB8AC3E}">
        <p14:creationId xmlns:p14="http://schemas.microsoft.com/office/powerpoint/2010/main" val="381869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E8AAEA6F-C66D-42EA-9A26-F54ABD15E41B}" type="slidenum">
              <a:rPr lang="en-US" altLang="zh-CN" sz="1300">
                <a:latin typeface="Times New Roman" panose="02020603050405020304" pitchFamily="18" charset="0"/>
                <a:ea typeface="宋体" panose="02010600030101010101" pitchFamily="2" charset="-122"/>
              </a:rPr>
              <a:pPr/>
              <a:t>151</a:t>
            </a:fld>
            <a:endParaRPr lang="en-US" altLang="zh-CN" sz="1300">
              <a:latin typeface="Times New Roman" panose="02020603050405020304" pitchFamily="18" charset="0"/>
              <a:ea typeface="宋体" panose="02010600030101010101" pitchFamily="2"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lnSpc>
                <a:spcPct val="90000"/>
              </a:lnSpc>
            </a:pPr>
            <a:endParaRPr lang="zh-CN" altLang="en-US"/>
          </a:p>
        </p:txBody>
      </p:sp>
    </p:spTree>
    <p:extLst>
      <p:ext uri="{BB962C8B-B14F-4D97-AF65-F5344CB8AC3E}">
        <p14:creationId xmlns:p14="http://schemas.microsoft.com/office/powerpoint/2010/main" val="1335729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4612BF0-722A-4443-9E18-85C0F50447AA}" type="slidenum">
              <a:rPr lang="en-US" altLang="zh-CN" sz="1300">
                <a:latin typeface="Times New Roman" panose="02020603050405020304" pitchFamily="18" charset="0"/>
                <a:ea typeface="宋体" panose="02010600030101010101" pitchFamily="2" charset="-122"/>
              </a:rPr>
              <a:pPr/>
              <a:t>152</a:t>
            </a:fld>
            <a:endParaRPr lang="en-US" altLang="zh-CN" sz="1300">
              <a:latin typeface="Times New Roman" panose="02020603050405020304" pitchFamily="18" charset="0"/>
              <a:ea typeface="宋体" panose="02010600030101010101" pitchFamily="2"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370098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6</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a:extLst>
              <a:ext uri="{FF2B5EF4-FFF2-40B4-BE49-F238E27FC236}">
                <a16:creationId xmlns:a16="http://schemas.microsoft.com/office/drawing/2014/main" id="{94C8F735-A90B-A9B5-69BF-975C3AA4AA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846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165</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76716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BBE63-BFD3-47F7-A0F2-ECF23E85F8BB}" type="slidenum">
              <a:rPr lang="en-US" altLang="zh-CN"/>
              <a:pPr/>
              <a:t>166</a:t>
            </a:fld>
            <a:endParaRPr lang="en-US"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pPr>
              <a:lnSpc>
                <a:spcPct val="80000"/>
              </a:lnSpc>
            </a:pPr>
            <a:endParaRPr lang="zh-CN" altLang="en-US"/>
          </a:p>
        </p:txBody>
      </p:sp>
    </p:spTree>
    <p:extLst>
      <p:ext uri="{BB962C8B-B14F-4D97-AF65-F5344CB8AC3E}">
        <p14:creationId xmlns:p14="http://schemas.microsoft.com/office/powerpoint/2010/main" val="3954896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167</a:t>
            </a:fld>
            <a:endParaRPr lang="en-US" altLang="zh-CN"/>
          </a:p>
        </p:txBody>
      </p:sp>
    </p:spTree>
    <p:extLst>
      <p:ext uri="{BB962C8B-B14F-4D97-AF65-F5344CB8AC3E}">
        <p14:creationId xmlns:p14="http://schemas.microsoft.com/office/powerpoint/2010/main" val="1945729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168</a:t>
            </a:fld>
            <a:endParaRPr lang="en-US" altLang="zh-CN"/>
          </a:p>
        </p:txBody>
      </p:sp>
    </p:spTree>
    <p:extLst>
      <p:ext uri="{BB962C8B-B14F-4D97-AF65-F5344CB8AC3E}">
        <p14:creationId xmlns:p14="http://schemas.microsoft.com/office/powerpoint/2010/main" val="2933640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169</a:t>
            </a:fld>
            <a:endParaRPr lang="en-US" altLang="zh-CN"/>
          </a:p>
        </p:txBody>
      </p:sp>
    </p:spTree>
    <p:extLst>
      <p:ext uri="{BB962C8B-B14F-4D97-AF65-F5344CB8AC3E}">
        <p14:creationId xmlns:p14="http://schemas.microsoft.com/office/powerpoint/2010/main" val="45729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170</a:t>
            </a:fld>
            <a:endParaRPr lang="en-US" altLang="zh-CN"/>
          </a:p>
        </p:txBody>
      </p:sp>
    </p:spTree>
    <p:extLst>
      <p:ext uri="{BB962C8B-B14F-4D97-AF65-F5344CB8AC3E}">
        <p14:creationId xmlns:p14="http://schemas.microsoft.com/office/powerpoint/2010/main" val="2418839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171</a:t>
            </a:fld>
            <a:endParaRPr lang="en-US" altLang="zh-CN"/>
          </a:p>
        </p:txBody>
      </p:sp>
    </p:spTree>
    <p:extLst>
      <p:ext uri="{BB962C8B-B14F-4D97-AF65-F5344CB8AC3E}">
        <p14:creationId xmlns:p14="http://schemas.microsoft.com/office/powerpoint/2010/main" val="2507541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172</a:t>
            </a:fld>
            <a:endParaRPr lang="en-US" altLang="zh-CN"/>
          </a:p>
        </p:txBody>
      </p:sp>
    </p:spTree>
    <p:extLst>
      <p:ext uri="{BB962C8B-B14F-4D97-AF65-F5344CB8AC3E}">
        <p14:creationId xmlns:p14="http://schemas.microsoft.com/office/powerpoint/2010/main" val="1032030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173</a:t>
            </a:fld>
            <a:endParaRPr lang="en-US" altLang="zh-CN"/>
          </a:p>
        </p:txBody>
      </p:sp>
    </p:spTree>
    <p:extLst>
      <p:ext uri="{BB962C8B-B14F-4D97-AF65-F5344CB8AC3E}">
        <p14:creationId xmlns:p14="http://schemas.microsoft.com/office/powerpoint/2010/main" val="2860345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174</a:t>
            </a:fld>
            <a:endParaRPr lang="en-US" altLang="zh-CN"/>
          </a:p>
        </p:txBody>
      </p:sp>
    </p:spTree>
    <p:extLst>
      <p:ext uri="{BB962C8B-B14F-4D97-AF65-F5344CB8AC3E}">
        <p14:creationId xmlns:p14="http://schemas.microsoft.com/office/powerpoint/2010/main" val="80623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7</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数据链路层不必考虑物理层如何实现比特传输的细节，可以认为好像是沿着两个数据链路层之间的水平方向把帧直接发送到对方。</a:t>
            </a:r>
            <a:endParaRPr lang="en-US" altLang="zh-CN" sz="1200" dirty="0">
              <a:cs typeface="+mn-ea"/>
              <a:sym typeface="+mn-lt"/>
            </a:endParaRPr>
          </a:p>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可以在两个对等的数据链路层之间想象有一个数字管道，在这条数字管道上传输的数据单位是帧。</a:t>
            </a:r>
          </a:p>
          <a:p>
            <a:endParaRPr lang="zh-CN" altLang="en-US" dirty="0"/>
          </a:p>
        </p:txBody>
      </p:sp>
      <p:sp>
        <p:nvSpPr>
          <p:cNvPr id="2" name="页脚占位符 1">
            <a:extLst>
              <a:ext uri="{FF2B5EF4-FFF2-40B4-BE49-F238E27FC236}">
                <a16:creationId xmlns:a16="http://schemas.microsoft.com/office/drawing/2014/main" id="{808DB64A-1D6D-F1C9-6965-FE089D4460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78448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175</a:t>
            </a:fld>
            <a:endParaRPr lang="en-US" altLang="zh-CN"/>
          </a:p>
        </p:txBody>
      </p:sp>
    </p:spTree>
    <p:extLst>
      <p:ext uri="{BB962C8B-B14F-4D97-AF65-F5344CB8AC3E}">
        <p14:creationId xmlns:p14="http://schemas.microsoft.com/office/powerpoint/2010/main" val="510620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176</a:t>
            </a:fld>
            <a:endParaRPr lang="en-US" altLang="zh-CN"/>
          </a:p>
        </p:txBody>
      </p:sp>
    </p:spTree>
    <p:extLst>
      <p:ext uri="{BB962C8B-B14F-4D97-AF65-F5344CB8AC3E}">
        <p14:creationId xmlns:p14="http://schemas.microsoft.com/office/powerpoint/2010/main" val="367098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177</a:t>
            </a:fld>
            <a:endParaRPr lang="en-US" altLang="zh-CN"/>
          </a:p>
        </p:txBody>
      </p:sp>
    </p:spTree>
    <p:extLst>
      <p:ext uri="{BB962C8B-B14F-4D97-AF65-F5344CB8AC3E}">
        <p14:creationId xmlns:p14="http://schemas.microsoft.com/office/powerpoint/2010/main" val="3762825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178</a:t>
            </a:fld>
            <a:endParaRPr lang="en-US" altLang="zh-CN"/>
          </a:p>
        </p:txBody>
      </p:sp>
    </p:spTree>
    <p:extLst>
      <p:ext uri="{BB962C8B-B14F-4D97-AF65-F5344CB8AC3E}">
        <p14:creationId xmlns:p14="http://schemas.microsoft.com/office/powerpoint/2010/main" val="1043819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179</a:t>
            </a:fld>
            <a:endParaRPr lang="en-US" altLang="zh-CN"/>
          </a:p>
        </p:txBody>
      </p:sp>
    </p:spTree>
    <p:extLst>
      <p:ext uri="{BB962C8B-B14F-4D97-AF65-F5344CB8AC3E}">
        <p14:creationId xmlns:p14="http://schemas.microsoft.com/office/powerpoint/2010/main" val="3245067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180</a:t>
            </a:fld>
            <a:endParaRPr lang="en-US" altLang="zh-CN"/>
          </a:p>
        </p:txBody>
      </p:sp>
    </p:spTree>
    <p:extLst>
      <p:ext uri="{BB962C8B-B14F-4D97-AF65-F5344CB8AC3E}">
        <p14:creationId xmlns:p14="http://schemas.microsoft.com/office/powerpoint/2010/main" val="3439902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181</a:t>
            </a:fld>
            <a:endParaRPr lang="en-US" altLang="zh-CN"/>
          </a:p>
        </p:txBody>
      </p:sp>
    </p:spTree>
    <p:extLst>
      <p:ext uri="{BB962C8B-B14F-4D97-AF65-F5344CB8AC3E}">
        <p14:creationId xmlns:p14="http://schemas.microsoft.com/office/powerpoint/2010/main" val="1027457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182</a:t>
            </a:fld>
            <a:endParaRPr lang="en-US" altLang="zh-CN"/>
          </a:p>
        </p:txBody>
      </p:sp>
    </p:spTree>
    <p:extLst>
      <p:ext uri="{BB962C8B-B14F-4D97-AF65-F5344CB8AC3E}">
        <p14:creationId xmlns:p14="http://schemas.microsoft.com/office/powerpoint/2010/main" val="3602783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3CD5D-5799-494E-B128-57450A1B9EAB}" type="slidenum">
              <a:rPr lang="en-US" altLang="zh-CN"/>
              <a:pPr/>
              <a:t>183</a:t>
            </a:fld>
            <a:endParaRPr lang="en-US" altLang="zh-CN"/>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5393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185</a:t>
            </a:fld>
            <a:endParaRPr lang="en-US" altLang="zh-CN"/>
          </a:p>
        </p:txBody>
      </p:sp>
    </p:spTree>
    <p:extLst>
      <p:ext uri="{BB962C8B-B14F-4D97-AF65-F5344CB8AC3E}">
        <p14:creationId xmlns:p14="http://schemas.microsoft.com/office/powerpoint/2010/main" val="309001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8</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a:lnSpc>
                <a:spcPct val="120000"/>
              </a:lnSpc>
              <a:spcBef>
                <a:spcPct val="0"/>
              </a:spcBef>
              <a:buClr>
                <a:srgbClr val="0070C0"/>
              </a:buClr>
            </a:pPr>
            <a:r>
              <a:rPr lang="zh-CN" altLang="en-US" sz="1400" b="1" dirty="0">
                <a:cs typeface="+mn-ea"/>
                <a:sym typeface="+mn-lt"/>
              </a:rPr>
              <a:t>数据链路和物理链路是有区别的</a:t>
            </a:r>
            <a:endParaRPr lang="en-US" altLang="zh-CN" sz="1400" b="1"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物理链路 ：</a:t>
            </a:r>
            <a:r>
              <a:rPr lang="en-US" altLang="zh-CN" sz="1400" b="1" dirty="0">
                <a:solidFill>
                  <a:srgbClr val="0000FF"/>
                </a:solidFill>
                <a:cs typeface="+mn-ea"/>
                <a:sym typeface="+mn-lt"/>
              </a:rPr>
              <a:t>physical link</a:t>
            </a:r>
          </a:p>
          <a:p>
            <a:pPr marL="630238" indent="-177800">
              <a:lnSpc>
                <a:spcPct val="120000"/>
              </a:lnSpc>
              <a:spcBef>
                <a:spcPct val="0"/>
              </a:spcBef>
              <a:buClr>
                <a:srgbClr val="0070C0"/>
              </a:buClr>
              <a:buFont typeface="Arial" panose="020B0604020202020204" pitchFamily="34" charset="0"/>
              <a:buChar char="•"/>
            </a:pPr>
            <a:r>
              <a:rPr lang="en-US" altLang="zh-CN" sz="1600" b="1" dirty="0">
                <a:cs typeface="+mn-ea"/>
                <a:sym typeface="+mn-lt"/>
              </a:rPr>
              <a:t> </a:t>
            </a:r>
            <a:r>
              <a:rPr lang="zh-CN" altLang="en-US" sz="1200" dirty="0">
                <a:cs typeface="+mn-ea"/>
                <a:sym typeface="+mn-lt"/>
              </a:rPr>
              <a:t>是一条无源的点到点的物理线路，中间没有其它交换结点。</a:t>
            </a:r>
            <a:endParaRPr lang="en-US" altLang="zh-CN" sz="1200"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数据链路：</a:t>
            </a:r>
            <a:r>
              <a:rPr lang="en-US" altLang="zh-CN" sz="1400" b="1" dirty="0">
                <a:solidFill>
                  <a:srgbClr val="0000FF"/>
                </a:solidFill>
                <a:cs typeface="+mn-ea"/>
                <a:sym typeface="+mn-lt"/>
              </a:rPr>
              <a:t>data link</a:t>
            </a: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除了物理线路外，还必须有通信协议来控制数据的传输。若把实现这些协议的硬件和软件加到物理链路上后，就构成了数据链路。</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如：计算机的网络适配器（以太网卡）就是实现以太接口协议的硬件和软件，包括了 </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物理层和数据链路层的协议。</a:t>
            </a:r>
            <a:endParaRPr lang="en-US" altLang="zh-CN" sz="1200" dirty="0">
              <a:cs typeface="+mn-ea"/>
              <a:sym typeface="+mn-lt"/>
            </a:endParaRPr>
          </a:p>
          <a:p>
            <a:pPr marL="452437">
              <a:lnSpc>
                <a:spcPct val="120000"/>
              </a:lnSpc>
              <a:spcBef>
                <a:spcPct val="0"/>
              </a:spcBef>
              <a:buClr>
                <a:srgbClr val="0070C0"/>
              </a:buCl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数据链路是逻辑链路，是物理链路加上了必要的通信协议。</a:t>
            </a: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不同物理链路所加载的协议可能不同，但加载协议后的逻辑链路（数据链路层）所起的作用和所承担的功能是相同的。</a:t>
            </a:r>
            <a:endParaRPr lang="zh-CN" altLang="en-US" sz="1200" dirty="0">
              <a:solidFill>
                <a:srgbClr val="0000FF"/>
              </a:solidFill>
              <a:cs typeface="+mn-ea"/>
              <a:sym typeface="+mn-lt"/>
            </a:endParaRPr>
          </a:p>
          <a:p>
            <a:endParaRPr lang="zh-CN" altLang="en-US" dirty="0"/>
          </a:p>
        </p:txBody>
      </p:sp>
      <p:sp>
        <p:nvSpPr>
          <p:cNvPr id="2" name="页脚占位符 1">
            <a:extLst>
              <a:ext uri="{FF2B5EF4-FFF2-40B4-BE49-F238E27FC236}">
                <a16:creationId xmlns:a16="http://schemas.microsoft.com/office/drawing/2014/main" id="{9AE7BF12-2D07-EFC0-3E8E-9027C06011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96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186</a:t>
            </a:fld>
            <a:endParaRPr lang="en-US" altLang="zh-CN"/>
          </a:p>
        </p:txBody>
      </p:sp>
    </p:spTree>
    <p:extLst>
      <p:ext uri="{BB962C8B-B14F-4D97-AF65-F5344CB8AC3E}">
        <p14:creationId xmlns:p14="http://schemas.microsoft.com/office/powerpoint/2010/main" val="1270282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A275C-A059-4ADD-803F-9DDDABAF8489}" type="slidenum">
              <a:rPr lang="en-US" altLang="zh-CN"/>
              <a:pPr/>
              <a:t>187</a:t>
            </a:fld>
            <a:endParaRPr lang="en-US" altLang="zh-CN"/>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92337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188</a:t>
            </a:fld>
            <a:endParaRPr lang="en-US" altLang="zh-CN"/>
          </a:p>
        </p:txBody>
      </p:sp>
    </p:spTree>
    <p:extLst>
      <p:ext uri="{BB962C8B-B14F-4D97-AF65-F5344CB8AC3E}">
        <p14:creationId xmlns:p14="http://schemas.microsoft.com/office/powerpoint/2010/main" val="1993953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189</a:t>
            </a:fld>
            <a:endParaRPr lang="en-US" altLang="zh-CN"/>
          </a:p>
        </p:txBody>
      </p:sp>
    </p:spTree>
    <p:extLst>
      <p:ext uri="{BB962C8B-B14F-4D97-AF65-F5344CB8AC3E}">
        <p14:creationId xmlns:p14="http://schemas.microsoft.com/office/powerpoint/2010/main" val="2240903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190</a:t>
            </a:fld>
            <a:endParaRPr lang="en-US" altLang="zh-CN"/>
          </a:p>
        </p:txBody>
      </p:sp>
    </p:spTree>
    <p:extLst>
      <p:ext uri="{BB962C8B-B14F-4D97-AF65-F5344CB8AC3E}">
        <p14:creationId xmlns:p14="http://schemas.microsoft.com/office/powerpoint/2010/main" val="1382366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191</a:t>
            </a:fld>
            <a:endParaRPr lang="en-US" altLang="zh-CN"/>
          </a:p>
        </p:txBody>
      </p:sp>
    </p:spTree>
    <p:extLst>
      <p:ext uri="{BB962C8B-B14F-4D97-AF65-F5344CB8AC3E}">
        <p14:creationId xmlns:p14="http://schemas.microsoft.com/office/powerpoint/2010/main" val="4066894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5C6C5-4EE0-47DD-9B15-E3AEAD4A309A}" type="slidenum">
              <a:rPr lang="en-US" altLang="zh-CN"/>
              <a:pPr/>
              <a:t>192</a:t>
            </a:fld>
            <a:endParaRPr lang="en-US" altLang="zh-CN"/>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4319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193</a:t>
            </a:fld>
            <a:endParaRPr lang="en-US" altLang="zh-CN"/>
          </a:p>
        </p:txBody>
      </p:sp>
    </p:spTree>
    <p:extLst>
      <p:ext uri="{BB962C8B-B14F-4D97-AF65-F5344CB8AC3E}">
        <p14:creationId xmlns:p14="http://schemas.microsoft.com/office/powerpoint/2010/main" val="36729973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194</a:t>
            </a:fld>
            <a:endParaRPr lang="en-US" altLang="zh-CN"/>
          </a:p>
        </p:txBody>
      </p:sp>
    </p:spTree>
    <p:extLst>
      <p:ext uri="{BB962C8B-B14F-4D97-AF65-F5344CB8AC3E}">
        <p14:creationId xmlns:p14="http://schemas.microsoft.com/office/powerpoint/2010/main" val="1768646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195</a:t>
            </a:fld>
            <a:endParaRPr lang="en-US" altLang="zh-CN"/>
          </a:p>
        </p:txBody>
      </p:sp>
    </p:spTree>
    <p:extLst>
      <p:ext uri="{BB962C8B-B14F-4D97-AF65-F5344CB8AC3E}">
        <p14:creationId xmlns:p14="http://schemas.microsoft.com/office/powerpoint/2010/main" val="122291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24330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196</a:t>
            </a:fld>
            <a:endParaRPr lang="en-US" altLang="zh-CN"/>
          </a:p>
        </p:txBody>
      </p:sp>
    </p:spTree>
    <p:extLst>
      <p:ext uri="{BB962C8B-B14F-4D97-AF65-F5344CB8AC3E}">
        <p14:creationId xmlns:p14="http://schemas.microsoft.com/office/powerpoint/2010/main" val="2614877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197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8585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198</a:t>
            </a:fld>
            <a:endParaRPr lang="en-US" altLang="zh-CN"/>
          </a:p>
        </p:txBody>
      </p:sp>
    </p:spTree>
    <p:extLst>
      <p:ext uri="{BB962C8B-B14F-4D97-AF65-F5344CB8AC3E}">
        <p14:creationId xmlns:p14="http://schemas.microsoft.com/office/powerpoint/2010/main" val="37509691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200</a:t>
            </a:fld>
            <a:endParaRPr lang="en-US" altLang="zh-CN"/>
          </a:p>
        </p:txBody>
      </p:sp>
    </p:spTree>
    <p:extLst>
      <p:ext uri="{BB962C8B-B14F-4D97-AF65-F5344CB8AC3E}">
        <p14:creationId xmlns:p14="http://schemas.microsoft.com/office/powerpoint/2010/main" val="2492102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201</a:t>
            </a:fld>
            <a:endParaRPr lang="en-US" altLang="zh-CN"/>
          </a:p>
        </p:txBody>
      </p:sp>
      <p:sp>
        <p:nvSpPr>
          <p:cNvPr id="5" name="页脚占位符 4">
            <a:extLst>
              <a:ext uri="{FF2B5EF4-FFF2-40B4-BE49-F238E27FC236}">
                <a16:creationId xmlns:a16="http://schemas.microsoft.com/office/drawing/2014/main" id="{8DB361C1-CCE0-F795-CDB6-9A2FCE579C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73296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202</a:t>
            </a:fld>
            <a:endParaRPr lang="en-US" altLang="zh-CN"/>
          </a:p>
        </p:txBody>
      </p:sp>
    </p:spTree>
    <p:extLst>
      <p:ext uri="{BB962C8B-B14F-4D97-AF65-F5344CB8AC3E}">
        <p14:creationId xmlns:p14="http://schemas.microsoft.com/office/powerpoint/2010/main" val="1678124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203</a:t>
            </a:fld>
            <a:endParaRPr lang="en-US" altLang="zh-CN"/>
          </a:p>
        </p:txBody>
      </p:sp>
    </p:spTree>
    <p:extLst>
      <p:ext uri="{BB962C8B-B14F-4D97-AF65-F5344CB8AC3E}">
        <p14:creationId xmlns:p14="http://schemas.microsoft.com/office/powerpoint/2010/main" val="24733676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204</a:t>
            </a:fld>
            <a:endParaRPr lang="en-US" altLang="zh-CN"/>
          </a:p>
        </p:txBody>
      </p:sp>
    </p:spTree>
    <p:extLst>
      <p:ext uri="{BB962C8B-B14F-4D97-AF65-F5344CB8AC3E}">
        <p14:creationId xmlns:p14="http://schemas.microsoft.com/office/powerpoint/2010/main" val="51299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206</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031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24</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0865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668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4663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列-2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3960207"/>
            <a:ext cx="5332187" cy="2173894"/>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3960206"/>
            <a:ext cx="5319486" cy="2179337"/>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
        <p:nvSpPr>
          <p:cNvPr id="7" name="文本占位符 2">
            <a:extLst>
              <a:ext uri="{FF2B5EF4-FFF2-40B4-BE49-F238E27FC236}">
                <a16:creationId xmlns:a16="http://schemas.microsoft.com/office/drawing/2014/main" id="{646D6488-85D4-406A-B8CA-615A20C9979E}"/>
              </a:ext>
            </a:extLst>
          </p:cNvPr>
          <p:cNvSpPr>
            <a:spLocks noGrp="1"/>
          </p:cNvSpPr>
          <p:nvPr>
            <p:ph idx="13"/>
          </p:nvPr>
        </p:nvSpPr>
        <p:spPr>
          <a:xfrm>
            <a:off x="660400" y="1125539"/>
            <a:ext cx="10858500" cy="2742570"/>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3931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7E4E7E-A9A3-4EDA-B00C-6FB6CA8CD5E5}" type="datetime1">
              <a:rPr lang="en-US" altLang="zh-CN" smtClean="0"/>
              <a:t>9/20/2023</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67CBE2BA-217C-4668-9731-D33A8B8F2C49}" type="slidenum">
              <a:rPr lang="zh-CN" altLang="en-US" smtClean="0"/>
              <a:t>‹#›</a:t>
            </a:fld>
            <a:endParaRPr lang="zh-CN" altLang="en-US"/>
          </a:p>
        </p:txBody>
      </p:sp>
    </p:spTree>
    <p:extLst>
      <p:ext uri="{BB962C8B-B14F-4D97-AF65-F5344CB8AC3E}">
        <p14:creationId xmlns:p14="http://schemas.microsoft.com/office/powerpoint/2010/main" val="290784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70"/>
            <a:ext cx="11296649" cy="497095"/>
          </a:xfrm>
          <a:prstGeom prst="rect">
            <a:avLst/>
          </a:prstGeom>
        </p:spPr>
        <p:txBody>
          <a:bodyPr lIns="0" tIns="0" rIns="0" bIns="0" anchor="t">
            <a:normAutofit/>
          </a:bodyPr>
          <a:lstStyle>
            <a:lvl1pPr>
              <a:defRPr lang="zh-CN" altLang="en-US" baseline="0" dirty="0"/>
            </a:lvl1pPr>
          </a:lstStyle>
          <a:p>
            <a:pPr marL="0" lvl="0" indent="0" defTabSz="1187323">
              <a:lnSpc>
                <a:spcPts val="3429"/>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2239832"/>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p:spPr>
        <p:txBody>
          <a:bodyPr/>
          <a:lstStyle/>
          <a:p>
            <a:r>
              <a:rPr lang="zh-CN" altLang="en-US"/>
              <a:t>单击此处编辑母版标题样式</a:t>
            </a:r>
          </a:p>
        </p:txBody>
      </p:sp>
      <p:sp>
        <p:nvSpPr>
          <p:cNvPr id="3" name="表格占位符 2"/>
          <p:cNvSpPr>
            <a:spLocks noGrp="1"/>
          </p:cNvSpPr>
          <p:nvPr>
            <p:ph type="tbl" idx="1"/>
          </p:nvPr>
        </p:nvSpPr>
        <p:spPr>
          <a:xfrm>
            <a:off x="334434" y="1052514"/>
            <a:ext cx="11523133" cy="5437187"/>
          </a:xfrm>
        </p:spPr>
        <p:txBody>
          <a:bodyPr/>
          <a:lstStyle/>
          <a:p>
            <a:endParaRPr lang="zh-CN" altLang="en-US"/>
          </a:p>
        </p:txBody>
      </p:sp>
      <p:sp>
        <p:nvSpPr>
          <p:cNvPr id="4" name="日期占位符 3"/>
          <p:cNvSpPr>
            <a:spLocks noGrp="1"/>
          </p:cNvSpPr>
          <p:nvPr>
            <p:ph type="dt" sz="half" idx="10"/>
          </p:nvPr>
        </p:nvSpPr>
        <p:spPr>
          <a:xfrm>
            <a:off x="154517" y="6578601"/>
            <a:ext cx="2844800" cy="206375"/>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578601"/>
            <a:ext cx="3860800" cy="206375"/>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9192684" y="6578601"/>
            <a:ext cx="2844800" cy="206375"/>
          </a:xfrm>
        </p:spPr>
        <p:txBody>
          <a:bodyPr/>
          <a:lstStyle>
            <a:lvl1pPr>
              <a:defRPr/>
            </a:lvl1pPr>
          </a:lstStyle>
          <a:p>
            <a:fld id="{36315610-6516-4303-9AED-FEBD998D0283}" type="slidenum">
              <a:rPr lang="en-US" altLang="zh-CN"/>
              <a:pPr/>
              <a:t>‹#›</a:t>
            </a:fld>
            <a:endParaRPr lang="en-US" altLang="zh-CN"/>
          </a:p>
        </p:txBody>
      </p:sp>
    </p:spTree>
    <p:extLst>
      <p:ext uri="{BB962C8B-B14F-4D97-AF65-F5344CB8AC3E}">
        <p14:creationId xmlns:p14="http://schemas.microsoft.com/office/powerpoint/2010/main" val="162503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7" r:id="rId7"/>
    <p:sldLayoutId id="2147483712" r:id="rId8"/>
    <p:sldLayoutId id="2147483714" r:id="rId9"/>
    <p:sldLayoutId id="2147483715" r:id="rId10"/>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wm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s>
</file>

<file path=ppt/slides/_rels/slide1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3.jpeg"/></Relationships>
</file>

<file path=ppt/slides/_rels/slide1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8.emf"/><Relationship Id="rId2" Type="http://schemas.openxmlformats.org/officeDocument/2006/relationships/package" Target="../embeddings/Microsoft_Visio_Drawing.vsdx"/><Relationship Id="rId1" Type="http://schemas.openxmlformats.org/officeDocument/2006/relationships/slideLayout" Target="../slideLayouts/slideLayout7.xml"/><Relationship Id="rId6" Type="http://schemas.openxmlformats.org/officeDocument/2006/relationships/package" Target="../embeddings/Microsoft_Visio_Drawing2.vsdx"/><Relationship Id="rId5" Type="http://schemas.openxmlformats.org/officeDocument/2006/relationships/image" Target="../media/image37.emf"/><Relationship Id="rId4" Type="http://schemas.openxmlformats.org/officeDocument/2006/relationships/package" Target="../embeddings/Microsoft_Visio_Drawing1.vsdx"/></Relationships>
</file>

<file path=ppt/slides/_rels/slide1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package" Target="../embeddings/Microsoft_Visio_Drawing3.vsdx"/><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6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svg"/></Relationships>
</file>

<file path=ppt/slides/_rels/slide1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svg"/><Relationship Id="rId3" Type="http://schemas.openxmlformats.org/officeDocument/2006/relationships/image" Target="../media/image51.emf"/><Relationship Id="rId7" Type="http://schemas.openxmlformats.org/officeDocument/2006/relationships/image" Target="../media/image9.svg"/><Relationship Id="rId12"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5.svg"/><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3.svg"/></Relationships>
</file>

<file path=ppt/slides/_rels/slide20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wmf"/><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1.emf"/></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png"/><Relationship Id="rId18" Type="http://schemas.openxmlformats.org/officeDocument/2006/relationships/image" Target="../media/image7.svg"/><Relationship Id="rId3" Type="http://schemas.openxmlformats.org/officeDocument/2006/relationships/tags" Target="../tags/tag6.xml"/><Relationship Id="rId21" Type="http://schemas.openxmlformats.org/officeDocument/2006/relationships/image" Target="../media/image10.png"/><Relationship Id="rId7" Type="http://schemas.openxmlformats.org/officeDocument/2006/relationships/tags" Target="../tags/tag10.xml"/><Relationship Id="rId12" Type="http://schemas.openxmlformats.org/officeDocument/2006/relationships/slideLayout" Target="../slideLayouts/slideLayout5.xml"/><Relationship Id="rId17" Type="http://schemas.openxmlformats.org/officeDocument/2006/relationships/image" Target="../media/image6.png"/><Relationship Id="rId2" Type="http://schemas.openxmlformats.org/officeDocument/2006/relationships/tags" Target="../tags/tag5.xml"/><Relationship Id="rId16" Type="http://schemas.openxmlformats.org/officeDocument/2006/relationships/image" Target="../media/image5.svg"/><Relationship Id="rId20" Type="http://schemas.openxmlformats.org/officeDocument/2006/relationships/image" Target="../media/image9.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4.png"/><Relationship Id="rId10" Type="http://schemas.openxmlformats.org/officeDocument/2006/relationships/tags" Target="../tags/tag13.xml"/><Relationship Id="rId19" Type="http://schemas.openxmlformats.org/officeDocument/2006/relationships/image" Target="../media/image8.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3.svg"/><Relationship Id="rId22"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image" Target="../media/image3.svg"/><Relationship Id="rId26" Type="http://schemas.openxmlformats.org/officeDocument/2006/relationships/image" Target="../media/image11.svg"/><Relationship Id="rId3" Type="http://schemas.openxmlformats.org/officeDocument/2006/relationships/tags" Target="../tags/tag17.xml"/><Relationship Id="rId21" Type="http://schemas.openxmlformats.org/officeDocument/2006/relationships/image" Target="../media/image6.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tags" Target="../tags/tag16.xml"/><Relationship Id="rId16" Type="http://schemas.openxmlformats.org/officeDocument/2006/relationships/slideLayout" Target="../slideLayouts/slideLayout5.xml"/><Relationship Id="rId20" Type="http://schemas.openxmlformats.org/officeDocument/2006/relationships/image" Target="../media/image5.sv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9.sv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8.png"/><Relationship Id="rId10" Type="http://schemas.openxmlformats.org/officeDocument/2006/relationships/tags" Target="../tags/tag24.xml"/><Relationship Id="rId19" Type="http://schemas.openxmlformats.org/officeDocument/2006/relationships/image" Target="../media/image4.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7.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62296" y="1893736"/>
            <a:ext cx="7056120" cy="2370455"/>
          </a:xfrm>
        </p:spPr>
        <p:txBody>
          <a:bodyPr>
            <a:normAutofit/>
          </a:bodyPr>
          <a:lstStyle/>
          <a:p>
            <a:pPr>
              <a:lnSpc>
                <a:spcPct val="120000"/>
              </a:lnSpc>
            </a:pPr>
            <a:r>
              <a:rPr lang="zh-CN" altLang="en-US" dirty="0">
                <a:latin typeface="+mn-lt"/>
                <a:ea typeface="+mn-ea"/>
                <a:cs typeface="+mn-ea"/>
                <a:sym typeface="+mn-lt"/>
              </a:rPr>
              <a:t>计算机网络</a:t>
            </a:r>
            <a:br>
              <a:rPr lang="en-US" altLang="zh-CN" dirty="0">
                <a:latin typeface="+mn-lt"/>
                <a:ea typeface="+mn-ea"/>
                <a:cs typeface="+mn-ea"/>
                <a:sym typeface="+mn-lt"/>
              </a:rPr>
            </a:br>
            <a:r>
              <a:rPr lang="en-US" altLang="zh-CN" sz="4000" dirty="0">
                <a:latin typeface="+mn-lt"/>
                <a:ea typeface="+mn-ea"/>
                <a:cs typeface="+mn-ea"/>
                <a:sym typeface="+mn-lt"/>
              </a:rPr>
              <a:t>第4章 </a:t>
            </a:r>
            <a:r>
              <a:rPr lang="en-US" altLang="zh-CN" sz="4000" dirty="0" err="1">
                <a:latin typeface="+mn-lt"/>
                <a:ea typeface="+mn-ea"/>
                <a:cs typeface="+mn-ea"/>
                <a:sym typeface="+mn-lt"/>
              </a:rPr>
              <a:t>数据链路层</a:t>
            </a:r>
            <a:endParaRPr lang="en-US" dirty="0">
              <a:latin typeface="+mn-lt"/>
              <a:ea typeface="+mn-ea"/>
              <a:cs typeface="+mn-ea"/>
              <a:sym typeface="+mn-lt"/>
            </a:endParaRPr>
          </a:p>
        </p:txBody>
      </p:sp>
      <p:sp>
        <p:nvSpPr>
          <p:cNvPr id="5" name="Subtitle 4"/>
          <p:cNvSpPr>
            <a:spLocks noGrp="1"/>
          </p:cNvSpPr>
          <p:nvPr>
            <p:ph type="subTitle" idx="1"/>
          </p:nvPr>
        </p:nvSpPr>
        <p:spPr>
          <a:xfrm>
            <a:off x="6096000" y="4363582"/>
            <a:ext cx="5914513" cy="508703"/>
          </a:xfrm>
        </p:spPr>
        <p:txBody>
          <a:bodyPr>
            <a:normAutofit fontScale="92500" lnSpcReduction="20000"/>
          </a:bodyPr>
          <a:lstStyle/>
          <a:p>
            <a:pPr>
              <a:lnSpc>
                <a:spcPct val="130000"/>
              </a:lnSpc>
              <a:spcBef>
                <a:spcPts val="0"/>
              </a:spcBef>
            </a:pPr>
            <a:r>
              <a:rPr lang="en-US" sz="2800" dirty="0">
                <a:cs typeface="+mn-ea"/>
                <a:sym typeface="+mn-lt"/>
              </a:rPr>
              <a:t>2023</a:t>
            </a:r>
            <a:r>
              <a:rPr lang="zh-CN" altLang="en-US" sz="2800" dirty="0">
                <a:cs typeface="+mn-ea"/>
                <a:sym typeface="+mn-lt"/>
              </a:rPr>
              <a:t>年</a:t>
            </a:r>
            <a:r>
              <a:rPr lang="en-US" altLang="zh-CN" sz="2800" dirty="0">
                <a:cs typeface="+mn-ea"/>
                <a:sym typeface="+mn-lt"/>
              </a:rPr>
              <a:t>7</a:t>
            </a:r>
            <a:r>
              <a:rPr lang="zh-CN" altLang="en-US" sz="2800" dirty="0">
                <a:cs typeface="+mn-ea"/>
                <a:sym typeface="+mn-lt"/>
              </a:rPr>
              <a:t>月</a:t>
            </a:r>
            <a:endParaRPr lang="en-US" sz="2800" dirty="0">
              <a:cs typeface="+mn-ea"/>
              <a:sym typeface="+mn-l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latin typeface="+mj-ea"/>
                <a:ea typeface="+mj-ea"/>
                <a:cs typeface="+mn-ea"/>
                <a:sym typeface="+mn-lt"/>
              </a:rPr>
              <a:t>数据链路层概述</a:t>
            </a:r>
          </a:p>
          <a:p>
            <a:pPr>
              <a:lnSpc>
                <a:spcPct val="120000"/>
              </a:lnSpc>
            </a:pP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673220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C00D-40B3-3B5C-2DD5-3781B7DFA96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协议的通信实例：对等通信</a:t>
            </a:r>
            <a:endParaRPr lang="zh-CN" altLang="en-US" dirty="0"/>
          </a:p>
        </p:txBody>
      </p:sp>
      <p:sp>
        <p:nvSpPr>
          <p:cNvPr id="4" name="灯片编号占位符 3">
            <a:extLst>
              <a:ext uri="{FF2B5EF4-FFF2-40B4-BE49-F238E27FC236}">
                <a16:creationId xmlns:a16="http://schemas.microsoft.com/office/drawing/2014/main" id="{52416FB7-96AB-B2D4-3B71-A871C9793330}"/>
              </a:ext>
            </a:extLst>
          </p:cNvPr>
          <p:cNvSpPr>
            <a:spLocks noGrp="1"/>
          </p:cNvSpPr>
          <p:nvPr>
            <p:ph type="sldNum" sz="quarter" idx="12"/>
          </p:nvPr>
        </p:nvSpPr>
        <p:spPr/>
        <p:txBody>
          <a:bodyPr/>
          <a:lstStyle/>
          <a:p>
            <a:fld id="{C8BB1146-E542-4D4E-B8E9-6919A11DDD48}" type="slidenum">
              <a:rPr lang="en-US" smtClean="0"/>
              <a:t>100</a:t>
            </a:fld>
            <a:endParaRPr lang="en-US"/>
          </a:p>
        </p:txBody>
      </p:sp>
      <p:sp>
        <p:nvSpPr>
          <p:cNvPr id="5" name="Line 3">
            <a:extLst>
              <a:ext uri="{FF2B5EF4-FFF2-40B4-BE49-F238E27FC236}">
                <a16:creationId xmlns:a16="http://schemas.microsoft.com/office/drawing/2014/main" id="{EB0D6D4E-8D73-96B7-9CDC-392F579E3354}"/>
              </a:ext>
            </a:extLst>
          </p:cNvPr>
          <p:cNvSpPr>
            <a:spLocks noChangeShapeType="1"/>
          </p:cNvSpPr>
          <p:nvPr/>
        </p:nvSpPr>
        <p:spPr bwMode="auto">
          <a:xfrm>
            <a:off x="2429150" y="1916113"/>
            <a:ext cx="46815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Text Box 11">
            <a:extLst>
              <a:ext uri="{FF2B5EF4-FFF2-40B4-BE49-F238E27FC236}">
                <a16:creationId xmlns:a16="http://schemas.microsoft.com/office/drawing/2014/main" id="{E348E3D2-6CAE-DF2B-A491-D4B11073D658}"/>
              </a:ext>
            </a:extLst>
          </p:cNvPr>
          <p:cNvSpPr txBox="1">
            <a:spLocks noChangeArrowheads="1"/>
          </p:cNvSpPr>
          <p:nvPr/>
        </p:nvSpPr>
        <p:spPr bwMode="auto">
          <a:xfrm>
            <a:off x="199378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7" name="Text Box 12">
            <a:extLst>
              <a:ext uri="{FF2B5EF4-FFF2-40B4-BE49-F238E27FC236}">
                <a16:creationId xmlns:a16="http://schemas.microsoft.com/office/drawing/2014/main" id="{2C8D505E-E1ED-52E6-E8D9-1CFCAE9FF625}"/>
              </a:ext>
            </a:extLst>
          </p:cNvPr>
          <p:cNvSpPr txBox="1">
            <a:spLocks noChangeArrowheads="1"/>
          </p:cNvSpPr>
          <p:nvPr/>
        </p:nvSpPr>
        <p:spPr bwMode="auto">
          <a:xfrm>
            <a:off x="667373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8" name="Line 16">
            <a:extLst>
              <a:ext uri="{FF2B5EF4-FFF2-40B4-BE49-F238E27FC236}">
                <a16:creationId xmlns:a16="http://schemas.microsoft.com/office/drawing/2014/main" id="{499A93F8-32DF-1109-4DE9-8B58C088C874}"/>
              </a:ext>
            </a:extLst>
          </p:cNvPr>
          <p:cNvSpPr>
            <a:spLocks noChangeShapeType="1"/>
          </p:cNvSpPr>
          <p:nvPr/>
        </p:nvSpPr>
        <p:spPr bwMode="auto">
          <a:xfrm>
            <a:off x="2427563" y="2278063"/>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17">
            <a:extLst>
              <a:ext uri="{FF2B5EF4-FFF2-40B4-BE49-F238E27FC236}">
                <a16:creationId xmlns:a16="http://schemas.microsoft.com/office/drawing/2014/main" id="{E50D085E-CB9F-B07A-1BFB-EE40FC5823FC}"/>
              </a:ext>
            </a:extLst>
          </p:cNvPr>
          <p:cNvSpPr>
            <a:spLocks noChangeShapeType="1"/>
          </p:cNvSpPr>
          <p:nvPr/>
        </p:nvSpPr>
        <p:spPr bwMode="auto">
          <a:xfrm>
            <a:off x="7107513" y="2203451"/>
            <a:ext cx="0" cy="4321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9">
            <a:extLst>
              <a:ext uri="{FF2B5EF4-FFF2-40B4-BE49-F238E27FC236}">
                <a16:creationId xmlns:a16="http://schemas.microsoft.com/office/drawing/2014/main" id="{C593C8FA-EC9A-9A55-3AA5-E2EBC90169C8}"/>
              </a:ext>
            </a:extLst>
          </p:cNvPr>
          <p:cNvSpPr>
            <a:spLocks noChangeShapeType="1"/>
          </p:cNvSpPr>
          <p:nvPr/>
        </p:nvSpPr>
        <p:spPr bwMode="auto">
          <a:xfrm>
            <a:off x="2427564" y="25638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20">
            <a:extLst>
              <a:ext uri="{FF2B5EF4-FFF2-40B4-BE49-F238E27FC236}">
                <a16:creationId xmlns:a16="http://schemas.microsoft.com/office/drawing/2014/main" id="{EA1525CD-F76F-F0EE-6A8C-5B6004CF83B0}"/>
              </a:ext>
            </a:extLst>
          </p:cNvPr>
          <p:cNvSpPr>
            <a:spLocks noChangeShapeType="1"/>
          </p:cNvSpPr>
          <p:nvPr/>
        </p:nvSpPr>
        <p:spPr bwMode="auto">
          <a:xfrm>
            <a:off x="2427564" y="335756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Line 21">
            <a:extLst>
              <a:ext uri="{FF2B5EF4-FFF2-40B4-BE49-F238E27FC236}">
                <a16:creationId xmlns:a16="http://schemas.microsoft.com/office/drawing/2014/main" id="{DBCE1EB0-CD33-A111-E114-FEDFC5AEA562}"/>
              </a:ext>
            </a:extLst>
          </p:cNvPr>
          <p:cNvSpPr>
            <a:spLocks noChangeShapeType="1"/>
          </p:cNvSpPr>
          <p:nvPr/>
        </p:nvSpPr>
        <p:spPr bwMode="auto">
          <a:xfrm>
            <a:off x="2427564" y="4076700"/>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Line 22">
            <a:extLst>
              <a:ext uri="{FF2B5EF4-FFF2-40B4-BE49-F238E27FC236}">
                <a16:creationId xmlns:a16="http://schemas.microsoft.com/office/drawing/2014/main" id="{3CADFD42-D25F-25D9-0C36-3228DCC6B7E9}"/>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4" name="Line 23">
            <a:extLst>
              <a:ext uri="{FF2B5EF4-FFF2-40B4-BE49-F238E27FC236}">
                <a16:creationId xmlns:a16="http://schemas.microsoft.com/office/drawing/2014/main" id="{516EE271-DA4B-A5D7-5B1D-03A87E6DD404}"/>
              </a:ext>
            </a:extLst>
          </p:cNvPr>
          <p:cNvSpPr>
            <a:spLocks noChangeShapeType="1"/>
          </p:cNvSpPr>
          <p:nvPr/>
        </p:nvSpPr>
        <p:spPr bwMode="auto">
          <a:xfrm>
            <a:off x="2427564" y="371792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5" name="Line 24">
            <a:extLst>
              <a:ext uri="{FF2B5EF4-FFF2-40B4-BE49-F238E27FC236}">
                <a16:creationId xmlns:a16="http://schemas.microsoft.com/office/drawing/2014/main" id="{8BAE3279-3633-5588-0742-F553CD2BFA24}"/>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Rectangle 31">
            <a:extLst>
              <a:ext uri="{FF2B5EF4-FFF2-40B4-BE49-F238E27FC236}">
                <a16:creationId xmlns:a16="http://schemas.microsoft.com/office/drawing/2014/main" id="{3F929CD8-BFB4-A0DF-0907-1CC7198B894F}"/>
              </a:ext>
            </a:extLst>
          </p:cNvPr>
          <p:cNvSpPr>
            <a:spLocks noChangeArrowheads="1"/>
          </p:cNvSpPr>
          <p:nvPr/>
        </p:nvSpPr>
        <p:spPr bwMode="auto">
          <a:xfrm>
            <a:off x="3910177" y="2276476"/>
            <a:ext cx="1500411"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[B,SABM,P/F=1]</a:t>
            </a:r>
          </a:p>
        </p:txBody>
      </p:sp>
      <p:sp>
        <p:nvSpPr>
          <p:cNvPr id="19" name="Rectangle 32">
            <a:extLst>
              <a:ext uri="{FF2B5EF4-FFF2-40B4-BE49-F238E27FC236}">
                <a16:creationId xmlns:a16="http://schemas.microsoft.com/office/drawing/2014/main" id="{C414244E-D304-47CD-8A46-A2066D0BA198}"/>
              </a:ext>
            </a:extLst>
          </p:cNvPr>
          <p:cNvSpPr>
            <a:spLocks noChangeArrowheads="1"/>
          </p:cNvSpPr>
          <p:nvPr/>
        </p:nvSpPr>
        <p:spPr bwMode="auto">
          <a:xfrm>
            <a:off x="4057660" y="2636839"/>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[A,UA,P/F=1]</a:t>
            </a:r>
          </a:p>
        </p:txBody>
      </p:sp>
      <p:sp>
        <p:nvSpPr>
          <p:cNvPr id="20" name="Rectangle 33">
            <a:extLst>
              <a:ext uri="{FF2B5EF4-FFF2-40B4-BE49-F238E27FC236}">
                <a16:creationId xmlns:a16="http://schemas.microsoft.com/office/drawing/2014/main" id="{A0CA84D1-D614-FF81-D3C1-0C8392EB77EA}"/>
              </a:ext>
            </a:extLst>
          </p:cNvPr>
          <p:cNvSpPr>
            <a:spLocks noChangeArrowheads="1"/>
          </p:cNvSpPr>
          <p:nvPr/>
        </p:nvSpPr>
        <p:spPr bwMode="auto">
          <a:xfrm>
            <a:off x="3450137" y="30559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[B,I,N(S)=0,N(R)=0,P/F=0]</a:t>
            </a:r>
          </a:p>
        </p:txBody>
      </p:sp>
      <p:sp>
        <p:nvSpPr>
          <p:cNvPr id="21" name="Rectangle 34">
            <a:extLst>
              <a:ext uri="{FF2B5EF4-FFF2-40B4-BE49-F238E27FC236}">
                <a16:creationId xmlns:a16="http://schemas.microsoft.com/office/drawing/2014/main" id="{A470A78A-0C85-0512-F421-3CBEE6B60914}"/>
              </a:ext>
            </a:extLst>
          </p:cNvPr>
          <p:cNvSpPr>
            <a:spLocks noChangeArrowheads="1"/>
          </p:cNvSpPr>
          <p:nvPr/>
        </p:nvSpPr>
        <p:spPr bwMode="auto">
          <a:xfrm>
            <a:off x="3442200" y="3427414"/>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[B,I,N(S)=1,N(R)=0,P/F=1]</a:t>
            </a:r>
          </a:p>
        </p:txBody>
      </p:sp>
      <p:sp>
        <p:nvSpPr>
          <p:cNvPr id="22" name="Rectangle 35">
            <a:extLst>
              <a:ext uri="{FF2B5EF4-FFF2-40B4-BE49-F238E27FC236}">
                <a16:creationId xmlns:a16="http://schemas.microsoft.com/office/drawing/2014/main" id="{D28865EC-695D-E661-A766-FA6EC01DE502}"/>
              </a:ext>
            </a:extLst>
          </p:cNvPr>
          <p:cNvSpPr>
            <a:spLocks noChangeArrowheads="1"/>
          </p:cNvSpPr>
          <p:nvPr/>
        </p:nvSpPr>
        <p:spPr bwMode="auto">
          <a:xfrm>
            <a:off x="3449345" y="3787776"/>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[A,I,N(S)=0,N(R)=2,P/F=0]</a:t>
            </a:r>
          </a:p>
        </p:txBody>
      </p:sp>
      <p:sp>
        <p:nvSpPr>
          <p:cNvPr id="23" name="Rectangle 36">
            <a:extLst>
              <a:ext uri="{FF2B5EF4-FFF2-40B4-BE49-F238E27FC236}">
                <a16:creationId xmlns:a16="http://schemas.microsoft.com/office/drawing/2014/main" id="{695364D6-61C0-A44C-1271-6DFCE134F3BD}"/>
              </a:ext>
            </a:extLst>
          </p:cNvPr>
          <p:cNvSpPr>
            <a:spLocks noChangeArrowheads="1"/>
          </p:cNvSpPr>
          <p:nvPr/>
        </p:nvSpPr>
        <p:spPr bwMode="auto">
          <a:xfrm>
            <a:off x="3449345" y="41481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[A,I,N(S)=1,N(R)=2,P/F=0]</a:t>
            </a:r>
          </a:p>
        </p:txBody>
      </p:sp>
      <p:sp>
        <p:nvSpPr>
          <p:cNvPr id="24" name="Rectangle 37">
            <a:extLst>
              <a:ext uri="{FF2B5EF4-FFF2-40B4-BE49-F238E27FC236}">
                <a16:creationId xmlns:a16="http://schemas.microsoft.com/office/drawing/2014/main" id="{29F90E0A-77D8-FCE4-9549-F22BDEF5D319}"/>
              </a:ext>
            </a:extLst>
          </p:cNvPr>
          <p:cNvSpPr>
            <a:spLocks noChangeArrowheads="1"/>
          </p:cNvSpPr>
          <p:nvPr/>
        </p:nvSpPr>
        <p:spPr bwMode="auto">
          <a:xfrm>
            <a:off x="3449345" y="4508501"/>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[A,I,N(S)=2,N(R)=2,P/F=1]</a:t>
            </a:r>
          </a:p>
        </p:txBody>
      </p:sp>
      <p:sp>
        <p:nvSpPr>
          <p:cNvPr id="25" name="Rectangle 38">
            <a:extLst>
              <a:ext uri="{FF2B5EF4-FFF2-40B4-BE49-F238E27FC236}">
                <a16:creationId xmlns:a16="http://schemas.microsoft.com/office/drawing/2014/main" id="{7ADF7B38-A0E3-8BD6-241B-4D5451D54595}"/>
              </a:ext>
            </a:extLst>
          </p:cNvPr>
          <p:cNvSpPr>
            <a:spLocks noChangeArrowheads="1"/>
          </p:cNvSpPr>
          <p:nvPr/>
        </p:nvSpPr>
        <p:spPr bwMode="auto">
          <a:xfrm>
            <a:off x="3995143" y="4856164"/>
            <a:ext cx="132889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[B,RR,N(R)=3]</a:t>
            </a:r>
          </a:p>
        </p:txBody>
      </p:sp>
      <p:sp>
        <p:nvSpPr>
          <p:cNvPr id="26" name="Rectangle 39">
            <a:extLst>
              <a:ext uri="{FF2B5EF4-FFF2-40B4-BE49-F238E27FC236}">
                <a16:creationId xmlns:a16="http://schemas.microsoft.com/office/drawing/2014/main" id="{E2B33082-705A-A809-E1A6-B60431701D84}"/>
              </a:ext>
            </a:extLst>
          </p:cNvPr>
          <p:cNvSpPr>
            <a:spLocks noChangeArrowheads="1"/>
          </p:cNvSpPr>
          <p:nvPr/>
        </p:nvSpPr>
        <p:spPr bwMode="auto">
          <a:xfrm>
            <a:off x="3957449" y="5210176"/>
            <a:ext cx="14090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[A,DISC,P/F=1]</a:t>
            </a:r>
          </a:p>
        </p:txBody>
      </p:sp>
      <p:sp>
        <p:nvSpPr>
          <p:cNvPr id="27" name="Rectangle 40">
            <a:extLst>
              <a:ext uri="{FF2B5EF4-FFF2-40B4-BE49-F238E27FC236}">
                <a16:creationId xmlns:a16="http://schemas.microsoft.com/office/drawing/2014/main" id="{4D706FE8-C4B9-E7D2-9F03-3D89B9E03AEC}"/>
              </a:ext>
            </a:extLst>
          </p:cNvPr>
          <p:cNvSpPr>
            <a:spLocks noChangeArrowheads="1"/>
          </p:cNvSpPr>
          <p:nvPr/>
        </p:nvSpPr>
        <p:spPr bwMode="auto">
          <a:xfrm>
            <a:off x="4058454" y="5624514"/>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[B,UA,P/F=1]</a:t>
            </a:r>
          </a:p>
        </p:txBody>
      </p:sp>
      <p:sp>
        <p:nvSpPr>
          <p:cNvPr id="28" name="Line 41">
            <a:extLst>
              <a:ext uri="{FF2B5EF4-FFF2-40B4-BE49-F238E27FC236}">
                <a16:creationId xmlns:a16="http://schemas.microsoft.com/office/drawing/2014/main" id="{71B04933-0837-7CEC-6CD0-07A193415F70}"/>
              </a:ext>
            </a:extLst>
          </p:cNvPr>
          <p:cNvSpPr>
            <a:spLocks noChangeShapeType="1"/>
          </p:cNvSpPr>
          <p:nvPr/>
        </p:nvSpPr>
        <p:spPr bwMode="auto">
          <a:xfrm>
            <a:off x="2427564" y="2924175"/>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9" name="Line 42">
            <a:extLst>
              <a:ext uri="{FF2B5EF4-FFF2-40B4-BE49-F238E27FC236}">
                <a16:creationId xmlns:a16="http://schemas.microsoft.com/office/drawing/2014/main" id="{5D7E83FE-DBEA-853D-F290-3424C79ACA48}"/>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Line 43">
            <a:extLst>
              <a:ext uri="{FF2B5EF4-FFF2-40B4-BE49-F238E27FC236}">
                <a16:creationId xmlns:a16="http://schemas.microsoft.com/office/drawing/2014/main" id="{EF3A6F3A-BE21-97F3-201C-0004B6175036}"/>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1" name="Line 44">
            <a:extLst>
              <a:ext uri="{FF2B5EF4-FFF2-40B4-BE49-F238E27FC236}">
                <a16:creationId xmlns:a16="http://schemas.microsoft.com/office/drawing/2014/main" id="{A3B35919-1662-075C-2D93-9A19A1E316A1}"/>
              </a:ext>
            </a:extLst>
          </p:cNvPr>
          <p:cNvSpPr>
            <a:spLocks noChangeShapeType="1"/>
          </p:cNvSpPr>
          <p:nvPr/>
        </p:nvSpPr>
        <p:spPr bwMode="auto">
          <a:xfrm>
            <a:off x="2427564" y="407828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Line 45">
            <a:extLst>
              <a:ext uri="{FF2B5EF4-FFF2-40B4-BE49-F238E27FC236}">
                <a16:creationId xmlns:a16="http://schemas.microsoft.com/office/drawing/2014/main" id="{39852AE9-9297-AE90-8F73-F848F2F0D6AC}"/>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3" name="Line 46">
            <a:extLst>
              <a:ext uri="{FF2B5EF4-FFF2-40B4-BE49-F238E27FC236}">
                <a16:creationId xmlns:a16="http://schemas.microsoft.com/office/drawing/2014/main" id="{671757C5-0AF0-5F77-A3D0-9988756D36DC}"/>
              </a:ext>
            </a:extLst>
          </p:cNvPr>
          <p:cNvSpPr>
            <a:spLocks noChangeShapeType="1"/>
          </p:cNvSpPr>
          <p:nvPr/>
        </p:nvSpPr>
        <p:spPr bwMode="auto">
          <a:xfrm>
            <a:off x="2427564" y="4437063"/>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Line 47">
            <a:extLst>
              <a:ext uri="{FF2B5EF4-FFF2-40B4-BE49-F238E27FC236}">
                <a16:creationId xmlns:a16="http://schemas.microsoft.com/office/drawing/2014/main" id="{35453241-DFBC-BDC9-F5AE-A99B9EED2DC6}"/>
              </a:ext>
            </a:extLst>
          </p:cNvPr>
          <p:cNvSpPr>
            <a:spLocks noChangeShapeType="1"/>
          </p:cNvSpPr>
          <p:nvPr/>
        </p:nvSpPr>
        <p:spPr bwMode="auto">
          <a:xfrm>
            <a:off x="2427564" y="5157788"/>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Line 48">
            <a:extLst>
              <a:ext uri="{FF2B5EF4-FFF2-40B4-BE49-F238E27FC236}">
                <a16:creationId xmlns:a16="http://schemas.microsoft.com/office/drawing/2014/main" id="{DF97787F-096E-640B-82D4-3BA98C16C4B3}"/>
              </a:ext>
            </a:extLst>
          </p:cNvPr>
          <p:cNvSpPr>
            <a:spLocks noChangeShapeType="1"/>
          </p:cNvSpPr>
          <p:nvPr/>
        </p:nvSpPr>
        <p:spPr bwMode="auto">
          <a:xfrm>
            <a:off x="2427564" y="58785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6" name="Line 49">
            <a:extLst>
              <a:ext uri="{FF2B5EF4-FFF2-40B4-BE49-F238E27FC236}">
                <a16:creationId xmlns:a16="http://schemas.microsoft.com/office/drawing/2014/main" id="{63CD3E61-F327-BAE1-751B-00DA02E673A7}"/>
              </a:ext>
            </a:extLst>
          </p:cNvPr>
          <p:cNvSpPr>
            <a:spLocks noChangeShapeType="1"/>
          </p:cNvSpPr>
          <p:nvPr/>
        </p:nvSpPr>
        <p:spPr bwMode="auto">
          <a:xfrm>
            <a:off x="2427564" y="5518150"/>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7" name="AutoShape 50">
            <a:extLst>
              <a:ext uri="{FF2B5EF4-FFF2-40B4-BE49-F238E27FC236}">
                <a16:creationId xmlns:a16="http://schemas.microsoft.com/office/drawing/2014/main" id="{2F3F494A-1926-F940-EBE5-25DE4AEBEDE8}"/>
              </a:ext>
            </a:extLst>
          </p:cNvPr>
          <p:cNvSpPr>
            <a:spLocks/>
          </p:cNvSpPr>
          <p:nvPr/>
        </p:nvSpPr>
        <p:spPr bwMode="auto">
          <a:xfrm>
            <a:off x="7284579" y="2437293"/>
            <a:ext cx="383445" cy="605659"/>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8" name="AutoShape 51">
            <a:extLst>
              <a:ext uri="{FF2B5EF4-FFF2-40B4-BE49-F238E27FC236}">
                <a16:creationId xmlns:a16="http://schemas.microsoft.com/office/drawing/2014/main" id="{20A97E0B-17F5-14D6-8711-C2F7B4DDC402}"/>
              </a:ext>
            </a:extLst>
          </p:cNvPr>
          <p:cNvSpPr>
            <a:spLocks/>
          </p:cNvSpPr>
          <p:nvPr/>
        </p:nvSpPr>
        <p:spPr bwMode="auto">
          <a:xfrm>
            <a:off x="7279384" y="5356794"/>
            <a:ext cx="456326" cy="663831"/>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AutoShape 52">
            <a:extLst>
              <a:ext uri="{FF2B5EF4-FFF2-40B4-BE49-F238E27FC236}">
                <a16:creationId xmlns:a16="http://schemas.microsoft.com/office/drawing/2014/main" id="{D4771012-9806-7714-E528-B761E552D251}"/>
              </a:ext>
            </a:extLst>
          </p:cNvPr>
          <p:cNvSpPr>
            <a:spLocks/>
          </p:cNvSpPr>
          <p:nvPr/>
        </p:nvSpPr>
        <p:spPr bwMode="auto">
          <a:xfrm>
            <a:off x="7218226" y="3357564"/>
            <a:ext cx="633412" cy="1800224"/>
          </a:xfrm>
          <a:prstGeom prst="rightBrace">
            <a:avLst>
              <a:gd name="adj1" fmla="val 121759"/>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0" name="Rectangle 53">
            <a:extLst>
              <a:ext uri="{FF2B5EF4-FFF2-40B4-BE49-F238E27FC236}">
                <a16:creationId xmlns:a16="http://schemas.microsoft.com/office/drawing/2014/main" id="{25EBE8B9-EFDB-9D58-2C9B-98A624F024D4}"/>
              </a:ext>
            </a:extLst>
          </p:cNvPr>
          <p:cNvSpPr>
            <a:spLocks noChangeArrowheads="1"/>
          </p:cNvSpPr>
          <p:nvPr/>
        </p:nvSpPr>
        <p:spPr bwMode="auto">
          <a:xfrm>
            <a:off x="7926796" y="255410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建立连接</a:t>
            </a:r>
          </a:p>
        </p:txBody>
      </p:sp>
      <p:sp>
        <p:nvSpPr>
          <p:cNvPr id="41" name="Rectangle 56">
            <a:extLst>
              <a:ext uri="{FF2B5EF4-FFF2-40B4-BE49-F238E27FC236}">
                <a16:creationId xmlns:a16="http://schemas.microsoft.com/office/drawing/2014/main" id="{5DA626EE-02D3-7D2B-52DF-1EACE1ACFD6B}"/>
              </a:ext>
            </a:extLst>
          </p:cNvPr>
          <p:cNvSpPr>
            <a:spLocks noChangeArrowheads="1"/>
          </p:cNvSpPr>
          <p:nvPr/>
        </p:nvSpPr>
        <p:spPr bwMode="auto">
          <a:xfrm>
            <a:off x="7926796" y="4034026"/>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数据交换</a:t>
            </a:r>
          </a:p>
        </p:txBody>
      </p:sp>
      <p:sp>
        <p:nvSpPr>
          <p:cNvPr id="42" name="Rectangle 57">
            <a:extLst>
              <a:ext uri="{FF2B5EF4-FFF2-40B4-BE49-F238E27FC236}">
                <a16:creationId xmlns:a16="http://schemas.microsoft.com/office/drawing/2014/main" id="{4152775E-A7D6-DAE8-3ED4-AB0DCDE158D5}"/>
              </a:ext>
            </a:extLst>
          </p:cNvPr>
          <p:cNvSpPr>
            <a:spLocks noChangeArrowheads="1"/>
          </p:cNvSpPr>
          <p:nvPr/>
        </p:nvSpPr>
        <p:spPr bwMode="auto">
          <a:xfrm>
            <a:off x="7926796" y="550938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p:txBody>
      </p:sp>
      <p:pic>
        <p:nvPicPr>
          <p:cNvPr id="3" name="图形 2">
            <a:extLst>
              <a:ext uri="{FF2B5EF4-FFF2-40B4-BE49-F238E27FC236}">
                <a16:creationId xmlns:a16="http://schemas.microsoft.com/office/drawing/2014/main" id="{8127B3D8-8091-BB88-88BF-EF7CCFEC6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1518" y="1683896"/>
            <a:ext cx="596045" cy="451292"/>
          </a:xfrm>
          <a:prstGeom prst="rect">
            <a:avLst/>
          </a:prstGeom>
        </p:spPr>
      </p:pic>
      <p:pic>
        <p:nvPicPr>
          <p:cNvPr id="43" name="图形 42">
            <a:extLst>
              <a:ext uri="{FF2B5EF4-FFF2-40B4-BE49-F238E27FC236}">
                <a16:creationId xmlns:a16="http://schemas.microsoft.com/office/drawing/2014/main" id="{B5563533-21DE-AE88-D31A-7F51FBFBBE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7513" y="1639670"/>
            <a:ext cx="596045" cy="451292"/>
          </a:xfrm>
          <a:prstGeom prst="rect">
            <a:avLst/>
          </a:prstGeom>
        </p:spPr>
      </p:pic>
    </p:spTree>
    <p:extLst>
      <p:ext uri="{BB962C8B-B14F-4D97-AF65-F5344CB8AC3E}">
        <p14:creationId xmlns:p14="http://schemas.microsoft.com/office/powerpoint/2010/main" val="3265607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PPP</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3748508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3" name="内容占位符 2"/>
          <p:cNvSpPr>
            <a:spLocks noGrp="1"/>
          </p:cNvSpPr>
          <p:nvPr>
            <p:ph idx="1"/>
          </p:nvPr>
        </p:nvSpPr>
        <p:spPr>
          <a:xfrm>
            <a:off x="666750" y="1205968"/>
            <a:ext cx="10515600" cy="4446064"/>
          </a:xfrm>
        </p:spPr>
        <p:txBody>
          <a:bodyPr>
            <a:normAutofit/>
          </a:bodyPr>
          <a:lstStyle/>
          <a:p>
            <a:pPr marL="360363" indent="-360363">
              <a:lnSpc>
                <a:spcPct val="150000"/>
              </a:lnSpc>
              <a:spcBef>
                <a:spcPts val="0"/>
              </a:spcBef>
              <a:buFont typeface="Wingdings" panose="05000000000000000000" pitchFamily="2" charset="2"/>
              <a:buChar char="n"/>
            </a:pPr>
            <a:r>
              <a:rPr lang="en-US" altLang="zh-CN" sz="2400" dirty="0">
                <a:cs typeface="+mn-ea"/>
                <a:sym typeface="+mn-lt"/>
              </a:rPr>
              <a:t>PPP(Point-to-Point Protocol)</a:t>
            </a:r>
            <a:r>
              <a:rPr lang="zh-CN" altLang="en-US" sz="2400" dirty="0">
                <a:cs typeface="+mn-ea"/>
                <a:sym typeface="+mn-lt"/>
              </a:rPr>
              <a:t>协议是在串行线路因特网协议SLIP基础上发展起来的，由</a:t>
            </a:r>
            <a:r>
              <a:rPr lang="en-US" altLang="zh-CN" sz="2400" dirty="0">
                <a:cs typeface="+mn-ea"/>
                <a:sym typeface="+mn-lt"/>
              </a:rPr>
              <a:t>IETF</a:t>
            </a:r>
            <a:r>
              <a:rPr lang="zh-CN" altLang="en-US" sz="2400" dirty="0">
                <a:cs typeface="+mn-ea"/>
                <a:sym typeface="+mn-lt"/>
              </a:rPr>
              <a:t>制定的、在</a:t>
            </a:r>
            <a:r>
              <a:rPr lang="en-US" altLang="zh-CN" sz="2400" dirty="0">
                <a:cs typeface="+mn-ea"/>
                <a:sym typeface="+mn-lt"/>
              </a:rPr>
              <a:t>1994</a:t>
            </a:r>
            <a:r>
              <a:rPr lang="zh-CN" altLang="en-US" sz="2400" dirty="0">
                <a:cs typeface="+mn-ea"/>
                <a:sym typeface="+mn-lt"/>
              </a:rPr>
              <a:t>年成为正式标准（</a:t>
            </a:r>
            <a:r>
              <a:rPr lang="en-US" altLang="zh-CN" sz="2400" dirty="0">
                <a:cs typeface="+mn-ea"/>
                <a:sym typeface="+mn-lt"/>
              </a:rPr>
              <a:t>RFC1661</a:t>
            </a:r>
            <a:r>
              <a:rPr lang="zh-CN" altLang="en-US" sz="2400" dirty="0">
                <a:cs typeface="+mn-ea"/>
                <a:sym typeface="+mn-lt"/>
              </a:rPr>
              <a:t>）</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zh-CN" altLang="en-US" sz="2400" dirty="0">
                <a:cs typeface="+mn-ea"/>
                <a:sym typeface="+mn-lt"/>
              </a:rPr>
              <a:t>能够承载不同的网络层分组，且能够运行在不同的链路上</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协议是目前使用最多的</a:t>
            </a:r>
            <a:r>
              <a:rPr lang="zh-CN" altLang="en-US" sz="2400" dirty="0">
                <a:solidFill>
                  <a:srgbClr val="C00000"/>
                </a:solidFill>
                <a:cs typeface="+mn-ea"/>
                <a:sym typeface="+mn-lt"/>
              </a:rPr>
              <a:t>数据链路层协议</a:t>
            </a:r>
            <a:r>
              <a:rPr lang="zh-CN" altLang="en-US" sz="2400" dirty="0">
                <a:cs typeface="+mn-ea"/>
                <a:sym typeface="+mn-lt"/>
              </a:rPr>
              <a:t>之一</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a:t>
            </a:r>
            <a:r>
              <a:rPr lang="zh-CN" altLang="zh-CN" sz="2400" dirty="0">
                <a:cs typeface="+mn-ea"/>
              </a:rPr>
              <a:t>使用</a:t>
            </a:r>
            <a:r>
              <a:rPr lang="zh-CN" altLang="zh-CN" sz="2400" dirty="0">
                <a:solidFill>
                  <a:srgbClr val="C00000"/>
                </a:solidFill>
                <a:cs typeface="+mn-ea"/>
              </a:rPr>
              <a:t>点对点链路</a:t>
            </a:r>
            <a:r>
              <a:rPr lang="zh-CN" altLang="zh-CN" sz="2400" dirty="0">
                <a:cs typeface="+mn-ea"/>
              </a:rPr>
              <a:t>来传输数据包的协议</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a:t>
            </a:r>
            <a:r>
              <a:rPr lang="zh-CN" altLang="en-US" sz="2400" dirty="0">
                <a:solidFill>
                  <a:srgbClr val="C00000"/>
                </a:solidFill>
                <a:latin typeface="+mn-lt"/>
                <a:ea typeface="+mn-ea"/>
                <a:cs typeface="+mn-ea"/>
                <a:sym typeface="+mn-lt"/>
              </a:rPr>
              <a:t>面向字节</a:t>
            </a:r>
            <a:r>
              <a:rPr lang="zh-CN" altLang="en-US" sz="2400" dirty="0">
                <a:solidFill>
                  <a:schemeClr val="tx1"/>
                </a:solidFill>
                <a:latin typeface="+mn-lt"/>
                <a:ea typeface="+mn-ea"/>
                <a:cs typeface="+mn-ea"/>
                <a:sym typeface="+mn-lt"/>
              </a:rPr>
              <a:t>的通信协议</a:t>
            </a:r>
            <a:r>
              <a:rPr lang="zh-CN" altLang="en-US" sz="2400" dirty="0">
                <a:latin typeface="+mn-lt"/>
                <a:ea typeface="+mn-ea"/>
                <a:cs typeface="+mn-ea"/>
                <a:sym typeface="+mn-lt"/>
              </a:rPr>
              <a:t>，</a:t>
            </a:r>
            <a:r>
              <a:rPr lang="zh-CN" altLang="zh-CN" sz="2400" dirty="0">
                <a:latin typeface="+mn-lt"/>
                <a:cs typeface="+mn-ea"/>
              </a:rPr>
              <a:t>使用</a:t>
            </a:r>
            <a:r>
              <a:rPr lang="zh-CN" altLang="zh-CN" sz="2400" dirty="0">
                <a:solidFill>
                  <a:srgbClr val="C00000"/>
                </a:solidFill>
                <a:latin typeface="+mn-lt"/>
                <a:cs typeface="+mn-ea"/>
              </a:rPr>
              <a:t>字节填充</a:t>
            </a:r>
            <a:r>
              <a:rPr lang="zh-CN" altLang="zh-CN" sz="2400" dirty="0">
                <a:solidFill>
                  <a:schemeClr val="tx1"/>
                </a:solidFill>
                <a:latin typeface="+mn-lt"/>
                <a:cs typeface="+mn-ea"/>
              </a:rPr>
              <a:t>技术</a:t>
            </a:r>
            <a:r>
              <a:rPr lang="zh-CN" altLang="en-US" sz="2400" dirty="0">
                <a:latin typeface="+mn-lt"/>
                <a:cs typeface="+mn-ea"/>
              </a:rPr>
              <a:t>，</a:t>
            </a:r>
            <a:r>
              <a:rPr lang="zh-CN" altLang="en-US" sz="2400" dirty="0">
                <a:solidFill>
                  <a:srgbClr val="C00000"/>
                </a:solidFill>
                <a:latin typeface="+mn-lt"/>
                <a:cs typeface="+mn-ea"/>
                <a:sym typeface="+mn-lt"/>
              </a:rPr>
              <a:t>帧长度</a:t>
            </a:r>
            <a:r>
              <a:rPr lang="zh-CN" altLang="en-US" sz="2400" dirty="0">
                <a:latin typeface="+mn-lt"/>
                <a:ea typeface="+mn-ea"/>
                <a:cs typeface="+mn-ea"/>
                <a:sym typeface="+mn-lt"/>
              </a:rPr>
              <a:t>是</a:t>
            </a:r>
            <a:r>
              <a:rPr lang="zh-CN" altLang="en-US" sz="2400" dirty="0">
                <a:solidFill>
                  <a:srgbClr val="C00000"/>
                </a:solidFill>
                <a:latin typeface="+mn-lt"/>
                <a:ea typeface="+mn-ea"/>
                <a:cs typeface="+mn-ea"/>
                <a:sym typeface="+mn-lt"/>
              </a:rPr>
              <a:t>字节整数倍</a:t>
            </a:r>
          </a:p>
          <a:p>
            <a:pPr>
              <a:spcBef>
                <a:spcPts val="0"/>
              </a:spcBef>
              <a:buFont typeface="Wingdings" panose="05000000000000000000" pitchFamily="2" charset="2"/>
              <a:buChar char="Ø"/>
            </a:pPr>
            <a:endParaRPr lang="en-US" altLang="zh-CN" sz="2400" dirty="0">
              <a:cs typeface="+mn-ea"/>
              <a:sym typeface="+mn-lt"/>
            </a:endParaRPr>
          </a:p>
        </p:txBody>
      </p:sp>
      <p:sp>
        <p:nvSpPr>
          <p:cNvPr id="6" name="灯片编号占位符 5">
            <a:extLst>
              <a:ext uri="{FF2B5EF4-FFF2-40B4-BE49-F238E27FC236}">
                <a16:creationId xmlns:a16="http://schemas.microsoft.com/office/drawing/2014/main" id="{606B9554-9F43-D0BA-6CEE-6F137BF68387}"/>
              </a:ext>
            </a:extLst>
          </p:cNvPr>
          <p:cNvSpPr>
            <a:spLocks noGrp="1"/>
          </p:cNvSpPr>
          <p:nvPr>
            <p:ph type="sldNum" sz="quarter" idx="12"/>
          </p:nvPr>
        </p:nvSpPr>
        <p:spPr/>
        <p:txBody>
          <a:bodyPr/>
          <a:lstStyle/>
          <a:p>
            <a:fld id="{C8BB1146-E542-4D4E-B8E9-6919A11DDD48}" type="slidenum">
              <a:rPr lang="en-US" smtClean="0"/>
              <a:t>102</a:t>
            </a:fld>
            <a:endParaRPr lang="en-US"/>
          </a:p>
        </p:txBody>
      </p:sp>
    </p:spTree>
    <p:extLst>
      <p:ext uri="{BB962C8B-B14F-4D97-AF65-F5344CB8AC3E}">
        <p14:creationId xmlns:p14="http://schemas.microsoft.com/office/powerpoint/2010/main" val="42473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Autofit/>
          </a:bodyPr>
          <a:lstStyle/>
          <a:p>
            <a:pPr marL="342900" lvl="1" indent="-342900">
              <a:spcBef>
                <a:spcPct val="0"/>
              </a:spcBef>
              <a:buFont typeface="Wingdings" panose="05000000000000000000" pitchFamily="2" charset="2"/>
              <a:buChar char="n"/>
            </a:pPr>
            <a:r>
              <a:rPr lang="zh-CN" altLang="en-US" sz="2400" dirty="0">
                <a:latin typeface="+mn-ea"/>
                <a:cs typeface="+mn-ea"/>
                <a:sym typeface="+mn-lt"/>
              </a:rPr>
              <a:t>PPP协议作为数据链路层协议，支持以下功能：</a:t>
            </a:r>
            <a:endParaRPr lang="en-US" altLang="zh-CN" sz="24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利用帧定界符封装成帧</a:t>
            </a:r>
          </a:p>
          <a:p>
            <a:pPr marL="893763" indent="-446088">
              <a:spcBef>
                <a:spcPts val="600"/>
              </a:spcBef>
              <a:buFont typeface="Wingdings" panose="05000000000000000000" pitchFamily="2" charset="2"/>
              <a:buChar char="Ø"/>
            </a:pPr>
            <a:r>
              <a:rPr lang="zh-CN" altLang="en-US" sz="2000" dirty="0">
                <a:latin typeface="+mn-ea"/>
                <a:cs typeface="+mn-ea"/>
                <a:sym typeface="+mn-lt"/>
              </a:rPr>
              <a:t>填充技术实现透明数据传输</a:t>
            </a:r>
          </a:p>
          <a:p>
            <a:pPr marL="893763" indent="-446088">
              <a:spcBef>
                <a:spcPts val="600"/>
              </a:spcBef>
              <a:buFont typeface="Wingdings" panose="05000000000000000000" pitchFamily="2" charset="2"/>
              <a:buChar char="Ø"/>
            </a:pPr>
            <a:r>
              <a:rPr lang="zh-CN" altLang="en-US" sz="2000" dirty="0">
                <a:latin typeface="+mn-ea"/>
                <a:cs typeface="+mn-ea"/>
                <a:sym typeface="+mn-lt"/>
              </a:rPr>
              <a:t>帧的差错检测</a:t>
            </a:r>
          </a:p>
          <a:p>
            <a:pPr marL="893763" indent="-446088">
              <a:spcBef>
                <a:spcPts val="600"/>
              </a:spcBef>
              <a:buFont typeface="Wingdings" panose="05000000000000000000" pitchFamily="2" charset="2"/>
              <a:buChar char="Ø"/>
            </a:pPr>
            <a:r>
              <a:rPr lang="zh-CN" altLang="en-US" sz="2000" dirty="0">
                <a:latin typeface="+mn-ea"/>
                <a:cs typeface="+mn-ea"/>
                <a:sym typeface="+mn-lt"/>
              </a:rPr>
              <a:t>链路配置</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实时监测链路工作状态</a:t>
            </a:r>
          </a:p>
          <a:p>
            <a:pPr marL="893763" indent="-446088">
              <a:spcBef>
                <a:spcPts val="600"/>
              </a:spcBef>
              <a:buFont typeface="Wingdings" panose="05000000000000000000" pitchFamily="2" charset="2"/>
              <a:buChar char="Ø"/>
            </a:pPr>
            <a:r>
              <a:rPr lang="zh-CN" altLang="en-US" sz="2000" dirty="0">
                <a:latin typeface="+mn-ea"/>
                <a:cs typeface="+mn-ea"/>
                <a:sym typeface="+mn-lt"/>
              </a:rPr>
              <a:t>设置链路最大传输单元（</a:t>
            </a:r>
            <a:r>
              <a:rPr lang="en-US" altLang="zh-CN" sz="2000" dirty="0">
                <a:latin typeface="+mn-ea"/>
                <a:cs typeface="+mn-ea"/>
                <a:sym typeface="+mn-lt"/>
              </a:rPr>
              <a:t>MTU</a:t>
            </a:r>
            <a:r>
              <a:rPr lang="zh-CN" altLang="en-US" sz="2000" dirty="0">
                <a:latin typeface="+mn-ea"/>
                <a:cs typeface="+mn-ea"/>
                <a:sym typeface="+mn-lt"/>
              </a:rPr>
              <a:t>）</a:t>
            </a:r>
          </a:p>
          <a:p>
            <a:pPr marL="893763" indent="-446088">
              <a:spcBef>
                <a:spcPts val="600"/>
              </a:spcBef>
              <a:buFont typeface="Wingdings" panose="05000000000000000000" pitchFamily="2" charset="2"/>
              <a:buChar char="Ø"/>
            </a:pPr>
            <a:r>
              <a:rPr lang="zh-CN" altLang="en-US" sz="2000" dirty="0">
                <a:latin typeface="+mn-ea"/>
                <a:cs typeface="+mn-ea"/>
                <a:sym typeface="+mn-lt"/>
              </a:rPr>
              <a:t>网络层地址协商机制</a:t>
            </a:r>
          </a:p>
          <a:p>
            <a:pPr marL="893763" indent="-446088">
              <a:spcBef>
                <a:spcPts val="600"/>
              </a:spcBef>
              <a:buFont typeface="Wingdings" panose="05000000000000000000" pitchFamily="2" charset="2"/>
              <a:buChar char="Ø"/>
            </a:pPr>
            <a:r>
              <a:rPr lang="zh-CN" altLang="en-US" sz="2000" dirty="0">
                <a:latin typeface="+mn-ea"/>
                <a:cs typeface="+mn-ea"/>
                <a:sym typeface="+mn-lt"/>
              </a:rPr>
              <a:t>数据压缩协商机制</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允许身份认证</a:t>
            </a:r>
            <a:endParaRPr lang="en-US" altLang="zh-CN" sz="2000" dirty="0">
              <a:latin typeface="+mn-ea"/>
              <a:cs typeface="+mn-ea"/>
              <a:sym typeface="+mn-lt"/>
            </a:endParaRPr>
          </a:p>
          <a:p>
            <a:pPr marL="179388" lvl="1" indent="-179388">
              <a:spcBef>
                <a:spcPts val="600"/>
              </a:spcBef>
            </a:pPr>
            <a:endParaRPr lang="zh-CN" altLang="en-US" sz="2400" dirty="0">
              <a:cs typeface="+mn-ea"/>
              <a:sym typeface="+mn-lt"/>
            </a:endParaRPr>
          </a:p>
          <a:p>
            <a:pPr lvl="1">
              <a:spcBef>
                <a:spcPct val="0"/>
              </a:spcBef>
            </a:pPr>
            <a:endParaRPr lang="zh-CN" altLang="en-US" sz="2400" dirty="0">
              <a:cs typeface="+mn-ea"/>
              <a:sym typeface="+mn-lt"/>
            </a:endParaRPr>
          </a:p>
          <a:p>
            <a:pPr>
              <a:spcBef>
                <a:spcPct val="0"/>
              </a:spcBef>
            </a:pPr>
            <a:endParaRPr lang="zh-CN" altLang="en-US" sz="2400" dirty="0">
              <a:cs typeface="+mn-ea"/>
              <a:sym typeface="+mn-lt"/>
            </a:endParaRP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0"/>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2</a:t>
            </a:r>
            <a:r>
              <a:rPr lang="zh-CN" altLang="en-US" sz="3200" dirty="0">
                <a:latin typeface="+mn-lt"/>
                <a:ea typeface="+mn-ea"/>
                <a:cs typeface="+mn-ea"/>
                <a:sym typeface="+mn-lt"/>
              </a:rPr>
              <a:t>）</a:t>
            </a:r>
          </a:p>
        </p:txBody>
      </p:sp>
      <p:sp>
        <p:nvSpPr>
          <p:cNvPr id="5" name="灯片编号占位符 4">
            <a:extLst>
              <a:ext uri="{FF2B5EF4-FFF2-40B4-BE49-F238E27FC236}">
                <a16:creationId xmlns:a16="http://schemas.microsoft.com/office/drawing/2014/main" id="{2D367471-B5B4-B931-AE4A-2811F6A709B8}"/>
              </a:ext>
            </a:extLst>
          </p:cNvPr>
          <p:cNvSpPr>
            <a:spLocks noGrp="1"/>
          </p:cNvSpPr>
          <p:nvPr>
            <p:ph type="sldNum" sz="quarter" idx="12"/>
          </p:nvPr>
        </p:nvSpPr>
        <p:spPr/>
        <p:txBody>
          <a:bodyPr/>
          <a:lstStyle/>
          <a:p>
            <a:fld id="{67CBE2BA-217C-4668-9731-D33A8B8F2C49}" type="slidenum">
              <a:rPr lang="zh-CN" altLang="en-US" smtClean="0"/>
              <a:t>103</a:t>
            </a:fld>
            <a:endParaRPr lang="zh-CN" altLang="en-US"/>
          </a:p>
        </p:txBody>
      </p:sp>
    </p:spTree>
    <p:extLst>
      <p:ext uri="{BB962C8B-B14F-4D97-AF65-F5344CB8AC3E}">
        <p14:creationId xmlns:p14="http://schemas.microsoft.com/office/powerpoint/2010/main" val="2832335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445" y="153665"/>
            <a:ext cx="8220812" cy="879086"/>
          </a:xfrm>
        </p:spPr>
        <p:txBody>
          <a:bodyPr>
            <a:normAutofit/>
          </a:bodyPr>
          <a:lstStyle/>
          <a:p>
            <a:pPr marR="0" rtl="0">
              <a:lnSpc>
                <a:spcPct val="120000"/>
              </a:lnSpc>
            </a:pPr>
            <a:r>
              <a:rPr lang="en-US" altLang="zh-CN" sz="3200" b="1" dirty="0">
                <a:latin typeface="+mn-lt"/>
                <a:ea typeface="+mn-ea"/>
                <a:cs typeface="+mn-ea"/>
                <a:sym typeface="+mn-lt"/>
              </a:rPr>
              <a:t>PPP</a:t>
            </a:r>
            <a:r>
              <a:rPr lang="zh-CN" altLang="en-US" sz="3200" b="1" dirty="0">
                <a:latin typeface="+mn-lt"/>
                <a:ea typeface="+mn-ea"/>
                <a:cs typeface="+mn-ea"/>
                <a:sym typeface="+mn-lt"/>
              </a:rPr>
              <a:t>协议和 </a:t>
            </a:r>
            <a:r>
              <a:rPr lang="en-US" altLang="zh-CN" sz="3200" b="1" dirty="0">
                <a:latin typeface="+mn-lt"/>
                <a:ea typeface="+mn-ea"/>
                <a:cs typeface="+mn-ea"/>
                <a:sym typeface="+mn-lt"/>
              </a:rPr>
              <a:t>HDLC </a:t>
            </a:r>
            <a:r>
              <a:rPr lang="zh-CN" altLang="en-US" sz="3200" b="1" dirty="0">
                <a:latin typeface="+mn-lt"/>
                <a:ea typeface="+mn-ea"/>
                <a:cs typeface="+mn-ea"/>
                <a:sym typeface="+mn-lt"/>
              </a:rPr>
              <a:t>协议的区别</a:t>
            </a:r>
          </a:p>
        </p:txBody>
      </p:sp>
      <p:sp>
        <p:nvSpPr>
          <p:cNvPr id="3" name="文本占位符 2"/>
          <p:cNvSpPr>
            <a:spLocks noGrp="1"/>
          </p:cNvSpPr>
          <p:nvPr>
            <p:ph type="body" idx="1"/>
          </p:nvPr>
        </p:nvSpPr>
        <p:spPr>
          <a:xfrm>
            <a:off x="660400" y="1125538"/>
            <a:ext cx="11059635" cy="1189453"/>
          </a:xfrm>
        </p:spPr>
        <p:txBody>
          <a:bodyPr>
            <a:normAutofit/>
          </a:body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 </a:t>
            </a:r>
            <a:r>
              <a:rPr lang="zh-CN" altLang="en-US" sz="2400" dirty="0">
                <a:latin typeface="+mn-ea"/>
                <a:cs typeface="+mn-ea"/>
                <a:sym typeface="+mn-lt"/>
              </a:rPr>
              <a:t>PPP协议和 </a:t>
            </a:r>
            <a:r>
              <a:rPr lang="en-US" altLang="zh-CN" sz="2400" dirty="0">
                <a:latin typeface="+mn-ea"/>
                <a:cs typeface="+mn-ea"/>
                <a:sym typeface="+mn-lt"/>
              </a:rPr>
              <a:t>HDLC </a:t>
            </a:r>
            <a:r>
              <a:rPr lang="zh-CN" altLang="en-US" sz="2400" dirty="0">
                <a:latin typeface="+mn-ea"/>
                <a:cs typeface="+mn-ea"/>
                <a:sym typeface="+mn-lt"/>
              </a:rPr>
              <a:t>协议都是用于点对点的数据链路层通信，两者的帧格式相似，但它们之间也有不少区别：</a:t>
            </a:r>
          </a:p>
        </p:txBody>
      </p:sp>
      <p:graphicFrame>
        <p:nvGraphicFramePr>
          <p:cNvPr id="4" name="表格 3">
            <a:extLst>
              <a:ext uri="{FF2B5EF4-FFF2-40B4-BE49-F238E27FC236}">
                <a16:creationId xmlns:a16="http://schemas.microsoft.com/office/drawing/2014/main" id="{3B0A3C59-E3B0-48E7-B74C-313F23E8488E}"/>
              </a:ext>
            </a:extLst>
          </p:cNvPr>
          <p:cNvGraphicFramePr>
            <a:graphicFrameLocks noGrp="1"/>
          </p:cNvGraphicFramePr>
          <p:nvPr>
            <p:extLst>
              <p:ext uri="{D42A27DB-BD31-4B8C-83A1-F6EECF244321}">
                <p14:modId xmlns:p14="http://schemas.microsoft.com/office/powerpoint/2010/main" val="1678468744"/>
              </p:ext>
            </p:extLst>
          </p:nvPr>
        </p:nvGraphicFramePr>
        <p:xfrm>
          <a:off x="657445" y="2169043"/>
          <a:ext cx="11176592" cy="4535292"/>
        </p:xfrm>
        <a:graphic>
          <a:graphicData uri="http://schemas.openxmlformats.org/drawingml/2006/table">
            <a:tbl>
              <a:tblPr firstRow="1" bandRow="1">
                <a:tableStyleId>{D7AC3CCA-C797-4891-BE02-D94E43425B78}</a:tableStyleId>
              </a:tblPr>
              <a:tblGrid>
                <a:gridCol w="1830574">
                  <a:extLst>
                    <a:ext uri="{9D8B030D-6E8A-4147-A177-3AD203B41FA5}">
                      <a16:colId xmlns:a16="http://schemas.microsoft.com/office/drawing/2014/main" val="4116132187"/>
                    </a:ext>
                  </a:extLst>
                </a:gridCol>
                <a:gridCol w="4327451">
                  <a:extLst>
                    <a:ext uri="{9D8B030D-6E8A-4147-A177-3AD203B41FA5}">
                      <a16:colId xmlns:a16="http://schemas.microsoft.com/office/drawing/2014/main" val="2338520801"/>
                    </a:ext>
                  </a:extLst>
                </a:gridCol>
                <a:gridCol w="5018567">
                  <a:extLst>
                    <a:ext uri="{9D8B030D-6E8A-4147-A177-3AD203B41FA5}">
                      <a16:colId xmlns:a16="http://schemas.microsoft.com/office/drawing/2014/main" val="40551980"/>
                    </a:ext>
                  </a:extLst>
                </a:gridCol>
              </a:tblGrid>
              <a:tr h="570175">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PPP</a:t>
                      </a:r>
                      <a:r>
                        <a:rPr lang="zh-CN" altLang="en-US" sz="2400" dirty="0">
                          <a:latin typeface="+mn-lt"/>
                          <a:ea typeface="+mn-ea"/>
                          <a:cs typeface="+mn-ea"/>
                          <a:sym typeface="+mn-lt"/>
                        </a:rPr>
                        <a:t>协议</a:t>
                      </a: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HDLC</a:t>
                      </a:r>
                      <a:r>
                        <a:rPr lang="zh-CN" altLang="en-US" sz="2400" dirty="0">
                          <a:latin typeface="+mn-lt"/>
                          <a:ea typeface="+mn-ea"/>
                          <a:cs typeface="+mn-ea"/>
                          <a:sym typeface="+mn-lt"/>
                        </a:rPr>
                        <a:t>协议</a:t>
                      </a:r>
                    </a:p>
                  </a:txBody>
                  <a:tcPr>
                    <a:noFill/>
                  </a:tcPr>
                </a:tc>
                <a:extLst>
                  <a:ext uri="{0D108BD9-81ED-4DB2-BD59-A6C34878D82A}">
                    <a16:rowId xmlns:a16="http://schemas.microsoft.com/office/drawing/2014/main" val="625194031"/>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标准</a:t>
                      </a: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IETF</a:t>
                      </a:r>
                      <a:endParaRPr lang="zh-CN" altLang="en-US" sz="2000" dirty="0">
                        <a:latin typeface="+mn-lt"/>
                        <a:ea typeface="+mn-ea"/>
                        <a:cs typeface="+mn-ea"/>
                        <a:sym typeface="+mn-lt"/>
                      </a:endParaRPr>
                    </a:p>
                  </a:txBody>
                  <a:tcPr>
                    <a:no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000" dirty="0">
                          <a:latin typeface="+mn-lt"/>
                          <a:ea typeface="+mn-ea"/>
                          <a:cs typeface="+mn-ea"/>
                          <a:sym typeface="+mn-lt"/>
                        </a:rPr>
                        <a:t>ISO</a:t>
                      </a:r>
                      <a:endParaRPr lang="zh-CN" altLang="en-US" sz="2000" dirty="0">
                        <a:latin typeface="+mn-lt"/>
                        <a:ea typeface="+mn-ea"/>
                        <a:cs typeface="+mn-ea"/>
                        <a:sym typeface="+mn-lt"/>
                      </a:endParaRPr>
                    </a:p>
                  </a:txBody>
                  <a:tcPr>
                    <a:noFill/>
                  </a:tcPr>
                </a:tc>
                <a:extLst>
                  <a:ext uri="{0D108BD9-81ED-4DB2-BD59-A6C34878D82A}">
                    <a16:rowId xmlns:a16="http://schemas.microsoft.com/office/drawing/2014/main" val="2572748562"/>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帧类型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面向字节，帧长度是字节整数倍</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面向比特，长度可以不是字节整数倍</a:t>
                      </a:r>
                    </a:p>
                  </a:txBody>
                  <a:tcPr>
                    <a:noFill/>
                  </a:tcPr>
                </a:tc>
                <a:extLst>
                  <a:ext uri="{0D108BD9-81ED-4DB2-BD59-A6C34878D82A}">
                    <a16:rowId xmlns:a16="http://schemas.microsoft.com/office/drawing/2014/main" val="2124021042"/>
                  </a:ext>
                </a:extLst>
              </a:tr>
              <a:tr h="474624">
                <a:tc>
                  <a:txBody>
                    <a:bodyPr/>
                    <a:lstStyle/>
                    <a:p>
                      <a:pPr algn="ctr">
                        <a:lnSpc>
                          <a:spcPct val="120000"/>
                        </a:lnSpc>
                        <a:spcBef>
                          <a:spcPts val="0"/>
                        </a:spcBef>
                        <a:spcAft>
                          <a:spcPts val="0"/>
                        </a:spcAft>
                      </a:pPr>
                      <a:r>
                        <a:rPr lang="zh-CN" altLang="en-US" sz="2000" dirty="0">
                          <a:latin typeface="+mn-lt"/>
                          <a:ea typeface="+mn-ea"/>
                          <a:cs typeface="+mn-ea"/>
                          <a:sym typeface="+mn-lt"/>
                        </a:rPr>
                        <a:t>成帧方法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字符填充法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比特填充法</a:t>
                      </a:r>
                    </a:p>
                  </a:txBody>
                  <a:tcPr>
                    <a:noFill/>
                  </a:tcPr>
                </a:tc>
                <a:extLst>
                  <a:ext uri="{0D108BD9-81ED-4DB2-BD59-A6C34878D82A}">
                    <a16:rowId xmlns:a16="http://schemas.microsoft.com/office/drawing/2014/main" val="3899861835"/>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差错检测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只检错，但不纠错</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检错并纠错</a:t>
                      </a:r>
                    </a:p>
                  </a:txBody>
                  <a:tcPr>
                    <a:noFill/>
                  </a:tcPr>
                </a:tc>
                <a:extLst>
                  <a:ext uri="{0D108BD9-81ED-4DB2-BD59-A6C34878D82A}">
                    <a16:rowId xmlns:a16="http://schemas.microsoft.com/office/drawing/2014/main" val="251778756"/>
                  </a:ext>
                </a:extLst>
              </a:tr>
              <a:tr h="799080">
                <a:tc>
                  <a:txBody>
                    <a:bodyPr/>
                    <a:lstStyle/>
                    <a:p>
                      <a:pPr algn="ctr">
                        <a:lnSpc>
                          <a:spcPct val="120000"/>
                        </a:lnSpc>
                        <a:spcBef>
                          <a:spcPts val="0"/>
                        </a:spcBef>
                        <a:spcAft>
                          <a:spcPts val="0"/>
                        </a:spcAft>
                      </a:pPr>
                      <a:r>
                        <a:rPr lang="zh-CN" altLang="en-US" sz="2000" dirty="0">
                          <a:latin typeface="+mn-lt"/>
                          <a:ea typeface="+mn-ea"/>
                          <a:cs typeface="+mn-ea"/>
                          <a:sym typeface="+mn-lt"/>
                        </a:rPr>
                        <a:t>帧传输可靠性</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无差错控制，不保证帧不丢失</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采用滑动窗口、确认和超时机制等差错控制技术，保证帧不丢失</a:t>
                      </a:r>
                    </a:p>
                  </a:txBody>
                  <a:tcPr>
                    <a:noFill/>
                  </a:tcPr>
                </a:tc>
                <a:extLst>
                  <a:ext uri="{0D108BD9-81ED-4DB2-BD59-A6C34878D82A}">
                    <a16:rowId xmlns:a16="http://schemas.microsoft.com/office/drawing/2014/main" val="349249027"/>
                  </a:ext>
                </a:extLst>
              </a:tr>
              <a:tr h="518693">
                <a:tc>
                  <a:txBody>
                    <a:bodyPr/>
                    <a:lstStyle/>
                    <a:p>
                      <a:pPr algn="ctr">
                        <a:lnSpc>
                          <a:spcPct val="120000"/>
                        </a:lnSpc>
                        <a:spcBef>
                          <a:spcPts val="0"/>
                        </a:spcBef>
                        <a:spcAft>
                          <a:spcPts val="0"/>
                        </a:spcAft>
                      </a:pPr>
                      <a:r>
                        <a:rPr lang="zh-CN" altLang="en-US" sz="2000" dirty="0">
                          <a:latin typeface="+mn-lt"/>
                          <a:ea typeface="+mn-ea"/>
                          <a:cs typeface="+mn-ea"/>
                          <a:sym typeface="+mn-lt"/>
                        </a:rPr>
                        <a:t>适用链路</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双工</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半双工和双工</a:t>
                      </a:r>
                    </a:p>
                  </a:txBody>
                  <a:tcPr>
                    <a:noFill/>
                  </a:tcPr>
                </a:tc>
                <a:extLst>
                  <a:ext uri="{0D108BD9-81ED-4DB2-BD59-A6C34878D82A}">
                    <a16:rowId xmlns:a16="http://schemas.microsoft.com/office/drawing/2014/main" val="3332897232"/>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通信方数量</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仅点对点，两点之间通信</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可以点对点，点对多点</a:t>
                      </a:r>
                    </a:p>
                  </a:txBody>
                  <a:tcPr>
                    <a:noFill/>
                  </a:tcPr>
                </a:tc>
                <a:extLst>
                  <a:ext uri="{0D108BD9-81ED-4DB2-BD59-A6C34878D82A}">
                    <a16:rowId xmlns:a16="http://schemas.microsoft.com/office/drawing/2014/main" val="1157863182"/>
                  </a:ext>
                </a:extLst>
              </a:tr>
            </a:tbl>
          </a:graphicData>
        </a:graphic>
      </p:graphicFrame>
      <p:sp>
        <p:nvSpPr>
          <p:cNvPr id="7" name="灯片编号占位符 6">
            <a:extLst>
              <a:ext uri="{FF2B5EF4-FFF2-40B4-BE49-F238E27FC236}">
                <a16:creationId xmlns:a16="http://schemas.microsoft.com/office/drawing/2014/main" id="{A6EA4E81-A0EC-57CE-F454-4251FB5BED7B}"/>
              </a:ext>
            </a:extLst>
          </p:cNvPr>
          <p:cNvSpPr>
            <a:spLocks noGrp="1"/>
          </p:cNvSpPr>
          <p:nvPr>
            <p:ph type="sldNum" sz="quarter" idx="12"/>
          </p:nvPr>
        </p:nvSpPr>
        <p:spPr/>
        <p:txBody>
          <a:bodyPr/>
          <a:lstStyle/>
          <a:p>
            <a:fld id="{67CBE2BA-217C-4668-9731-D33A8B8F2C49}" type="slidenum">
              <a:rPr lang="zh-CN" altLang="en-US" smtClean="0"/>
              <a:t>104</a:t>
            </a:fld>
            <a:endParaRPr lang="zh-CN" altLang="en-US"/>
          </a:p>
        </p:txBody>
      </p:sp>
    </p:spTree>
    <p:extLst>
      <p:ext uri="{BB962C8B-B14F-4D97-AF65-F5344CB8AC3E}">
        <p14:creationId xmlns:p14="http://schemas.microsoft.com/office/powerpoint/2010/main" val="3359078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105</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局域网标准</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439056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0E154-BD03-28C8-FC0F-E30926AC2E86}"/>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局域网的基本概念</a:t>
            </a:r>
            <a:endParaRPr lang="zh-CN" altLang="en-US" dirty="0"/>
          </a:p>
        </p:txBody>
      </p:sp>
      <p:sp>
        <p:nvSpPr>
          <p:cNvPr id="3" name="内容占位符 2">
            <a:extLst>
              <a:ext uri="{FF2B5EF4-FFF2-40B4-BE49-F238E27FC236}">
                <a16:creationId xmlns:a16="http://schemas.microsoft.com/office/drawing/2014/main" id="{28AD13B5-A9C3-0DD8-66BA-3DD5BA3EC6E1}"/>
              </a:ext>
            </a:extLst>
          </p:cNvPr>
          <p:cNvSpPr>
            <a:spLocks noGrp="1"/>
          </p:cNvSpPr>
          <p:nvPr>
            <p:ph idx="1"/>
          </p:nvPr>
        </p:nvSpPr>
        <p:spPr/>
        <p:txBody>
          <a:bodyPr>
            <a:normAutofit fontScale="92500" lnSpcReduction="10000"/>
          </a:bodyPr>
          <a:lstStyle/>
          <a:p>
            <a:pPr>
              <a:lnSpc>
                <a:spcPct val="120000"/>
              </a:lnSpc>
              <a:spcBef>
                <a:spcPct val="0"/>
              </a:spcBef>
            </a:pPr>
            <a:r>
              <a:rPr lang="zh-CN" altLang="en-US" sz="2600" dirty="0">
                <a:solidFill>
                  <a:srgbClr val="121212"/>
                </a:solidFill>
                <a:cs typeface="+mn-ea"/>
                <a:sym typeface="+mn-lt"/>
              </a:rPr>
              <a:t>一般定义：</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solidFill>
                  <a:srgbClr val="121212"/>
                </a:solidFill>
                <a:cs typeface="+mn-ea"/>
                <a:sym typeface="+mn-lt"/>
              </a:rPr>
              <a:t>局域网（</a:t>
            </a:r>
            <a:r>
              <a:rPr lang="en-US" altLang="zh-CN" sz="2400" dirty="0">
                <a:solidFill>
                  <a:srgbClr val="121212"/>
                </a:solidFill>
                <a:cs typeface="+mn-ea"/>
                <a:sym typeface="+mn-lt"/>
              </a:rPr>
              <a:t>Local Area Network</a:t>
            </a:r>
            <a:r>
              <a:rPr lang="zh-CN" altLang="en-US" sz="2400" dirty="0">
                <a:solidFill>
                  <a:srgbClr val="121212"/>
                </a:solidFill>
                <a:cs typeface="+mn-ea"/>
                <a:sym typeface="+mn-lt"/>
              </a:rPr>
              <a:t>，</a:t>
            </a:r>
            <a:r>
              <a:rPr lang="en-US" altLang="zh-CN" sz="2400" dirty="0">
                <a:solidFill>
                  <a:srgbClr val="121212"/>
                </a:solidFill>
                <a:cs typeface="+mn-ea"/>
                <a:sym typeface="+mn-lt"/>
              </a:rPr>
              <a:t>LAN</a:t>
            </a:r>
            <a:r>
              <a:rPr lang="zh-CN" altLang="en-US" sz="2400" dirty="0">
                <a:solidFill>
                  <a:srgbClr val="121212"/>
                </a:solidFill>
                <a:cs typeface="+mn-ea"/>
                <a:sym typeface="+mn-lt"/>
              </a:rPr>
              <a:t>）是</a:t>
            </a:r>
            <a:r>
              <a:rPr lang="zh-CN" altLang="en-US" sz="2400" dirty="0">
                <a:cs typeface="+mn-ea"/>
                <a:sym typeface="+mn-lt"/>
              </a:rPr>
              <a:t>将局部地理范围内的计算机或其它终端、网络连接设备</a:t>
            </a:r>
            <a:r>
              <a:rPr lang="zh-CN" altLang="en-US" sz="2400" dirty="0">
                <a:solidFill>
                  <a:srgbClr val="121212"/>
                </a:solidFill>
                <a:cs typeface="+mn-ea"/>
                <a:sym typeface="+mn-lt"/>
              </a:rPr>
              <a:t>互相连接起来，构成属于一个单位或一个部门所有的计算机</a:t>
            </a:r>
            <a:r>
              <a:rPr lang="en-US" altLang="zh-CN" sz="2400" dirty="0">
                <a:solidFill>
                  <a:srgbClr val="121212"/>
                </a:solidFill>
                <a:cs typeface="+mn-ea"/>
                <a:sym typeface="+mn-lt"/>
              </a:rPr>
              <a:t>/</a:t>
            </a:r>
            <a:r>
              <a:rPr lang="zh-CN" altLang="en-US" sz="2400" dirty="0">
                <a:solidFill>
                  <a:srgbClr val="121212"/>
                </a:solidFill>
                <a:cs typeface="+mn-ea"/>
                <a:sym typeface="+mn-lt"/>
              </a:rPr>
              <a:t>数据通信网络。</a:t>
            </a:r>
            <a:endParaRPr lang="en-US" altLang="zh-CN" sz="2800" dirty="0">
              <a:solidFill>
                <a:srgbClr val="121212"/>
              </a:solidFill>
              <a:cs typeface="+mn-ea"/>
              <a:sym typeface="+mn-lt"/>
            </a:endParaRPr>
          </a:p>
          <a:p>
            <a:pPr>
              <a:spcBef>
                <a:spcPct val="0"/>
              </a:spcBef>
            </a:pPr>
            <a:r>
              <a:rPr lang="zh-CN" altLang="en-US" sz="2600" dirty="0">
                <a:solidFill>
                  <a:srgbClr val="121212"/>
                </a:solidFill>
                <a:cs typeface="+mn-ea"/>
                <a:sym typeface="+mn-lt"/>
              </a:rPr>
              <a:t>网络规模：</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dirty="0">
                <a:solidFill>
                  <a:srgbClr val="121212"/>
                </a:solidFill>
                <a:cs typeface="+mn-ea"/>
                <a:sym typeface="+mn-lt"/>
              </a:rPr>
              <a:t> 局域网顾名思义是一个局部区域的网络，规模可大可小：</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大到可以覆盖一栋或几栋建筑楼</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小到仅仅覆盖一个或几个办公室。</a:t>
            </a:r>
            <a:endParaRPr lang="en-US" altLang="zh-CN" dirty="0">
              <a:solidFill>
                <a:srgbClr val="121212"/>
              </a:solidFill>
              <a:cs typeface="+mn-ea"/>
              <a:sym typeface="+mn-lt"/>
            </a:endParaRPr>
          </a:p>
          <a:p>
            <a:pPr>
              <a:spcBef>
                <a:spcPct val="0"/>
              </a:spcBef>
            </a:pPr>
            <a:r>
              <a:rPr lang="zh-CN" altLang="en-US" sz="2600" dirty="0">
                <a:solidFill>
                  <a:srgbClr val="121212"/>
                </a:solidFill>
                <a:cs typeface="+mn-ea"/>
                <a:sym typeface="+mn-lt"/>
              </a:rPr>
              <a:t>网络组成：</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cs typeface="+mn-ea"/>
                <a:sym typeface="+mn-lt"/>
              </a:rPr>
              <a:t> </a:t>
            </a:r>
            <a:r>
              <a:rPr lang="zh-CN" altLang="en-US" dirty="0">
                <a:solidFill>
                  <a:srgbClr val="121212"/>
                </a:solidFill>
                <a:cs typeface="+mn-ea"/>
                <a:sym typeface="+mn-lt"/>
              </a:rPr>
              <a:t>主机</a:t>
            </a:r>
            <a:r>
              <a:rPr lang="en-US" altLang="zh-CN" dirty="0">
                <a:solidFill>
                  <a:srgbClr val="121212"/>
                </a:solidFill>
                <a:cs typeface="+mn-ea"/>
                <a:sym typeface="+mn-lt"/>
              </a:rPr>
              <a:t>host</a:t>
            </a:r>
            <a:r>
              <a:rPr lang="zh-CN" altLang="en-US" dirty="0">
                <a:solidFill>
                  <a:srgbClr val="121212"/>
                </a:solidFill>
                <a:cs typeface="+mn-ea"/>
                <a:sym typeface="+mn-lt"/>
              </a:rPr>
              <a:t>：计算机、服务器、智能手机、其它智能终端等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网络连接设备：网卡、无线调制解调器、集线器、交换机、无线路由器等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网络传输介质：网线、同轴电缆、双绞线、光缆、天线等</a:t>
            </a:r>
            <a:endParaRPr lang="en-US" altLang="zh-CN" dirty="0">
              <a:solidFill>
                <a:srgbClr val="121212"/>
              </a:solidFill>
              <a:cs typeface="+mn-ea"/>
              <a:sym typeface="+mn-lt"/>
            </a:endParaRPr>
          </a:p>
          <a:p>
            <a:pPr>
              <a:lnSpc>
                <a:spcPct val="120000"/>
              </a:lnSpc>
              <a:spcBef>
                <a:spcPct val="0"/>
              </a:spcBef>
            </a:pPr>
            <a:endParaRPr lang="en-US" altLang="zh-CN" sz="2800" baseline="300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97F95D5-CD6E-CA34-BFC9-98FD5136CE80}"/>
              </a:ext>
            </a:extLst>
          </p:cNvPr>
          <p:cNvSpPr>
            <a:spLocks noGrp="1"/>
          </p:cNvSpPr>
          <p:nvPr>
            <p:ph type="sldNum" sz="quarter" idx="12"/>
          </p:nvPr>
        </p:nvSpPr>
        <p:spPr/>
        <p:txBody>
          <a:bodyPr/>
          <a:lstStyle/>
          <a:p>
            <a:fld id="{C8BB1146-E542-4D4E-B8E9-6919A11DDD48}" type="slidenum">
              <a:rPr lang="en-US" smtClean="0"/>
              <a:t>106</a:t>
            </a:fld>
            <a:endParaRPr lang="en-US"/>
          </a:p>
        </p:txBody>
      </p:sp>
      <p:sp>
        <p:nvSpPr>
          <p:cNvPr id="5" name="矩形 4">
            <a:extLst>
              <a:ext uri="{FF2B5EF4-FFF2-40B4-BE49-F238E27FC236}">
                <a16:creationId xmlns:a16="http://schemas.microsoft.com/office/drawing/2014/main" id="{500EC264-3AC8-DCD8-2D1D-C23940B45B76}"/>
              </a:ext>
            </a:extLst>
          </p:cNvPr>
          <p:cNvSpPr/>
          <p:nvPr/>
        </p:nvSpPr>
        <p:spPr>
          <a:xfrm>
            <a:off x="650875" y="5844086"/>
            <a:ext cx="108458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latin typeface="+mn-ea"/>
                <a:cs typeface="+mn-ea"/>
                <a:sym typeface="+mn-lt"/>
              </a:rPr>
              <a:t>问题：局域网是网络层还是链路层？</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1611038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5C06-65E0-CC03-5905-CEA28E1D4098}"/>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局域网协议标准：</a:t>
            </a:r>
            <a:r>
              <a:rPr lang="en-US" altLang="zh-CN" sz="3200" i="0" u="none" strike="noStrike" baseline="0" dirty="0">
                <a:latin typeface="+mn-lt"/>
                <a:ea typeface="+mn-ea"/>
                <a:cs typeface="+mn-ea"/>
                <a:sym typeface="+mn-lt"/>
              </a:rPr>
              <a:t>IEEE 802 </a:t>
            </a:r>
            <a:r>
              <a:rPr lang="zh-CN" altLang="en-US" sz="3200" i="0" u="none" strike="noStrike" baseline="0" dirty="0">
                <a:latin typeface="+mn-lt"/>
                <a:ea typeface="+mn-ea"/>
                <a:cs typeface="+mn-ea"/>
                <a:sym typeface="+mn-lt"/>
              </a:rPr>
              <a:t>系列标准</a:t>
            </a:r>
            <a:endParaRPr lang="zh-CN" altLang="en-US" dirty="0"/>
          </a:p>
        </p:txBody>
      </p:sp>
      <p:sp>
        <p:nvSpPr>
          <p:cNvPr id="3" name="内容占位符 2">
            <a:extLst>
              <a:ext uri="{FF2B5EF4-FFF2-40B4-BE49-F238E27FC236}">
                <a16:creationId xmlns:a16="http://schemas.microsoft.com/office/drawing/2014/main" id="{60C8D11C-C406-2E63-743F-63B3F6B90483}"/>
              </a:ext>
            </a:extLst>
          </p:cNvPr>
          <p:cNvSpPr>
            <a:spLocks noGrp="1"/>
          </p:cNvSpPr>
          <p:nvPr>
            <p:ph idx="1"/>
          </p:nvPr>
        </p:nvSpPr>
        <p:spPr>
          <a:xfrm>
            <a:off x="734785" y="1883229"/>
            <a:ext cx="10709730" cy="4771390"/>
          </a:xfrm>
        </p:spPr>
        <p:txBody>
          <a:bodyPr>
            <a:noAutofit/>
          </a:bodyPr>
          <a:lstStyle/>
          <a:p>
            <a:pPr lvl="0" indent="0" algn="just">
              <a:buNone/>
            </a:pPr>
            <a:r>
              <a:rPr lang="zh-CN" altLang="zh-CN" sz="1800" kern="100" dirty="0">
                <a:solidFill>
                  <a:srgbClr val="3333FF"/>
                </a:solidFill>
                <a:latin typeface="+mn-ea"/>
                <a:cs typeface="+mn-ea"/>
                <a:sym typeface="+mn-lt"/>
              </a:rPr>
              <a:t>1）IEEE 802. </a:t>
            </a:r>
            <a:r>
              <a:rPr lang="en-US" altLang="zh-CN" sz="1800" kern="100" dirty="0">
                <a:solidFill>
                  <a:srgbClr val="3333FF"/>
                </a:solidFill>
                <a:latin typeface="+mn-ea"/>
                <a:cs typeface="+mn-ea"/>
                <a:sym typeface="+mn-lt"/>
              </a:rPr>
              <a:t>          </a:t>
            </a:r>
            <a:r>
              <a:rPr lang="en-US" altLang="zh-CN" sz="1800" kern="100" dirty="0">
                <a:solidFill>
                  <a:srgbClr val="3333FF"/>
                </a:solidFill>
                <a:latin typeface="+mn-ea"/>
                <a:cs typeface="+mn-ea"/>
              </a:rPr>
              <a:t>LAN</a:t>
            </a:r>
            <a:r>
              <a:rPr lang="zh-CN" altLang="en-US" sz="1800" kern="100" dirty="0">
                <a:solidFill>
                  <a:srgbClr val="3333FF"/>
                </a:solidFill>
                <a:latin typeface="+mn-ea"/>
                <a:cs typeface="+mn-ea"/>
              </a:rPr>
              <a:t>中的网络互连标准 </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2）IEEE 802.2</a:t>
            </a:r>
            <a:r>
              <a:rPr lang="en-US" altLang="zh-CN" sz="1800" kern="100" dirty="0">
                <a:solidFill>
                  <a:srgbClr val="3333FF"/>
                </a:solidFill>
                <a:latin typeface="+mn-ea"/>
                <a:cs typeface="+mn-ea"/>
                <a:sym typeface="+mn-lt"/>
              </a:rPr>
              <a:t>         </a:t>
            </a:r>
            <a:r>
              <a:rPr lang="en-US" altLang="zh-CN" sz="1800" dirty="0">
                <a:solidFill>
                  <a:srgbClr val="3333FF"/>
                </a:solidFill>
                <a:latin typeface="+mn-ea"/>
                <a:cs typeface="+mn-ea"/>
                <a:sym typeface="+mn-lt"/>
              </a:rPr>
              <a:t>LLC</a:t>
            </a:r>
            <a:r>
              <a:rPr lang="zh-CN" altLang="en-US" sz="1800" kern="100" dirty="0">
                <a:solidFill>
                  <a:srgbClr val="3333FF"/>
                </a:solidFill>
                <a:latin typeface="+mn-ea"/>
                <a:cs typeface="+mn-ea"/>
                <a:sym typeface="+mn-lt"/>
              </a:rPr>
              <a:t>子层使用规范</a:t>
            </a:r>
            <a:r>
              <a:rPr lang="zh-CN" altLang="zh-CN" sz="1800" kern="100" dirty="0">
                <a:solidFill>
                  <a:srgbClr val="3333FF"/>
                </a:solidFill>
                <a:latin typeface="+mn-ea"/>
                <a:cs typeface="+mn-ea"/>
                <a:sym typeface="+mn-lt"/>
              </a:rPr>
              <a:t> </a:t>
            </a:r>
            <a:endParaRPr lang="en-US"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3）IEEE 802.3</a:t>
            </a:r>
            <a:r>
              <a:rPr lang="en-US" altLang="zh-CN" sz="1800" kern="100" dirty="0">
                <a:solidFill>
                  <a:srgbClr val="3333FF"/>
                </a:solidFill>
                <a:latin typeface="+mn-ea"/>
                <a:cs typeface="+mn-ea"/>
                <a:sym typeface="+mn-lt"/>
              </a:rPr>
              <a:t>         </a:t>
            </a:r>
            <a:r>
              <a:rPr lang="zh-CN" altLang="en-US" sz="1800" kern="100" dirty="0">
                <a:solidFill>
                  <a:srgbClr val="3333FF"/>
                </a:solidFill>
                <a:latin typeface="+mn-ea"/>
                <a:cs typeface="+mn-ea"/>
                <a:sym typeface="+mn-lt"/>
              </a:rPr>
              <a:t>载波监听多路访问</a:t>
            </a:r>
            <a:r>
              <a:rPr lang="en-US" altLang="zh-CN" sz="1800" kern="100" dirty="0">
                <a:solidFill>
                  <a:srgbClr val="3333FF"/>
                </a:solidFill>
                <a:latin typeface="+mn-ea"/>
                <a:cs typeface="+mn-ea"/>
                <a:sym typeface="+mn-lt"/>
              </a:rPr>
              <a:t>/</a:t>
            </a:r>
            <a:r>
              <a:rPr lang="zh-CN" altLang="en-US" sz="1800" kern="100" dirty="0">
                <a:solidFill>
                  <a:srgbClr val="3333FF"/>
                </a:solidFill>
                <a:latin typeface="+mn-ea"/>
                <a:cs typeface="+mn-ea"/>
                <a:sym typeface="+mn-lt"/>
              </a:rPr>
              <a:t>冲突检测（</a:t>
            </a:r>
            <a:r>
              <a:rPr lang="en-US" altLang="zh-CN" sz="1800" kern="100" dirty="0">
                <a:solidFill>
                  <a:srgbClr val="3333FF"/>
                </a:solidFill>
                <a:latin typeface="+mn-ea"/>
                <a:cs typeface="+mn-ea"/>
                <a:sym typeface="+mn-lt"/>
              </a:rPr>
              <a:t>CSMA/CD</a:t>
            </a:r>
            <a:r>
              <a:rPr lang="zh-CN" altLang="en-US"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latin typeface="+mn-ea"/>
                <a:cs typeface="+mn-ea"/>
                <a:sym typeface="+mn-lt"/>
              </a:rPr>
              <a:t>4）IEEE 802.4</a:t>
            </a:r>
            <a:r>
              <a:rPr lang="en-US" altLang="zh-CN" sz="1800" kern="100" dirty="0">
                <a:latin typeface="+mn-ea"/>
                <a:cs typeface="+mn-ea"/>
                <a:sym typeface="+mn-lt"/>
              </a:rPr>
              <a:t>         </a:t>
            </a:r>
            <a:r>
              <a:rPr lang="zh-CN" altLang="zh-CN" sz="1800" kern="100" dirty="0">
                <a:latin typeface="+mn-ea"/>
                <a:cs typeface="+mn-ea"/>
                <a:sym typeface="+mn-lt"/>
              </a:rPr>
              <a:t>令牌总线访问方法和物理层规格说明</a:t>
            </a:r>
          </a:p>
          <a:p>
            <a:pPr indent="0" algn="just">
              <a:lnSpc>
                <a:spcPct val="120000"/>
              </a:lnSpc>
              <a:buNone/>
            </a:pPr>
            <a:r>
              <a:rPr lang="zh-CN" altLang="zh-CN" sz="1800" kern="100" dirty="0">
                <a:latin typeface="+mn-ea"/>
                <a:cs typeface="+mn-ea"/>
                <a:sym typeface="+mn-lt"/>
              </a:rPr>
              <a:t>5）IEEE 802.5</a:t>
            </a:r>
            <a:r>
              <a:rPr lang="en-US" altLang="zh-CN" sz="1800" kern="100" dirty="0">
                <a:latin typeface="+mn-ea"/>
                <a:cs typeface="+mn-ea"/>
                <a:sym typeface="+mn-lt"/>
              </a:rPr>
              <a:t>         </a:t>
            </a:r>
            <a:r>
              <a:rPr lang="zh-CN" altLang="zh-CN" sz="1800" kern="100" dirty="0">
                <a:latin typeface="+mn-ea"/>
                <a:cs typeface="+mn-ea"/>
                <a:sym typeface="+mn-lt"/>
              </a:rPr>
              <a:t>令牌环访问方法和物理层规格说明</a:t>
            </a:r>
          </a:p>
          <a:p>
            <a:pPr indent="0" algn="just">
              <a:lnSpc>
                <a:spcPct val="120000"/>
              </a:lnSpc>
              <a:buNone/>
            </a:pPr>
            <a:r>
              <a:rPr lang="zh-CN" altLang="zh-CN" sz="1800" kern="100" dirty="0">
                <a:latin typeface="+mn-ea"/>
                <a:cs typeface="+mn-ea"/>
                <a:sym typeface="+mn-lt"/>
              </a:rPr>
              <a:t>6）IEEE 802.6</a:t>
            </a:r>
            <a:r>
              <a:rPr lang="en-US" altLang="zh-CN" sz="1800" kern="100" dirty="0">
                <a:latin typeface="+mn-ea"/>
                <a:cs typeface="+mn-ea"/>
                <a:sym typeface="+mn-lt"/>
              </a:rPr>
              <a:t>         </a:t>
            </a:r>
            <a:r>
              <a:rPr lang="zh-CN" altLang="zh-CN" sz="1800" kern="100" dirty="0">
                <a:latin typeface="+mn-ea"/>
                <a:cs typeface="+mn-ea"/>
                <a:sym typeface="+mn-lt"/>
              </a:rPr>
              <a:t>城域网访问方法和物理层规格说明</a:t>
            </a:r>
          </a:p>
          <a:p>
            <a:pPr indent="0" algn="just">
              <a:lnSpc>
                <a:spcPct val="120000"/>
              </a:lnSpc>
              <a:buNone/>
            </a:pPr>
            <a:r>
              <a:rPr lang="zh-CN" altLang="zh-CN" sz="1800" kern="100" dirty="0">
                <a:latin typeface="+mn-ea"/>
                <a:cs typeface="+mn-ea"/>
                <a:sym typeface="+mn-lt"/>
              </a:rPr>
              <a:t>7）IEEE 802.7</a:t>
            </a:r>
            <a:r>
              <a:rPr lang="en-US" altLang="zh-CN" sz="1800" kern="100" dirty="0">
                <a:latin typeface="+mn-ea"/>
                <a:cs typeface="+mn-ea"/>
                <a:sym typeface="+mn-lt"/>
              </a:rPr>
              <a:t>         </a:t>
            </a:r>
            <a:r>
              <a:rPr lang="zh-CN" altLang="zh-CN" sz="1800" kern="100" dirty="0">
                <a:latin typeface="+mn-ea"/>
                <a:cs typeface="+mn-ea"/>
                <a:sym typeface="+mn-lt"/>
              </a:rPr>
              <a:t>宽带传输标准</a:t>
            </a:r>
          </a:p>
          <a:p>
            <a:pPr indent="0" algn="just">
              <a:lnSpc>
                <a:spcPct val="120000"/>
              </a:lnSpc>
              <a:buNone/>
            </a:pPr>
            <a:r>
              <a:rPr lang="zh-CN" altLang="zh-CN" sz="1800" kern="100" dirty="0">
                <a:latin typeface="+mn-ea"/>
                <a:cs typeface="+mn-ea"/>
                <a:sym typeface="+mn-lt"/>
              </a:rPr>
              <a:t>8）IEEE 802.8</a:t>
            </a:r>
            <a:r>
              <a:rPr lang="en-US" altLang="zh-CN" sz="1800" kern="100" dirty="0">
                <a:latin typeface="+mn-ea"/>
                <a:cs typeface="+mn-ea"/>
                <a:sym typeface="+mn-lt"/>
              </a:rPr>
              <a:t>         </a:t>
            </a:r>
            <a:r>
              <a:rPr lang="zh-CN" altLang="zh-CN" sz="1800" kern="100" dirty="0">
                <a:latin typeface="+mn-ea"/>
                <a:cs typeface="+mn-ea"/>
                <a:sym typeface="+mn-lt"/>
              </a:rPr>
              <a:t>光纤网标准</a:t>
            </a:r>
            <a:endParaRPr lang="zh-CN" altLang="en-US" sz="1800" kern="100" dirty="0">
              <a:latin typeface="+mn-ea"/>
              <a:cs typeface="+mn-ea"/>
              <a:sym typeface="+mn-lt"/>
            </a:endParaRPr>
          </a:p>
          <a:p>
            <a:pPr indent="0" algn="just">
              <a:lnSpc>
                <a:spcPct val="120000"/>
              </a:lnSpc>
              <a:buNone/>
            </a:pPr>
            <a:r>
              <a:rPr lang="zh-CN" altLang="zh-CN" sz="1800" kern="100" dirty="0">
                <a:latin typeface="+mn-ea"/>
                <a:cs typeface="+mn-ea"/>
                <a:sym typeface="+mn-lt"/>
              </a:rPr>
              <a:t>9）IEEE 802.9</a:t>
            </a:r>
            <a:r>
              <a:rPr lang="en-US" altLang="zh-CN" sz="1800" kern="100" dirty="0">
                <a:latin typeface="+mn-ea"/>
                <a:cs typeface="+mn-ea"/>
                <a:sym typeface="+mn-lt"/>
              </a:rPr>
              <a:t>         </a:t>
            </a:r>
            <a:r>
              <a:rPr lang="zh-CN" altLang="zh-CN" sz="1800" kern="100" dirty="0">
                <a:latin typeface="+mn-ea"/>
                <a:cs typeface="+mn-ea"/>
                <a:sym typeface="+mn-lt"/>
              </a:rPr>
              <a:t>综合话音数据局域网标准</a:t>
            </a:r>
          </a:p>
          <a:p>
            <a:pPr indent="0" algn="just">
              <a:lnSpc>
                <a:spcPct val="120000"/>
              </a:lnSpc>
              <a:buNone/>
            </a:pPr>
            <a:r>
              <a:rPr lang="zh-CN" altLang="zh-CN" sz="1800" kern="100" dirty="0">
                <a:latin typeface="+mn-ea"/>
                <a:cs typeface="+mn-ea"/>
                <a:sym typeface="+mn-lt"/>
              </a:rPr>
              <a:t>10）IEEE 802.10</a:t>
            </a:r>
            <a:r>
              <a:rPr lang="en-US" altLang="zh-CN" sz="1800" kern="100" dirty="0">
                <a:latin typeface="+mn-ea"/>
                <a:cs typeface="+mn-ea"/>
                <a:sym typeface="+mn-lt"/>
              </a:rPr>
              <a:t>     </a:t>
            </a:r>
            <a:r>
              <a:rPr lang="zh-CN" altLang="zh-CN" sz="1800" kern="100" dirty="0">
                <a:latin typeface="+mn-ea"/>
                <a:cs typeface="+mn-ea"/>
                <a:sym typeface="+mn-lt"/>
              </a:rPr>
              <a:t>互操作LAN/MAN安全（SILS）</a:t>
            </a:r>
          </a:p>
          <a:p>
            <a:pPr indent="0" algn="just">
              <a:lnSpc>
                <a:spcPct val="120000"/>
              </a:lnSpc>
              <a:buNone/>
            </a:pPr>
            <a:r>
              <a:rPr lang="zh-CN" altLang="zh-CN" sz="1800" kern="100" dirty="0">
                <a:solidFill>
                  <a:srgbClr val="3333FF"/>
                </a:solidFill>
                <a:latin typeface="+mn-ea"/>
                <a:cs typeface="+mn-ea"/>
                <a:sym typeface="+mn-lt"/>
              </a:rPr>
              <a:t>11）IEEE 802.11</a:t>
            </a:r>
            <a:r>
              <a:rPr lang="en-US" altLang="zh-CN" sz="1800" kern="100" dirty="0">
                <a:solidFill>
                  <a:srgbClr val="3333FF"/>
                </a:solidFill>
                <a:latin typeface="+mn-ea"/>
                <a:cs typeface="+mn-ea"/>
                <a:sym typeface="+mn-lt"/>
              </a:rPr>
              <a:t>     </a:t>
            </a:r>
            <a:r>
              <a:rPr lang="zh-CN" altLang="zh-CN" sz="1800" kern="100" dirty="0">
                <a:solidFill>
                  <a:srgbClr val="3333FF"/>
                </a:solidFill>
                <a:latin typeface="+mn-ea"/>
                <a:cs typeface="+mn-ea"/>
                <a:sym typeface="+mn-lt"/>
              </a:rPr>
              <a:t>无线局域网访问控制及物理层规范</a:t>
            </a:r>
            <a:endParaRPr lang="en-US" altLang="zh-CN" sz="1800" kern="100" dirty="0">
              <a:solidFill>
                <a:srgbClr val="3333FF"/>
              </a:solidFill>
              <a:latin typeface="+mn-ea"/>
              <a:cs typeface="+mn-ea"/>
              <a:sym typeface="+mn-lt"/>
            </a:endParaRPr>
          </a:p>
          <a:p>
            <a:pPr indent="0" algn="just">
              <a:lnSpc>
                <a:spcPct val="120000"/>
              </a:lnSpc>
              <a:buNone/>
            </a:pPr>
            <a:r>
              <a:rPr lang="en-US" altLang="zh-CN"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p:txBody>
      </p:sp>
      <p:sp>
        <p:nvSpPr>
          <p:cNvPr id="5" name="灯片编号占位符 4">
            <a:extLst>
              <a:ext uri="{FF2B5EF4-FFF2-40B4-BE49-F238E27FC236}">
                <a16:creationId xmlns:a16="http://schemas.microsoft.com/office/drawing/2014/main" id="{ABF977CB-D120-93C4-EF75-C34E40B7FCAC}"/>
              </a:ext>
            </a:extLst>
          </p:cNvPr>
          <p:cNvSpPr>
            <a:spLocks noGrp="1"/>
          </p:cNvSpPr>
          <p:nvPr>
            <p:ph type="sldNum" sz="quarter" idx="12"/>
          </p:nvPr>
        </p:nvSpPr>
        <p:spPr/>
        <p:txBody>
          <a:bodyPr/>
          <a:lstStyle/>
          <a:p>
            <a:fld id="{C8BB1146-E542-4D4E-B8E9-6919A11DDD48}" type="slidenum">
              <a:rPr lang="en-US" smtClean="0"/>
              <a:t>107</a:t>
            </a:fld>
            <a:endParaRPr lang="en-US"/>
          </a:p>
        </p:txBody>
      </p:sp>
      <p:sp>
        <p:nvSpPr>
          <p:cNvPr id="8" name="内容占位符 7">
            <a:extLst>
              <a:ext uri="{FF2B5EF4-FFF2-40B4-BE49-F238E27FC236}">
                <a16:creationId xmlns:a16="http://schemas.microsoft.com/office/drawing/2014/main" id="{96EE5EF1-C6A7-7F89-674B-CA2BEDE86B6A}"/>
              </a:ext>
            </a:extLst>
          </p:cNvPr>
          <p:cNvSpPr>
            <a:spLocks noGrp="1"/>
          </p:cNvSpPr>
          <p:nvPr>
            <p:ph idx="10"/>
          </p:nvPr>
        </p:nvSpPr>
        <p:spPr>
          <a:xfrm>
            <a:off x="673100" y="1038452"/>
            <a:ext cx="10796815" cy="839334"/>
          </a:xfrm>
        </p:spPr>
        <p:txBody>
          <a:bodyPr>
            <a:normAutofit fontScale="77500" lnSpcReduction="20000"/>
          </a:bodyPr>
          <a:lstStyle/>
          <a:p>
            <a:r>
              <a:rPr lang="en-US" altLang="zh-CN" sz="3100" kern="100" dirty="0">
                <a:latin typeface="+mn-ea"/>
                <a:cs typeface="+mn-ea"/>
              </a:rPr>
              <a:t>1980</a:t>
            </a:r>
            <a:r>
              <a:rPr lang="zh-CN" altLang="en-US" sz="3100" kern="100" dirty="0">
                <a:latin typeface="+mn-ea"/>
                <a:cs typeface="+mn-ea"/>
              </a:rPr>
              <a:t>年</a:t>
            </a:r>
            <a:r>
              <a:rPr lang="en-US" altLang="zh-CN" sz="3100" kern="100" dirty="0">
                <a:latin typeface="+mn-ea"/>
                <a:cs typeface="+mn-ea"/>
              </a:rPr>
              <a:t>2</a:t>
            </a:r>
            <a:r>
              <a:rPr lang="zh-CN" altLang="en-US" sz="3100" kern="100" dirty="0">
                <a:latin typeface="+mn-ea"/>
                <a:cs typeface="+mn-ea"/>
              </a:rPr>
              <a:t>月</a:t>
            </a:r>
            <a:r>
              <a:rPr lang="en-US" altLang="zh-CN" sz="3100" kern="100" dirty="0">
                <a:latin typeface="+mn-ea"/>
                <a:cs typeface="+mn-ea"/>
              </a:rPr>
              <a:t>IEEE</a:t>
            </a:r>
            <a:r>
              <a:rPr lang="zh-CN" altLang="en-US" sz="3100" kern="100" dirty="0">
                <a:latin typeface="+mn-ea"/>
                <a:cs typeface="+mn-ea"/>
              </a:rPr>
              <a:t>成立了</a:t>
            </a:r>
            <a:r>
              <a:rPr lang="en-US" altLang="zh-CN" sz="3100" kern="100" dirty="0">
                <a:latin typeface="+mn-ea"/>
                <a:cs typeface="+mn-ea"/>
              </a:rPr>
              <a:t>802</a:t>
            </a:r>
            <a:r>
              <a:rPr lang="zh-CN" altLang="en-US" sz="3100" kern="100" dirty="0">
                <a:latin typeface="+mn-ea"/>
                <a:cs typeface="+mn-ea"/>
              </a:rPr>
              <a:t>局域网标准委员会，</a:t>
            </a:r>
            <a:r>
              <a:rPr lang="en-US" altLang="zh-CN" sz="3100" kern="100" dirty="0">
                <a:latin typeface="+mn-ea"/>
                <a:cs typeface="+mn-ea"/>
              </a:rPr>
              <a:t>IEEE</a:t>
            </a:r>
            <a:r>
              <a:rPr lang="zh-CN" altLang="en-US" sz="3100" kern="100" dirty="0">
                <a:latin typeface="+mn-ea"/>
                <a:cs typeface="+mn-ea"/>
              </a:rPr>
              <a:t>制订的有关局域网的标准，主要指</a:t>
            </a:r>
            <a:r>
              <a:rPr lang="en-US" altLang="zh-CN" sz="3100" kern="100" dirty="0">
                <a:latin typeface="+mn-ea"/>
                <a:cs typeface="+mn-ea"/>
              </a:rPr>
              <a:t>IEEE 802</a:t>
            </a:r>
            <a:r>
              <a:rPr lang="zh-CN" altLang="en-US" sz="3100" kern="100" dirty="0">
                <a:latin typeface="+mn-ea"/>
                <a:cs typeface="+mn-ea"/>
              </a:rPr>
              <a:t>标准。</a:t>
            </a:r>
            <a:endParaRPr lang="en-US" altLang="zh-CN" sz="3100" kern="100" dirty="0">
              <a:solidFill>
                <a:srgbClr val="3333FF"/>
              </a:solidFill>
              <a:latin typeface="+mn-ea"/>
              <a:cs typeface="+mn-ea"/>
              <a:sym typeface="+mn-lt"/>
            </a:endParaRPr>
          </a:p>
          <a:p>
            <a:endParaRPr lang="zh-CN" altLang="en-US" dirty="0"/>
          </a:p>
        </p:txBody>
      </p:sp>
    </p:spTree>
    <p:extLst>
      <p:ext uri="{BB962C8B-B14F-4D97-AF65-F5344CB8AC3E}">
        <p14:creationId xmlns:p14="http://schemas.microsoft.com/office/powerpoint/2010/main" val="1659465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19C66-617B-763D-68EB-9C0708994A2A}"/>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局域网参考模型</a:t>
            </a:r>
            <a:endParaRPr lang="zh-CN" altLang="en-US" dirty="0"/>
          </a:p>
        </p:txBody>
      </p:sp>
      <p:sp>
        <p:nvSpPr>
          <p:cNvPr id="4" name="内容占位符 3">
            <a:extLst>
              <a:ext uri="{FF2B5EF4-FFF2-40B4-BE49-F238E27FC236}">
                <a16:creationId xmlns:a16="http://schemas.microsoft.com/office/drawing/2014/main" id="{581CD8E3-3221-9D42-870B-74A7947E1CC5}"/>
              </a:ext>
            </a:extLst>
          </p:cNvPr>
          <p:cNvSpPr>
            <a:spLocks noGrp="1"/>
          </p:cNvSpPr>
          <p:nvPr>
            <p:ph idx="10"/>
          </p:nvPr>
        </p:nvSpPr>
        <p:spPr>
          <a:xfrm>
            <a:off x="6199414" y="1130982"/>
            <a:ext cx="5319486" cy="5553028"/>
          </a:xfrm>
        </p:spPr>
        <p:txBody>
          <a:bodyPr>
            <a:normAutofit lnSpcReduction="10000"/>
          </a:bodyPr>
          <a:lstStyle/>
          <a:p>
            <a:r>
              <a:rPr lang="zh-CN" altLang="en-US" kern="100" dirty="0">
                <a:latin typeface="+mn-ea"/>
                <a:cs typeface="+mn-ea"/>
                <a:sym typeface="+mn-lt"/>
              </a:rPr>
              <a:t>与</a:t>
            </a:r>
            <a:r>
              <a:rPr lang="en-US" altLang="zh-CN" kern="100" dirty="0">
                <a:latin typeface="+mn-ea"/>
                <a:cs typeface="+mn-ea"/>
                <a:sym typeface="+mn-lt"/>
              </a:rPr>
              <a:t>OSI</a:t>
            </a:r>
            <a:r>
              <a:rPr lang="zh-CN" altLang="en-US" kern="100" dirty="0">
                <a:latin typeface="+mn-ea"/>
                <a:cs typeface="+mn-ea"/>
                <a:sym typeface="+mn-lt"/>
              </a:rPr>
              <a:t>模型对比，</a:t>
            </a:r>
            <a:r>
              <a:rPr lang="en-US" altLang="zh-CN" kern="100" dirty="0">
                <a:latin typeface="+mn-ea"/>
                <a:cs typeface="+mn-ea"/>
                <a:sym typeface="+mn-lt"/>
              </a:rPr>
              <a:t>IEEE</a:t>
            </a:r>
            <a:r>
              <a:rPr lang="zh-CN" altLang="zh-CN" kern="100" dirty="0">
                <a:latin typeface="+mn-ea"/>
                <a:cs typeface="+mn-ea"/>
                <a:sym typeface="+mn-lt"/>
              </a:rPr>
              <a:t>局域网</a:t>
            </a:r>
            <a:r>
              <a:rPr lang="zh-CN" altLang="en-US" kern="100" dirty="0">
                <a:latin typeface="+mn-ea"/>
                <a:cs typeface="+mn-ea"/>
                <a:sym typeface="+mn-lt"/>
              </a:rPr>
              <a:t>标准的层次划分</a:t>
            </a:r>
            <a:r>
              <a:rPr lang="en-US" altLang="zh-CN" kern="100" dirty="0">
                <a:latin typeface="+mn-ea"/>
                <a:cs typeface="+mn-ea"/>
                <a:sym typeface="+mn-lt"/>
              </a:rPr>
              <a:t>:</a:t>
            </a:r>
          </a:p>
          <a:p>
            <a:pPr marL="538163" indent="-271463" algn="just">
              <a:lnSpc>
                <a:spcPct val="120000"/>
              </a:lnSpc>
              <a:spcBef>
                <a:spcPct val="0"/>
              </a:spcBef>
              <a:buFont typeface="Wingdings" panose="05000000000000000000" pitchFamily="2" charset="2"/>
              <a:buChar char="Ø"/>
            </a:pPr>
            <a:r>
              <a:rPr lang="zh-CN" altLang="zh-CN" kern="100" dirty="0">
                <a:cs typeface="+mn-ea"/>
                <a:sym typeface="+mn-lt"/>
              </a:rPr>
              <a:t>物理层</a:t>
            </a:r>
            <a:r>
              <a:rPr lang="zh-CN" altLang="en-US" kern="100" dirty="0">
                <a:cs typeface="+mn-ea"/>
                <a:sym typeface="+mn-lt"/>
              </a:rPr>
              <a:t>分为</a:t>
            </a:r>
            <a:r>
              <a:rPr lang="zh-CN" altLang="zh-CN" kern="100" dirty="0">
                <a:cs typeface="+mn-ea"/>
                <a:sym typeface="+mn-lt"/>
              </a:rPr>
              <a:t>两个子层</a:t>
            </a:r>
            <a:endParaRPr lang="en-US" altLang="zh-CN"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zh-CN" sz="2000" kern="100" dirty="0">
                <a:cs typeface="+mn-ea"/>
                <a:sym typeface="+mn-lt"/>
              </a:rPr>
              <a:t>介质说明</a:t>
            </a:r>
            <a:endParaRPr lang="en-US" altLang="zh-CN" sz="2000"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介质访问单元</a:t>
            </a:r>
            <a:r>
              <a:rPr lang="en-US" altLang="zh-CN" sz="2000" kern="100" dirty="0">
                <a:cs typeface="+mn-ea"/>
                <a:sym typeface="+mn-lt"/>
              </a:rPr>
              <a:t>(</a:t>
            </a:r>
            <a:r>
              <a:rPr lang="zh-CN" altLang="zh-CN" sz="2000" kern="100" dirty="0">
                <a:cs typeface="+mn-ea"/>
                <a:sym typeface="+mn-lt"/>
              </a:rPr>
              <a:t>MAU)</a:t>
            </a:r>
            <a:endParaRPr lang="en-US" altLang="zh-CN" sz="2000" kern="100" dirty="0">
              <a:cs typeface="+mn-ea"/>
              <a:sym typeface="+mn-lt"/>
            </a:endParaRPr>
          </a:p>
          <a:p>
            <a:pPr marL="538163" indent="-271463" algn="just">
              <a:spcBef>
                <a:spcPct val="0"/>
              </a:spcBef>
              <a:buFont typeface="Wingdings" panose="05000000000000000000" pitchFamily="2" charset="2"/>
              <a:buChar char="Ø"/>
            </a:pPr>
            <a:r>
              <a:rPr lang="zh-CN" altLang="zh-CN" kern="100" dirty="0">
                <a:cs typeface="+mn-ea"/>
                <a:sym typeface="+mn-lt"/>
              </a:rPr>
              <a:t>数据链路层分为两个子层</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en-US" sz="2000" kern="100" dirty="0">
                <a:cs typeface="+mn-ea"/>
                <a:sym typeface="+mn-lt"/>
              </a:rPr>
              <a:t>媒体</a:t>
            </a:r>
            <a:r>
              <a:rPr lang="zh-CN" altLang="zh-CN" sz="2000" kern="100" dirty="0">
                <a:cs typeface="+mn-ea"/>
                <a:sym typeface="+mn-lt"/>
              </a:rPr>
              <a:t>访问控制子层(</a:t>
            </a:r>
            <a:r>
              <a:rPr lang="en-US" altLang="zh-CN" sz="2000" kern="100" dirty="0">
                <a:cs typeface="+mn-ea"/>
                <a:sym typeface="+mn-lt"/>
              </a:rPr>
              <a:t>MAC)</a:t>
            </a:r>
          </a:p>
          <a:p>
            <a:pPr marL="881063" indent="-342900" algn="just">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逻辑链路控制子层</a:t>
            </a:r>
            <a:r>
              <a:rPr lang="en-US" altLang="zh-CN" sz="2000" kern="100" dirty="0">
                <a:cs typeface="+mn-ea"/>
                <a:sym typeface="+mn-lt"/>
              </a:rPr>
              <a:t>(LLC)</a:t>
            </a:r>
          </a:p>
          <a:p>
            <a:pPr marL="538163" indent="-271463" algn="just">
              <a:spcBef>
                <a:spcPct val="0"/>
              </a:spcBef>
              <a:buFont typeface="Wingdings" panose="05000000000000000000" pitchFamily="2" charset="2"/>
              <a:buChar char="Ø"/>
            </a:pPr>
            <a:r>
              <a:rPr lang="zh-CN" altLang="en-US" kern="100" dirty="0">
                <a:cs typeface="+mn-ea"/>
                <a:sym typeface="+mn-lt"/>
              </a:rPr>
              <a:t>增加媒体访问控制子层的目的</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100" kern="100" dirty="0">
                <a:cs typeface="+mn-ea"/>
                <a:sym typeface="+mn-lt"/>
              </a:rPr>
              <a:t>局域网中各结点是对称的，并支持广播，需要多点平衡配置</a:t>
            </a:r>
            <a:endParaRPr lang="en-US" altLang="zh-CN" sz="2100" kern="100" dirty="0">
              <a:cs typeface="+mn-ea"/>
              <a:sym typeface="+mn-lt"/>
            </a:endParaRPr>
          </a:p>
          <a:p>
            <a:pPr marL="881063" indent="-342900" algn="just">
              <a:spcBef>
                <a:spcPct val="0"/>
              </a:spcBef>
              <a:buFont typeface="Wingdings" panose="05000000000000000000" pitchFamily="2" charset="2"/>
              <a:buChar char="ü"/>
            </a:pPr>
            <a:r>
              <a:rPr lang="zh-CN" altLang="en-US" sz="2000" kern="100" dirty="0">
                <a:cs typeface="+mn-ea"/>
                <a:sym typeface="+mn-lt"/>
              </a:rPr>
              <a:t>逻辑链路控制子层针对不同链路介质可定义统一的协议，屏蔽底层链路差异性</a:t>
            </a:r>
            <a:endParaRPr lang="zh-CN" altLang="en-US" sz="2000" kern="100" dirty="0">
              <a:cs typeface="+mn-ea"/>
            </a:endParaRPr>
          </a:p>
        </p:txBody>
      </p:sp>
      <p:sp>
        <p:nvSpPr>
          <p:cNvPr id="5" name="灯片编号占位符 4">
            <a:extLst>
              <a:ext uri="{FF2B5EF4-FFF2-40B4-BE49-F238E27FC236}">
                <a16:creationId xmlns:a16="http://schemas.microsoft.com/office/drawing/2014/main" id="{7BDDF7C3-82C3-8218-0330-7C3480C8F3B6}"/>
              </a:ext>
            </a:extLst>
          </p:cNvPr>
          <p:cNvSpPr>
            <a:spLocks noGrp="1"/>
          </p:cNvSpPr>
          <p:nvPr>
            <p:ph type="sldNum" sz="quarter" idx="12"/>
          </p:nvPr>
        </p:nvSpPr>
        <p:spPr/>
        <p:txBody>
          <a:bodyPr/>
          <a:lstStyle/>
          <a:p>
            <a:fld id="{C8BB1146-E542-4D4E-B8E9-6919A11DDD48}" type="slidenum">
              <a:rPr lang="en-US" smtClean="0"/>
              <a:t>108</a:t>
            </a:fld>
            <a:endParaRPr lang="en-US"/>
          </a:p>
        </p:txBody>
      </p:sp>
      <p:sp>
        <p:nvSpPr>
          <p:cNvPr id="6" name="Rectangle 83">
            <a:extLst>
              <a:ext uri="{FF2B5EF4-FFF2-40B4-BE49-F238E27FC236}">
                <a16:creationId xmlns:a16="http://schemas.microsoft.com/office/drawing/2014/main" id="{60FFA0BB-D2AA-3F13-3F12-67D174F7E1E6}"/>
              </a:ext>
            </a:extLst>
          </p:cNvPr>
          <p:cNvSpPr>
            <a:spLocks noChangeArrowheads="1"/>
          </p:cNvSpPr>
          <p:nvPr/>
        </p:nvSpPr>
        <p:spPr bwMode="auto">
          <a:xfrm>
            <a:off x="1180631" y="5351958"/>
            <a:ext cx="1520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7" name="Rectangle 86">
            <a:extLst>
              <a:ext uri="{FF2B5EF4-FFF2-40B4-BE49-F238E27FC236}">
                <a16:creationId xmlns:a16="http://schemas.microsoft.com/office/drawing/2014/main" id="{096B2736-08C7-2E30-1837-0739CD0095F1}"/>
              </a:ext>
            </a:extLst>
          </p:cNvPr>
          <p:cNvSpPr>
            <a:spLocks noChangeArrowheads="1"/>
          </p:cNvSpPr>
          <p:nvPr/>
        </p:nvSpPr>
        <p:spPr bwMode="auto">
          <a:xfrm>
            <a:off x="4486557" y="533563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8" name="Group 111">
            <a:extLst>
              <a:ext uri="{FF2B5EF4-FFF2-40B4-BE49-F238E27FC236}">
                <a16:creationId xmlns:a16="http://schemas.microsoft.com/office/drawing/2014/main" id="{09AF62BD-C06E-089B-E58F-44FBAE9FF567}"/>
              </a:ext>
            </a:extLst>
          </p:cNvPr>
          <p:cNvGraphicFramePr>
            <a:graphicFrameLocks noGrp="1"/>
          </p:cNvGraphicFramePr>
          <p:nvPr>
            <p:extLst>
              <p:ext uri="{D42A27DB-BD31-4B8C-83A1-F6EECF244321}">
                <p14:modId xmlns:p14="http://schemas.microsoft.com/office/powerpoint/2010/main" val="2628438941"/>
              </p:ext>
            </p:extLst>
          </p:nvPr>
        </p:nvGraphicFramePr>
        <p:xfrm>
          <a:off x="571039" y="1867128"/>
          <a:ext cx="2553149" cy="3281814"/>
        </p:xfrm>
        <a:graphic>
          <a:graphicData uri="http://schemas.openxmlformats.org/drawingml/2006/table">
            <a:tbl>
              <a:tblPr/>
              <a:tblGrid>
                <a:gridCol w="2553149">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逻辑链路控制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媒体访问控制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介质访问单元</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介质说明</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bl>
          </a:graphicData>
        </a:graphic>
      </p:graphicFrame>
      <p:graphicFrame>
        <p:nvGraphicFramePr>
          <p:cNvPr id="9" name="Group 129">
            <a:extLst>
              <a:ext uri="{FF2B5EF4-FFF2-40B4-BE49-F238E27FC236}">
                <a16:creationId xmlns:a16="http://schemas.microsoft.com/office/drawing/2014/main" id="{F31E2FB6-0D05-7BEB-9181-098F51E2033C}"/>
              </a:ext>
            </a:extLst>
          </p:cNvPr>
          <p:cNvGraphicFramePr>
            <a:graphicFrameLocks noGrp="1"/>
          </p:cNvGraphicFramePr>
          <p:nvPr>
            <p:extLst>
              <p:ext uri="{D42A27DB-BD31-4B8C-83A1-F6EECF244321}">
                <p14:modId xmlns:p14="http://schemas.microsoft.com/office/powerpoint/2010/main" val="67916176"/>
              </p:ext>
            </p:extLst>
          </p:nvPr>
        </p:nvGraphicFramePr>
        <p:xfrm>
          <a:off x="3811128" y="1867128"/>
          <a:ext cx="2165118" cy="3281814"/>
        </p:xfrm>
        <a:graphic>
          <a:graphicData uri="http://schemas.openxmlformats.org/drawingml/2006/table">
            <a:tbl>
              <a:tblPr/>
              <a:tblGrid>
                <a:gridCol w="2165118">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10" name="Line 131">
            <a:extLst>
              <a:ext uri="{FF2B5EF4-FFF2-40B4-BE49-F238E27FC236}">
                <a16:creationId xmlns:a16="http://schemas.microsoft.com/office/drawing/2014/main" id="{E4FE736C-8FE5-5A16-2181-A269E6565571}"/>
              </a:ext>
            </a:extLst>
          </p:cNvPr>
          <p:cNvSpPr>
            <a:spLocks noChangeShapeType="1"/>
          </p:cNvSpPr>
          <p:nvPr/>
        </p:nvSpPr>
        <p:spPr bwMode="auto">
          <a:xfrm>
            <a:off x="3163427" y="426107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Line 132">
            <a:extLst>
              <a:ext uri="{FF2B5EF4-FFF2-40B4-BE49-F238E27FC236}">
                <a16:creationId xmlns:a16="http://schemas.microsoft.com/office/drawing/2014/main" id="{B159D3DD-6F74-14CA-DBB2-BC0913F11812}"/>
              </a:ext>
            </a:extLst>
          </p:cNvPr>
          <p:cNvSpPr>
            <a:spLocks noChangeShapeType="1"/>
          </p:cNvSpPr>
          <p:nvPr/>
        </p:nvSpPr>
        <p:spPr bwMode="auto">
          <a:xfrm>
            <a:off x="3163427" y="307204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2125057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F18E2-608C-DD6E-DCB6-C36E66F1E90F}"/>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局域网模型</a:t>
            </a:r>
            <a:r>
              <a:rPr lang="en-US" altLang="zh-CN" sz="3200" i="0" u="none" strike="noStrike" baseline="0" dirty="0">
                <a:latin typeface="+mn-lt"/>
                <a:ea typeface="+mn-ea"/>
                <a:cs typeface="+mn-ea"/>
                <a:sym typeface="+mn-lt"/>
              </a:rPr>
              <a:t>-MAC</a:t>
            </a:r>
            <a:r>
              <a:rPr lang="zh-CN" altLang="en-US" sz="3200" i="0" u="none" strike="noStrike" baseline="0" dirty="0">
                <a:latin typeface="+mn-lt"/>
                <a:ea typeface="+mn-ea"/>
                <a:cs typeface="+mn-ea"/>
                <a:sym typeface="+mn-lt"/>
              </a:rPr>
              <a:t>层</a:t>
            </a:r>
            <a:endParaRPr lang="zh-CN" altLang="en-US" dirty="0"/>
          </a:p>
        </p:txBody>
      </p:sp>
      <p:sp>
        <p:nvSpPr>
          <p:cNvPr id="4" name="内容占位符 3">
            <a:extLst>
              <a:ext uri="{FF2B5EF4-FFF2-40B4-BE49-F238E27FC236}">
                <a16:creationId xmlns:a16="http://schemas.microsoft.com/office/drawing/2014/main" id="{1A9AA024-39C0-6555-029E-A4C4EFF8A0B3}"/>
              </a:ext>
            </a:extLst>
          </p:cNvPr>
          <p:cNvSpPr>
            <a:spLocks noGrp="1"/>
          </p:cNvSpPr>
          <p:nvPr>
            <p:ph idx="10"/>
          </p:nvPr>
        </p:nvSpPr>
        <p:spPr>
          <a:xfrm>
            <a:off x="8167177" y="1125538"/>
            <a:ext cx="3285500" cy="5008562"/>
          </a:xfrm>
        </p:spPr>
        <p:txBody>
          <a:bodyPr>
            <a:normAutofit fontScale="92500" lnSpcReduction="10000"/>
          </a:bodyPr>
          <a:lstStyle/>
          <a:p>
            <a:pPr>
              <a:lnSpc>
                <a:spcPct val="130000"/>
              </a:lnSpc>
            </a:pPr>
            <a:r>
              <a:rPr lang="en-US" altLang="zh-CN" sz="2600" kern="100" dirty="0">
                <a:latin typeface="+mn-ea"/>
                <a:cs typeface="+mn-ea"/>
              </a:rPr>
              <a:t>IEEE 802</a:t>
            </a:r>
            <a:r>
              <a:rPr lang="zh-CN" altLang="zh-CN" sz="2600" kern="100" dirty="0">
                <a:latin typeface="+mn-ea"/>
                <a:cs typeface="+mn-ea"/>
                <a:sym typeface="+mn-lt"/>
              </a:rPr>
              <a:t>根据</a:t>
            </a:r>
            <a:r>
              <a:rPr lang="zh-CN" altLang="en-US" sz="2600" kern="100" dirty="0">
                <a:latin typeface="+mn-ea"/>
                <a:cs typeface="+mn-ea"/>
                <a:sym typeface="+mn-lt"/>
              </a:rPr>
              <a:t>具体传输介质</a:t>
            </a:r>
            <a:r>
              <a:rPr lang="zh-CN" altLang="zh-CN" sz="2600" kern="100" dirty="0">
                <a:latin typeface="+mn-ea"/>
                <a:cs typeface="+mn-ea"/>
                <a:sym typeface="+mn-lt"/>
              </a:rPr>
              <a:t>给出了不同的</a:t>
            </a:r>
            <a:r>
              <a:rPr lang="en-US" altLang="zh-CN" sz="2600" kern="100" dirty="0">
                <a:latin typeface="+mn-ea"/>
                <a:cs typeface="+mn-ea"/>
                <a:sym typeface="+mn-lt"/>
              </a:rPr>
              <a:t>MAC</a:t>
            </a:r>
            <a:r>
              <a:rPr lang="zh-CN" altLang="en-US" sz="2600" kern="100" dirty="0">
                <a:latin typeface="+mn-ea"/>
                <a:cs typeface="+mn-ea"/>
                <a:sym typeface="+mn-lt"/>
              </a:rPr>
              <a:t>子层</a:t>
            </a:r>
            <a:r>
              <a:rPr lang="zh-CN" altLang="zh-CN" sz="2600" kern="100" dirty="0">
                <a:latin typeface="+mn-ea"/>
                <a:cs typeface="+mn-ea"/>
                <a:sym typeface="+mn-lt"/>
              </a:rPr>
              <a:t>标准</a:t>
            </a:r>
            <a:r>
              <a:rPr lang="zh-CN" altLang="en-US" sz="2600" kern="100" dirty="0">
                <a:latin typeface="+mn-ea"/>
                <a:cs typeface="+mn-ea"/>
                <a:sym typeface="+mn-lt"/>
              </a:rPr>
              <a:t>，如：</a:t>
            </a:r>
            <a:endParaRPr lang="en-US" altLang="zh-CN" sz="2600" kern="1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802.3</a:t>
            </a:r>
            <a:r>
              <a:rPr lang="zh-CN" altLang="en-US" sz="2200" dirty="0">
                <a:latin typeface="+mn-ea"/>
                <a:cs typeface="+mn-ea"/>
                <a:sym typeface="+mn-lt"/>
              </a:rPr>
              <a:t> ：</a:t>
            </a:r>
            <a:r>
              <a:rPr lang="zh-CN" altLang="zh-CN" sz="2200" dirty="0">
                <a:latin typeface="+mn-ea"/>
                <a:cs typeface="+mn-ea"/>
                <a:sym typeface="+mn-lt"/>
              </a:rPr>
              <a:t>以太网</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802.4</a:t>
            </a:r>
            <a:r>
              <a:rPr lang="zh-CN" altLang="en-US" sz="2200" dirty="0">
                <a:latin typeface="+mn-ea"/>
                <a:cs typeface="+mn-ea"/>
                <a:sym typeface="+mn-lt"/>
              </a:rPr>
              <a:t> ：</a:t>
            </a:r>
            <a:r>
              <a:rPr lang="zh-CN" altLang="zh-CN" sz="2200" dirty="0">
                <a:latin typeface="+mn-ea"/>
                <a:cs typeface="+mn-ea"/>
                <a:sym typeface="+mn-lt"/>
              </a:rPr>
              <a:t>令牌总线</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802.5</a:t>
            </a:r>
            <a:r>
              <a:rPr lang="zh-CN" altLang="en-US" sz="2200" dirty="0">
                <a:latin typeface="+mn-ea"/>
                <a:cs typeface="+mn-ea"/>
                <a:sym typeface="+mn-lt"/>
              </a:rPr>
              <a:t> ：</a:t>
            </a:r>
            <a:r>
              <a:rPr lang="zh-CN" altLang="zh-CN" sz="2200" dirty="0">
                <a:latin typeface="+mn-ea"/>
                <a:cs typeface="+mn-ea"/>
                <a:sym typeface="+mn-lt"/>
              </a:rPr>
              <a:t>令牌环</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802.11</a:t>
            </a:r>
            <a:r>
              <a:rPr lang="zh-CN" altLang="en-US" sz="2200" dirty="0">
                <a:latin typeface="+mn-ea"/>
                <a:cs typeface="+mn-ea"/>
                <a:sym typeface="+mn-lt"/>
              </a:rPr>
              <a:t>：</a:t>
            </a:r>
            <a:r>
              <a:rPr lang="zh-CN" altLang="zh-CN" sz="2200" dirty="0">
                <a:latin typeface="+mn-ea"/>
                <a:cs typeface="+mn-ea"/>
                <a:sym typeface="+mn-lt"/>
              </a:rPr>
              <a:t>无线</a:t>
            </a:r>
            <a:r>
              <a:rPr lang="en-US" altLang="zh-CN" sz="2200" dirty="0" err="1">
                <a:latin typeface="+mn-ea"/>
                <a:cs typeface="+mn-ea"/>
                <a:sym typeface="+mn-lt"/>
              </a:rPr>
              <a:t>WiFi</a:t>
            </a:r>
            <a:endParaRPr lang="en-US" altLang="zh-CN" sz="2200" dirty="0">
              <a:latin typeface="+mn-ea"/>
              <a:cs typeface="+mn-ea"/>
              <a:sym typeface="+mn-lt"/>
            </a:endParaRPr>
          </a:p>
          <a:p>
            <a:pPr>
              <a:lnSpc>
                <a:spcPct val="130000"/>
              </a:lnSpc>
            </a:pPr>
            <a:r>
              <a:rPr lang="zh-CN" altLang="zh-CN" sz="2600" kern="100" dirty="0">
                <a:latin typeface="+mn-ea"/>
                <a:cs typeface="+mn-ea"/>
                <a:sym typeface="+mn-lt"/>
              </a:rPr>
              <a:t>LLC</a:t>
            </a:r>
            <a:r>
              <a:rPr lang="en-US" altLang="zh-CN" sz="2600" kern="100" dirty="0">
                <a:latin typeface="+mn-ea"/>
                <a:cs typeface="+mn-ea"/>
                <a:sym typeface="+mn-lt"/>
              </a:rPr>
              <a:t> </a:t>
            </a:r>
            <a:r>
              <a:rPr lang="zh-CN" altLang="zh-CN" sz="2600" kern="100" dirty="0">
                <a:latin typeface="+mn-ea"/>
                <a:cs typeface="+mn-ea"/>
                <a:sym typeface="+mn-lt"/>
              </a:rPr>
              <a:t>子层是透明的，只有下到</a:t>
            </a:r>
            <a:r>
              <a:rPr lang="en-US" altLang="zh-CN" sz="2600" kern="100" dirty="0">
                <a:latin typeface="+mn-ea"/>
                <a:cs typeface="+mn-ea"/>
                <a:sym typeface="+mn-lt"/>
              </a:rPr>
              <a:t> </a:t>
            </a:r>
            <a:r>
              <a:rPr lang="zh-CN" altLang="zh-CN" sz="2600" kern="100" dirty="0">
                <a:latin typeface="+mn-ea"/>
                <a:cs typeface="+mn-ea"/>
                <a:sym typeface="+mn-lt"/>
              </a:rPr>
              <a:t>MAC子层才知道所连接的是什么样的局域网</a:t>
            </a:r>
            <a:r>
              <a:rPr lang="zh-CN" altLang="en-US" sz="2600" kern="100" dirty="0">
                <a:latin typeface="+mn-ea"/>
                <a:cs typeface="+mn-ea"/>
                <a:sym typeface="+mn-lt"/>
              </a:rPr>
              <a:t>。</a:t>
            </a:r>
            <a:endParaRPr lang="zh-CN" altLang="zh-CN" sz="2600" kern="100"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B9A85867-2FFC-6052-F8D8-320CA5E97D90}"/>
              </a:ext>
            </a:extLst>
          </p:cNvPr>
          <p:cNvSpPr>
            <a:spLocks noGrp="1"/>
          </p:cNvSpPr>
          <p:nvPr>
            <p:ph type="sldNum" sz="quarter" idx="12"/>
          </p:nvPr>
        </p:nvSpPr>
        <p:spPr/>
        <p:txBody>
          <a:bodyPr/>
          <a:lstStyle/>
          <a:p>
            <a:fld id="{C8BB1146-E542-4D4E-B8E9-6919A11DDD48}" type="slidenum">
              <a:rPr lang="en-US" smtClean="0"/>
              <a:t>109</a:t>
            </a:fld>
            <a:endParaRPr lang="en-US"/>
          </a:p>
        </p:txBody>
      </p:sp>
      <p:sp>
        <p:nvSpPr>
          <p:cNvPr id="17" name="Rectangle 96">
            <a:extLst>
              <a:ext uri="{FF2B5EF4-FFF2-40B4-BE49-F238E27FC236}">
                <a16:creationId xmlns:a16="http://schemas.microsoft.com/office/drawing/2014/main" id="{2A522E0D-6CC8-3C90-0C7F-91FAD117C86B}"/>
              </a:ext>
            </a:extLst>
          </p:cNvPr>
          <p:cNvSpPr>
            <a:spLocks noChangeArrowheads="1"/>
          </p:cNvSpPr>
          <p:nvPr/>
        </p:nvSpPr>
        <p:spPr bwMode="auto">
          <a:xfrm>
            <a:off x="2161006" y="5378450"/>
            <a:ext cx="135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18" name="Rectangle 97">
            <a:extLst>
              <a:ext uri="{FF2B5EF4-FFF2-40B4-BE49-F238E27FC236}">
                <a16:creationId xmlns:a16="http://schemas.microsoft.com/office/drawing/2014/main" id="{BD824D88-5E4B-89C9-A3DA-5366A0E7F3FB}"/>
              </a:ext>
            </a:extLst>
          </p:cNvPr>
          <p:cNvSpPr>
            <a:spLocks noChangeArrowheads="1"/>
          </p:cNvSpPr>
          <p:nvPr/>
        </p:nvSpPr>
        <p:spPr bwMode="auto">
          <a:xfrm>
            <a:off x="6029778" y="537845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19" name="Group 147">
            <a:extLst>
              <a:ext uri="{FF2B5EF4-FFF2-40B4-BE49-F238E27FC236}">
                <a16:creationId xmlns:a16="http://schemas.microsoft.com/office/drawing/2014/main" id="{ECFBBEDC-F954-31AA-C051-7F14B23D8984}"/>
              </a:ext>
            </a:extLst>
          </p:cNvPr>
          <p:cNvGraphicFramePr>
            <a:graphicFrameLocks noGrp="1"/>
          </p:cNvGraphicFramePr>
          <p:nvPr>
            <p:extLst>
              <p:ext uri="{D42A27DB-BD31-4B8C-83A1-F6EECF244321}">
                <p14:modId xmlns:p14="http://schemas.microsoft.com/office/powerpoint/2010/main" val="3524974571"/>
              </p:ext>
            </p:extLst>
          </p:nvPr>
        </p:nvGraphicFramePr>
        <p:xfrm>
          <a:off x="739323" y="1557338"/>
          <a:ext cx="3957864" cy="3600450"/>
        </p:xfrm>
        <a:graphic>
          <a:graphicData uri="http://schemas.openxmlformats.org/drawingml/2006/table">
            <a:tbl>
              <a:tblPr/>
              <a:tblGrid>
                <a:gridCol w="3957864">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网络互连</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802.2</a:t>
                      </a: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逻辑链路控制</a:t>
                      </a: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LLC</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graphicFrame>
        <p:nvGraphicFramePr>
          <p:cNvPr id="20" name="Group 114">
            <a:extLst>
              <a:ext uri="{FF2B5EF4-FFF2-40B4-BE49-F238E27FC236}">
                <a16:creationId xmlns:a16="http://schemas.microsoft.com/office/drawing/2014/main" id="{CC45C809-D6F3-DFD0-C551-1E54175CF8D9}"/>
              </a:ext>
            </a:extLst>
          </p:cNvPr>
          <p:cNvGraphicFramePr>
            <a:graphicFrameLocks noGrp="1"/>
          </p:cNvGraphicFramePr>
          <p:nvPr>
            <p:extLst>
              <p:ext uri="{D42A27DB-BD31-4B8C-83A1-F6EECF244321}">
                <p14:modId xmlns:p14="http://schemas.microsoft.com/office/powerpoint/2010/main" val="310683999"/>
              </p:ext>
            </p:extLst>
          </p:nvPr>
        </p:nvGraphicFramePr>
        <p:xfrm>
          <a:off x="5358715" y="1557338"/>
          <a:ext cx="2376487" cy="3600450"/>
        </p:xfrm>
        <a:graphic>
          <a:graphicData uri="http://schemas.openxmlformats.org/drawingml/2006/table">
            <a:tbl>
              <a:tblPr/>
              <a:tblGrid>
                <a:gridCol w="2376487">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21" name="Line 126">
            <a:extLst>
              <a:ext uri="{FF2B5EF4-FFF2-40B4-BE49-F238E27FC236}">
                <a16:creationId xmlns:a16="http://schemas.microsoft.com/office/drawing/2014/main" id="{1DE29417-C258-BB40-9855-72754F51BB63}"/>
              </a:ext>
            </a:extLst>
          </p:cNvPr>
          <p:cNvSpPr>
            <a:spLocks noChangeShapeType="1"/>
          </p:cNvSpPr>
          <p:nvPr/>
        </p:nvSpPr>
        <p:spPr bwMode="auto">
          <a:xfrm>
            <a:off x="4711015" y="395128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2" name="Line 127">
            <a:extLst>
              <a:ext uri="{FF2B5EF4-FFF2-40B4-BE49-F238E27FC236}">
                <a16:creationId xmlns:a16="http://schemas.microsoft.com/office/drawing/2014/main" id="{E677619D-DE01-89CA-67AA-314335D4585B}"/>
              </a:ext>
            </a:extLst>
          </p:cNvPr>
          <p:cNvSpPr>
            <a:spLocks noChangeShapeType="1"/>
          </p:cNvSpPr>
          <p:nvPr/>
        </p:nvSpPr>
        <p:spPr bwMode="auto">
          <a:xfrm>
            <a:off x="4711015" y="276225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3" name="Rectangle 148">
            <a:extLst>
              <a:ext uri="{FF2B5EF4-FFF2-40B4-BE49-F238E27FC236}">
                <a16:creationId xmlns:a16="http://schemas.microsoft.com/office/drawing/2014/main" id="{DD76C23F-DD39-4C2F-6ABE-1B7E4C9EE53D}"/>
              </a:ext>
            </a:extLst>
          </p:cNvPr>
          <p:cNvSpPr>
            <a:spLocks noChangeArrowheads="1"/>
          </p:cNvSpPr>
          <p:nvPr/>
        </p:nvSpPr>
        <p:spPr bwMode="auto">
          <a:xfrm>
            <a:off x="883785" y="3502025"/>
            <a:ext cx="795110"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802.3</a:t>
            </a:r>
          </a:p>
          <a:p>
            <a:pPr algn="ctr" eaLnBrk="1" hangingPunct="1"/>
            <a:r>
              <a:rPr lang="zh-CN" altLang="en-US" sz="1800" dirty="0"/>
              <a:t>以太网</a:t>
            </a:r>
          </a:p>
        </p:txBody>
      </p:sp>
      <p:sp>
        <p:nvSpPr>
          <p:cNvPr id="24" name="Rectangle 149">
            <a:extLst>
              <a:ext uri="{FF2B5EF4-FFF2-40B4-BE49-F238E27FC236}">
                <a16:creationId xmlns:a16="http://schemas.microsoft.com/office/drawing/2014/main" id="{896B8ABC-0220-513B-4C20-307E4D2A9D6B}"/>
              </a:ext>
            </a:extLst>
          </p:cNvPr>
          <p:cNvSpPr>
            <a:spLocks noChangeArrowheads="1"/>
          </p:cNvSpPr>
          <p:nvPr/>
        </p:nvSpPr>
        <p:spPr bwMode="auto">
          <a:xfrm>
            <a:off x="1792627" y="3504293"/>
            <a:ext cx="923359"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802.4</a:t>
            </a:r>
          </a:p>
          <a:p>
            <a:pPr algn="ctr" eaLnBrk="1" hangingPunct="1"/>
            <a:r>
              <a:rPr lang="zh-CN" altLang="en-US" sz="1800" dirty="0"/>
              <a:t>令牌总线</a:t>
            </a:r>
          </a:p>
        </p:txBody>
      </p:sp>
      <p:sp>
        <p:nvSpPr>
          <p:cNvPr id="25" name="Rectangle 150">
            <a:extLst>
              <a:ext uri="{FF2B5EF4-FFF2-40B4-BE49-F238E27FC236}">
                <a16:creationId xmlns:a16="http://schemas.microsoft.com/office/drawing/2014/main" id="{FB4377BA-624C-4C09-9825-ED01F9D3B505}"/>
              </a:ext>
            </a:extLst>
          </p:cNvPr>
          <p:cNvSpPr>
            <a:spLocks noChangeArrowheads="1"/>
          </p:cNvSpPr>
          <p:nvPr/>
        </p:nvSpPr>
        <p:spPr bwMode="auto">
          <a:xfrm>
            <a:off x="2839878" y="3515179"/>
            <a:ext cx="873397"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802.5</a:t>
            </a:r>
          </a:p>
          <a:p>
            <a:pPr algn="ctr" eaLnBrk="1" hangingPunct="1"/>
            <a:r>
              <a:rPr lang="zh-CN" altLang="en-US" sz="1800" dirty="0"/>
              <a:t>令牌环</a:t>
            </a:r>
          </a:p>
        </p:txBody>
      </p:sp>
      <p:sp>
        <p:nvSpPr>
          <p:cNvPr id="26" name="Text Box 151">
            <a:extLst>
              <a:ext uri="{FF2B5EF4-FFF2-40B4-BE49-F238E27FC236}">
                <a16:creationId xmlns:a16="http://schemas.microsoft.com/office/drawing/2014/main" id="{934FD8FC-CCD1-9588-4309-1108E85C469F}"/>
              </a:ext>
            </a:extLst>
          </p:cNvPr>
          <p:cNvSpPr txBox="1">
            <a:spLocks noChangeArrowheads="1"/>
          </p:cNvSpPr>
          <p:nvPr/>
        </p:nvSpPr>
        <p:spPr bwMode="auto">
          <a:xfrm>
            <a:off x="3837167" y="349885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t>MAC</a:t>
            </a:r>
          </a:p>
        </p:txBody>
      </p:sp>
      <p:sp>
        <p:nvSpPr>
          <p:cNvPr id="27" name="Text Box 152">
            <a:extLst>
              <a:ext uri="{FF2B5EF4-FFF2-40B4-BE49-F238E27FC236}">
                <a16:creationId xmlns:a16="http://schemas.microsoft.com/office/drawing/2014/main" id="{BC5C19D6-96F4-A2A8-AFA1-FEFF5889F416}"/>
              </a:ext>
            </a:extLst>
          </p:cNvPr>
          <p:cNvSpPr txBox="1">
            <a:spLocks noChangeArrowheads="1"/>
          </p:cNvSpPr>
          <p:nvPr/>
        </p:nvSpPr>
        <p:spPr bwMode="auto">
          <a:xfrm>
            <a:off x="3751463" y="450175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物理层</a:t>
            </a:r>
          </a:p>
        </p:txBody>
      </p:sp>
    </p:spTree>
    <p:extLst>
      <p:ext uri="{BB962C8B-B14F-4D97-AF65-F5344CB8AC3E}">
        <p14:creationId xmlns:p14="http://schemas.microsoft.com/office/powerpoint/2010/main" val="326823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65748-E39D-429D-AB6B-BCE0DA151A73}"/>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19C08BDE-02F0-4750-9838-FDFB00729F40}"/>
              </a:ext>
            </a:extLst>
          </p:cNvPr>
          <p:cNvSpPr>
            <a:spLocks noGrp="1"/>
          </p:cNvSpPr>
          <p:nvPr>
            <p:ph idx="1"/>
          </p:nvPr>
        </p:nvSpPr>
        <p:spPr/>
        <p:txBody>
          <a:bodyPr>
            <a:normAutofit/>
          </a:bodyPr>
          <a:lstStyle/>
          <a:p>
            <a:r>
              <a:rPr lang="zh-CN" altLang="en-US" dirty="0"/>
              <a:t>相邻结点在链路上进行通信时，需要考虑以下两点：</a:t>
            </a:r>
          </a:p>
          <a:p>
            <a:r>
              <a:rPr lang="zh-CN" altLang="en-US" dirty="0"/>
              <a:t>收发数据前，双方是否需要</a:t>
            </a:r>
            <a:r>
              <a:rPr lang="zh-CN" altLang="en-US" dirty="0">
                <a:solidFill>
                  <a:srgbClr val="FF0000"/>
                </a:solidFill>
              </a:rPr>
              <a:t>建立连接</a:t>
            </a:r>
            <a:r>
              <a:rPr lang="zh-CN" altLang="en-US" dirty="0"/>
              <a:t>？</a:t>
            </a:r>
          </a:p>
          <a:p>
            <a:pPr lvl="1"/>
            <a:r>
              <a:rPr lang="zh-CN" altLang="en-US" dirty="0"/>
              <a:t>双方协商好参数</a:t>
            </a:r>
          </a:p>
          <a:p>
            <a:pPr lvl="1"/>
            <a:r>
              <a:rPr lang="zh-CN" altLang="en-US" dirty="0"/>
              <a:t>发送方做好发送数据的准备，接收方做好接收数据的准备</a:t>
            </a:r>
          </a:p>
          <a:p>
            <a:endParaRPr lang="zh-CN" altLang="en-US" dirty="0"/>
          </a:p>
          <a:p>
            <a:r>
              <a:rPr lang="zh-CN" altLang="en-US" dirty="0"/>
              <a:t>对收发的数据帧，是否需要</a:t>
            </a:r>
            <a:r>
              <a:rPr lang="zh-CN" altLang="en-US" dirty="0">
                <a:solidFill>
                  <a:srgbClr val="FF0000"/>
                </a:solidFill>
              </a:rPr>
              <a:t>确认</a:t>
            </a:r>
            <a:r>
              <a:rPr lang="zh-CN" altLang="en-US" dirty="0"/>
              <a:t>？</a:t>
            </a:r>
          </a:p>
          <a:p>
            <a:pPr lvl="1"/>
            <a:r>
              <a:rPr lang="zh-CN" altLang="en-US" dirty="0"/>
              <a:t>接收方收到数据后要给发送方发一个数据收到的确认消息</a:t>
            </a:r>
          </a:p>
          <a:p>
            <a:pPr lvl="1"/>
            <a:r>
              <a:rPr lang="zh-CN" altLang="en-US" dirty="0"/>
              <a:t>发送方通过确认消息确保接收方已经收到数据，否则要将数据重新发送</a:t>
            </a:r>
          </a:p>
          <a:p>
            <a:endParaRPr lang="zh-CN" altLang="en-US" dirty="0"/>
          </a:p>
        </p:txBody>
      </p:sp>
      <p:sp>
        <p:nvSpPr>
          <p:cNvPr id="4" name="灯片编号占位符 3">
            <a:extLst>
              <a:ext uri="{FF2B5EF4-FFF2-40B4-BE49-F238E27FC236}">
                <a16:creationId xmlns:a16="http://schemas.microsoft.com/office/drawing/2014/main" id="{8B527FC2-AA23-40DC-AC96-4C1030D18598}"/>
              </a:ext>
            </a:extLst>
          </p:cNvPr>
          <p:cNvSpPr>
            <a:spLocks noGrp="1"/>
          </p:cNvSpPr>
          <p:nvPr>
            <p:ph type="sldNum" sz="quarter" idx="12"/>
          </p:nvPr>
        </p:nvSpPr>
        <p:spPr/>
        <p:txBody>
          <a:bodyPr/>
          <a:lstStyle/>
          <a:p>
            <a:fld id="{C8BB1146-E542-4D4E-B8E9-6919A11DDD48}" type="slidenum">
              <a:rPr lang="en-US" smtClean="0"/>
              <a:t>11</a:t>
            </a:fld>
            <a:endParaRPr lang="en-US"/>
          </a:p>
        </p:txBody>
      </p:sp>
      <p:sp>
        <p:nvSpPr>
          <p:cNvPr id="6" name="右大括号 5">
            <a:extLst>
              <a:ext uri="{FF2B5EF4-FFF2-40B4-BE49-F238E27FC236}">
                <a16:creationId xmlns:a16="http://schemas.microsoft.com/office/drawing/2014/main" id="{ECF51829-5629-4A83-ACEA-65715338F640}"/>
              </a:ext>
            </a:extLst>
          </p:cNvPr>
          <p:cNvSpPr/>
          <p:nvPr/>
        </p:nvSpPr>
        <p:spPr>
          <a:xfrm>
            <a:off x="9378462" y="3629820"/>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8" name="文本框 7">
            <a:extLst>
              <a:ext uri="{FF2B5EF4-FFF2-40B4-BE49-F238E27FC236}">
                <a16:creationId xmlns:a16="http://schemas.microsoft.com/office/drawing/2014/main" id="{55FFD23E-A8F0-413E-98DD-3B871D7AEF25}"/>
              </a:ext>
            </a:extLst>
          </p:cNvPr>
          <p:cNvSpPr txBox="1"/>
          <p:nvPr/>
        </p:nvSpPr>
        <p:spPr>
          <a:xfrm>
            <a:off x="9666092" y="3871985"/>
            <a:ext cx="1619324"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数据收发可靠性是否保证？</a:t>
            </a:r>
          </a:p>
        </p:txBody>
      </p:sp>
      <p:sp>
        <p:nvSpPr>
          <p:cNvPr id="9" name="右大括号 8">
            <a:extLst>
              <a:ext uri="{FF2B5EF4-FFF2-40B4-BE49-F238E27FC236}">
                <a16:creationId xmlns:a16="http://schemas.microsoft.com/office/drawing/2014/main" id="{412B3822-ECC4-4013-8F8D-64BDE884D146}"/>
              </a:ext>
            </a:extLst>
          </p:cNvPr>
          <p:cNvSpPr/>
          <p:nvPr/>
        </p:nvSpPr>
        <p:spPr>
          <a:xfrm>
            <a:off x="9378462" y="1808258"/>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10" name="文本框 9">
            <a:extLst>
              <a:ext uri="{FF2B5EF4-FFF2-40B4-BE49-F238E27FC236}">
                <a16:creationId xmlns:a16="http://schemas.microsoft.com/office/drawing/2014/main" id="{1B00473C-68F6-43A4-999B-613DB415BE3C}"/>
              </a:ext>
            </a:extLst>
          </p:cNvPr>
          <p:cNvSpPr txBox="1"/>
          <p:nvPr/>
        </p:nvSpPr>
        <p:spPr>
          <a:xfrm>
            <a:off x="9749898" y="2137285"/>
            <a:ext cx="1379209"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信道是否要管理？</a:t>
            </a:r>
          </a:p>
        </p:txBody>
      </p:sp>
    </p:spTree>
    <p:extLst>
      <p:ext uri="{BB962C8B-B14F-4D97-AF65-F5344CB8AC3E}">
        <p14:creationId xmlns:p14="http://schemas.microsoft.com/office/powerpoint/2010/main" val="2918741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110</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逻辑链路层协议</a:t>
            </a:r>
            <a:r>
              <a:rPr lang="en-US" altLang="zh-CN" dirty="0">
                <a:solidFill>
                  <a:srgbClr val="3333FF"/>
                </a:solidFill>
                <a:cs typeface="+mn-ea"/>
                <a:sym typeface="+mn-lt"/>
              </a:rPr>
              <a:t>LLC</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9538081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1CE6E-D729-E905-B90B-4165E9C6C3A3}"/>
              </a:ext>
            </a:extLst>
          </p:cNvPr>
          <p:cNvSpPr>
            <a:spLocks noGrp="1"/>
          </p:cNvSpPr>
          <p:nvPr>
            <p:ph type="title"/>
          </p:nvPr>
        </p:nvSpPr>
        <p:spPr/>
        <p:txBody>
          <a:bodyPr/>
          <a:lstStyle/>
          <a:p>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endParaRPr lang="zh-CN" altLang="en-US" dirty="0"/>
          </a:p>
        </p:txBody>
      </p:sp>
      <p:sp>
        <p:nvSpPr>
          <p:cNvPr id="3" name="内容占位符 2">
            <a:extLst>
              <a:ext uri="{FF2B5EF4-FFF2-40B4-BE49-F238E27FC236}">
                <a16:creationId xmlns:a16="http://schemas.microsoft.com/office/drawing/2014/main" id="{79E5FC63-2818-5AF2-34DB-E534D00C89E3}"/>
              </a:ext>
            </a:extLst>
          </p:cNvPr>
          <p:cNvSpPr>
            <a:spLocks noGrp="1"/>
          </p:cNvSpPr>
          <p:nvPr>
            <p:ph idx="1"/>
          </p:nvPr>
        </p:nvSpPr>
        <p:spPr>
          <a:xfrm>
            <a:off x="630882" y="5439319"/>
            <a:ext cx="10858500" cy="1556658"/>
          </a:xfrm>
        </p:spPr>
        <p:txBody>
          <a:bodyPr/>
          <a:lstStyle/>
          <a:p>
            <a:r>
              <a:rPr lang="zh-CN" altLang="zh-CN" kern="100" dirty="0">
                <a:cs typeface="+mn-ea"/>
                <a:sym typeface="+mn-lt"/>
              </a:rPr>
              <a:t>LLC子层为</a:t>
            </a:r>
            <a:r>
              <a:rPr lang="zh-CN" altLang="en-US" kern="100" dirty="0">
                <a:cs typeface="+mn-ea"/>
                <a:sym typeface="+mn-lt"/>
              </a:rPr>
              <a:t>网络</a:t>
            </a:r>
            <a:r>
              <a:rPr lang="zh-CN" altLang="zh-CN" kern="100" dirty="0">
                <a:cs typeface="+mn-ea"/>
                <a:sym typeface="+mn-lt"/>
              </a:rPr>
              <a:t>层（IP层）提供统一接口，通过LLC层，实现</a:t>
            </a:r>
            <a:r>
              <a:rPr lang="zh-CN" altLang="en-US" kern="100" dirty="0">
                <a:cs typeface="+mn-ea"/>
                <a:sym typeface="+mn-lt"/>
              </a:rPr>
              <a:t>在</a:t>
            </a:r>
            <a:r>
              <a:rPr lang="zh-CN" altLang="zh-CN" kern="100" dirty="0">
                <a:cs typeface="+mn-ea"/>
                <a:sym typeface="+mn-lt"/>
              </a:rPr>
              <a:t>不同类型</a:t>
            </a:r>
            <a:r>
              <a:rPr lang="zh-CN" altLang="en-US" kern="100" dirty="0">
                <a:cs typeface="+mn-ea"/>
                <a:sym typeface="+mn-lt"/>
              </a:rPr>
              <a:t>的局域网链路上传送网络层的分组。</a:t>
            </a:r>
            <a:endParaRPr lang="zh-CN" altLang="en-US" dirty="0"/>
          </a:p>
        </p:txBody>
      </p:sp>
      <p:sp>
        <p:nvSpPr>
          <p:cNvPr id="4" name="灯片编号占位符 3">
            <a:extLst>
              <a:ext uri="{FF2B5EF4-FFF2-40B4-BE49-F238E27FC236}">
                <a16:creationId xmlns:a16="http://schemas.microsoft.com/office/drawing/2014/main" id="{DAFEC65E-AEF1-8D35-4C6A-6D4B0638CA6F}"/>
              </a:ext>
            </a:extLst>
          </p:cNvPr>
          <p:cNvSpPr>
            <a:spLocks noGrp="1"/>
          </p:cNvSpPr>
          <p:nvPr>
            <p:ph type="sldNum" sz="quarter" idx="12"/>
          </p:nvPr>
        </p:nvSpPr>
        <p:spPr/>
        <p:txBody>
          <a:bodyPr/>
          <a:lstStyle/>
          <a:p>
            <a:fld id="{C8BB1146-E542-4D4E-B8E9-6919A11DDD48}" type="slidenum">
              <a:rPr lang="en-US" smtClean="0"/>
              <a:t>111</a:t>
            </a:fld>
            <a:endParaRPr lang="en-US"/>
          </a:p>
        </p:txBody>
      </p:sp>
      <p:graphicFrame>
        <p:nvGraphicFramePr>
          <p:cNvPr id="7" name="Group 175">
            <a:extLst>
              <a:ext uri="{FF2B5EF4-FFF2-40B4-BE49-F238E27FC236}">
                <a16:creationId xmlns:a16="http://schemas.microsoft.com/office/drawing/2014/main" id="{B7CE4869-0C22-DBF5-FDFA-CBF7EF522DB8}"/>
              </a:ext>
            </a:extLst>
          </p:cNvPr>
          <p:cNvGraphicFramePr>
            <a:graphicFrameLocks noGrp="1"/>
          </p:cNvGraphicFramePr>
          <p:nvPr>
            <p:extLst>
              <p:ext uri="{D42A27DB-BD31-4B8C-83A1-F6EECF244321}">
                <p14:modId xmlns:p14="http://schemas.microsoft.com/office/powerpoint/2010/main" val="4277996936"/>
              </p:ext>
            </p:extLst>
          </p:nvPr>
        </p:nvGraphicFramePr>
        <p:xfrm>
          <a:off x="3029865" y="238374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源</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控制</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136">
            <a:extLst>
              <a:ext uri="{FF2B5EF4-FFF2-40B4-BE49-F238E27FC236}">
                <a16:creationId xmlns:a16="http://schemas.microsoft.com/office/drawing/2014/main" id="{8173A71E-028F-E02C-DDD2-C01351C004A0}"/>
              </a:ext>
            </a:extLst>
          </p:cNvPr>
          <p:cNvGraphicFramePr>
            <a:graphicFrameLocks noGrp="1"/>
          </p:cNvGraphicFramePr>
          <p:nvPr>
            <p:extLst>
              <p:ext uri="{D42A27DB-BD31-4B8C-83A1-F6EECF244321}">
                <p14:modId xmlns:p14="http://schemas.microsoft.com/office/powerpoint/2010/main" val="1556041800"/>
              </p:ext>
            </p:extLst>
          </p:nvPr>
        </p:nvGraphicFramePr>
        <p:xfrm>
          <a:off x="3029865" y="3847416"/>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4849812">
                  <a:extLst>
                    <a:ext uri="{9D8B030D-6E8A-4147-A177-3AD203B41FA5}">
                      <a16:colId xmlns:a16="http://schemas.microsoft.com/office/drawing/2014/main" val="20001"/>
                    </a:ext>
                  </a:extLst>
                </a:gridCol>
                <a:gridCol w="1211263">
                  <a:extLst>
                    <a:ext uri="{9D8B030D-6E8A-4147-A177-3AD203B41FA5}">
                      <a16:colId xmlns:a16="http://schemas.microsoft.com/office/drawing/2014/main" val="20002"/>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帧头</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帧尾</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176">
            <a:extLst>
              <a:ext uri="{FF2B5EF4-FFF2-40B4-BE49-F238E27FC236}">
                <a16:creationId xmlns:a16="http://schemas.microsoft.com/office/drawing/2014/main" id="{00C32CD3-BD8B-4B03-04A9-B06E4055817F}"/>
              </a:ext>
            </a:extLst>
          </p:cNvPr>
          <p:cNvGraphicFramePr>
            <a:graphicFrameLocks noGrp="1"/>
          </p:cNvGraphicFramePr>
          <p:nvPr>
            <p:extLst>
              <p:ext uri="{D42A27DB-BD31-4B8C-83A1-F6EECF244321}">
                <p14:modId xmlns:p14="http://schemas.microsoft.com/office/powerpoint/2010/main" val="879425324"/>
              </p:ext>
            </p:extLst>
          </p:nvPr>
        </p:nvGraphicFramePr>
        <p:xfrm>
          <a:off x="3029865" y="118359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PDU</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Line 111">
            <a:extLst>
              <a:ext uri="{FF2B5EF4-FFF2-40B4-BE49-F238E27FC236}">
                <a16:creationId xmlns:a16="http://schemas.microsoft.com/office/drawing/2014/main" id="{A4FB33EA-A5AB-E845-EFE7-C675FA3BBF1B}"/>
              </a:ext>
            </a:extLst>
          </p:cNvPr>
          <p:cNvSpPr>
            <a:spLocks noChangeShapeType="1"/>
          </p:cNvSpPr>
          <p:nvPr/>
        </p:nvSpPr>
        <p:spPr bwMode="auto">
          <a:xfrm>
            <a:off x="2525040" y="1975753"/>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1" name="Line 112">
            <a:extLst>
              <a:ext uri="{FF2B5EF4-FFF2-40B4-BE49-F238E27FC236}">
                <a16:creationId xmlns:a16="http://schemas.microsoft.com/office/drawing/2014/main" id="{8F08A754-8CE8-E8E1-01D9-47168E0DEED9}"/>
              </a:ext>
            </a:extLst>
          </p:cNvPr>
          <p:cNvSpPr>
            <a:spLocks noChangeShapeType="1"/>
          </p:cNvSpPr>
          <p:nvPr/>
        </p:nvSpPr>
        <p:spPr bwMode="auto">
          <a:xfrm>
            <a:off x="2525040" y="3342591"/>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2" name="Line 166">
            <a:extLst>
              <a:ext uri="{FF2B5EF4-FFF2-40B4-BE49-F238E27FC236}">
                <a16:creationId xmlns:a16="http://schemas.microsoft.com/office/drawing/2014/main" id="{006AF664-A24F-EEA5-52EB-360079FE9A8C}"/>
              </a:ext>
            </a:extLst>
          </p:cNvPr>
          <p:cNvSpPr>
            <a:spLocks noChangeShapeType="1"/>
          </p:cNvSpPr>
          <p:nvPr/>
        </p:nvSpPr>
        <p:spPr bwMode="auto">
          <a:xfrm>
            <a:off x="8214640" y="1686828"/>
            <a:ext cx="0" cy="576263"/>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3" name="Line 167">
            <a:extLst>
              <a:ext uri="{FF2B5EF4-FFF2-40B4-BE49-F238E27FC236}">
                <a16:creationId xmlns:a16="http://schemas.microsoft.com/office/drawing/2014/main" id="{51EB4CC6-4EAB-B974-E95C-6C291276DCD8}"/>
              </a:ext>
            </a:extLst>
          </p:cNvPr>
          <p:cNvSpPr>
            <a:spLocks noChangeShapeType="1"/>
          </p:cNvSpPr>
          <p:nvPr/>
        </p:nvSpPr>
        <p:spPr bwMode="auto">
          <a:xfrm>
            <a:off x="6701753" y="3199716"/>
            <a:ext cx="0" cy="576262"/>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nvGrpSpPr>
          <p:cNvPr id="14" name="Group 170">
            <a:extLst>
              <a:ext uri="{FF2B5EF4-FFF2-40B4-BE49-F238E27FC236}">
                <a16:creationId xmlns:a16="http://schemas.microsoft.com/office/drawing/2014/main" id="{2EB4B1D0-C637-3FFD-CB6E-24B02655766D}"/>
              </a:ext>
            </a:extLst>
          </p:cNvPr>
          <p:cNvGrpSpPr>
            <a:grpSpLocks/>
          </p:cNvGrpSpPr>
          <p:nvPr/>
        </p:nvGrpSpPr>
        <p:grpSpPr bwMode="auto">
          <a:xfrm>
            <a:off x="4241128" y="2767916"/>
            <a:ext cx="4849812" cy="935037"/>
            <a:chOff x="1466" y="2478"/>
            <a:chExt cx="3055" cy="317"/>
          </a:xfrm>
        </p:grpSpPr>
        <p:sp>
          <p:nvSpPr>
            <p:cNvPr id="15" name="Line 113">
              <a:extLst>
                <a:ext uri="{FF2B5EF4-FFF2-40B4-BE49-F238E27FC236}">
                  <a16:creationId xmlns:a16="http://schemas.microsoft.com/office/drawing/2014/main" id="{3B4BC6F3-B9EB-C5F0-26FB-C1E2A27087DF}"/>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6" name="Line 168">
              <a:extLst>
                <a:ext uri="{FF2B5EF4-FFF2-40B4-BE49-F238E27FC236}">
                  <a16:creationId xmlns:a16="http://schemas.microsoft.com/office/drawing/2014/main" id="{ECC21A81-F571-A1F4-6CCE-425F047894FF}"/>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17" name="Line 169">
            <a:extLst>
              <a:ext uri="{FF2B5EF4-FFF2-40B4-BE49-F238E27FC236}">
                <a16:creationId xmlns:a16="http://schemas.microsoft.com/office/drawing/2014/main" id="{D4A64548-09AF-1AD9-1B51-FD73ABC5F82D}"/>
              </a:ext>
            </a:extLst>
          </p:cNvPr>
          <p:cNvSpPr>
            <a:spLocks noChangeShapeType="1"/>
          </p:cNvSpPr>
          <p:nvPr/>
        </p:nvSpPr>
        <p:spPr bwMode="auto">
          <a:xfrm>
            <a:off x="4253828" y="2983816"/>
            <a:ext cx="482441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8" name="Text Box 171">
            <a:extLst>
              <a:ext uri="{FF2B5EF4-FFF2-40B4-BE49-F238E27FC236}">
                <a16:creationId xmlns:a16="http://schemas.microsoft.com/office/drawing/2014/main" id="{966F7F0F-F03F-4A72-08E1-4CF716B3C253}"/>
              </a:ext>
            </a:extLst>
          </p:cNvPr>
          <p:cNvSpPr txBox="1">
            <a:spLocks noChangeArrowheads="1"/>
          </p:cNvSpPr>
          <p:nvPr/>
        </p:nvSpPr>
        <p:spPr bwMode="auto">
          <a:xfrm>
            <a:off x="6060132" y="2815541"/>
            <a:ext cx="1172116"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LLC-PDU</a:t>
            </a:r>
          </a:p>
        </p:txBody>
      </p:sp>
      <p:grpSp>
        <p:nvGrpSpPr>
          <p:cNvPr id="19" name="Group 172">
            <a:extLst>
              <a:ext uri="{FF2B5EF4-FFF2-40B4-BE49-F238E27FC236}">
                <a16:creationId xmlns:a16="http://schemas.microsoft.com/office/drawing/2014/main" id="{6C243AED-1F5C-31C1-8765-6C5C08B0400A}"/>
              </a:ext>
            </a:extLst>
          </p:cNvPr>
          <p:cNvGrpSpPr>
            <a:grpSpLocks/>
          </p:cNvGrpSpPr>
          <p:nvPr/>
        </p:nvGrpSpPr>
        <p:grpSpPr bwMode="auto">
          <a:xfrm>
            <a:off x="7493915" y="1542366"/>
            <a:ext cx="1597025" cy="792162"/>
            <a:chOff x="1466" y="2478"/>
            <a:chExt cx="3055" cy="317"/>
          </a:xfrm>
        </p:grpSpPr>
        <p:sp>
          <p:nvSpPr>
            <p:cNvPr id="20" name="Line 173">
              <a:extLst>
                <a:ext uri="{FF2B5EF4-FFF2-40B4-BE49-F238E27FC236}">
                  <a16:creationId xmlns:a16="http://schemas.microsoft.com/office/drawing/2014/main" id="{8DF0D4FE-F41C-AD2F-5E10-453B4732C24A}"/>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1" name="Line 174">
              <a:extLst>
                <a:ext uri="{FF2B5EF4-FFF2-40B4-BE49-F238E27FC236}">
                  <a16:creationId xmlns:a16="http://schemas.microsoft.com/office/drawing/2014/main" id="{AF194EF9-1A96-4CAD-67B8-8CD6CC555ED8}"/>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grpSp>
        <p:nvGrpSpPr>
          <p:cNvPr id="22" name="Group 177">
            <a:extLst>
              <a:ext uri="{FF2B5EF4-FFF2-40B4-BE49-F238E27FC236}">
                <a16:creationId xmlns:a16="http://schemas.microsoft.com/office/drawing/2014/main" id="{E05BD449-0326-0DA2-B1B0-E94008F482CC}"/>
              </a:ext>
            </a:extLst>
          </p:cNvPr>
          <p:cNvGrpSpPr>
            <a:grpSpLocks/>
          </p:cNvGrpSpPr>
          <p:nvPr/>
        </p:nvGrpSpPr>
        <p:grpSpPr bwMode="auto">
          <a:xfrm>
            <a:off x="3029865" y="4207778"/>
            <a:ext cx="7275513" cy="719138"/>
            <a:chOff x="1466" y="2478"/>
            <a:chExt cx="3055" cy="317"/>
          </a:xfrm>
        </p:grpSpPr>
        <p:sp>
          <p:nvSpPr>
            <p:cNvPr id="23" name="Line 178">
              <a:extLst>
                <a:ext uri="{FF2B5EF4-FFF2-40B4-BE49-F238E27FC236}">
                  <a16:creationId xmlns:a16="http://schemas.microsoft.com/office/drawing/2014/main" id="{80388A26-7D5F-9330-739C-2E61ED2E4F9B}"/>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4" name="Line 179">
              <a:extLst>
                <a:ext uri="{FF2B5EF4-FFF2-40B4-BE49-F238E27FC236}">
                  <a16:creationId xmlns:a16="http://schemas.microsoft.com/office/drawing/2014/main" id="{89E070C6-3C5C-7C70-D765-99C8E87282F0}"/>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25" name="Line 180">
            <a:extLst>
              <a:ext uri="{FF2B5EF4-FFF2-40B4-BE49-F238E27FC236}">
                <a16:creationId xmlns:a16="http://schemas.microsoft.com/office/drawing/2014/main" id="{C814A154-3176-8B6B-DE96-1C2356FE9140}"/>
              </a:ext>
            </a:extLst>
          </p:cNvPr>
          <p:cNvSpPr>
            <a:spLocks noChangeShapeType="1"/>
          </p:cNvSpPr>
          <p:nvPr/>
        </p:nvSpPr>
        <p:spPr bwMode="auto">
          <a:xfrm>
            <a:off x="3029865" y="4711016"/>
            <a:ext cx="72723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6" name="Text Box 181">
            <a:extLst>
              <a:ext uri="{FF2B5EF4-FFF2-40B4-BE49-F238E27FC236}">
                <a16:creationId xmlns:a16="http://schemas.microsoft.com/office/drawing/2014/main" id="{0AECC733-02EF-350C-77E4-D9DAB35A914E}"/>
              </a:ext>
            </a:extLst>
          </p:cNvPr>
          <p:cNvSpPr txBox="1">
            <a:spLocks noChangeArrowheads="1"/>
          </p:cNvSpPr>
          <p:nvPr/>
        </p:nvSpPr>
        <p:spPr bwMode="auto">
          <a:xfrm>
            <a:off x="6086686" y="4471303"/>
            <a:ext cx="1261884"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MAC-PDU</a:t>
            </a:r>
          </a:p>
        </p:txBody>
      </p:sp>
      <p:sp>
        <p:nvSpPr>
          <p:cNvPr id="27" name="Text Box 182">
            <a:extLst>
              <a:ext uri="{FF2B5EF4-FFF2-40B4-BE49-F238E27FC236}">
                <a16:creationId xmlns:a16="http://schemas.microsoft.com/office/drawing/2014/main" id="{458C1797-0C79-4029-3C8E-58F8CCF04726}"/>
              </a:ext>
            </a:extLst>
          </p:cNvPr>
          <p:cNvSpPr txBox="1">
            <a:spLocks noChangeArrowheads="1"/>
          </p:cNvSpPr>
          <p:nvPr/>
        </p:nvSpPr>
        <p:spPr bwMode="auto">
          <a:xfrm>
            <a:off x="2024978" y="139949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rgbClr val="3333FF"/>
                </a:solidFill>
              </a:rPr>
              <a:t>网络层</a:t>
            </a:r>
          </a:p>
        </p:txBody>
      </p:sp>
      <p:sp>
        <p:nvSpPr>
          <p:cNvPr id="28" name="Text Box 183">
            <a:extLst>
              <a:ext uri="{FF2B5EF4-FFF2-40B4-BE49-F238E27FC236}">
                <a16:creationId xmlns:a16="http://schemas.microsoft.com/office/drawing/2014/main" id="{820FFF6F-0D13-CFCE-24E6-FD3B510B0433}"/>
              </a:ext>
            </a:extLst>
          </p:cNvPr>
          <p:cNvSpPr txBox="1">
            <a:spLocks noChangeArrowheads="1"/>
          </p:cNvSpPr>
          <p:nvPr/>
        </p:nvSpPr>
        <p:spPr bwMode="auto">
          <a:xfrm>
            <a:off x="2024978" y="2191653"/>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LLC</a:t>
            </a:r>
            <a:r>
              <a:rPr lang="zh-CN" altLang="en-US" sz="2000" dirty="0">
                <a:solidFill>
                  <a:srgbClr val="3333FF"/>
                </a:solidFill>
              </a:rPr>
              <a:t>子层</a:t>
            </a:r>
          </a:p>
        </p:txBody>
      </p:sp>
      <p:sp>
        <p:nvSpPr>
          <p:cNvPr id="29" name="Text Box 184">
            <a:extLst>
              <a:ext uri="{FF2B5EF4-FFF2-40B4-BE49-F238E27FC236}">
                <a16:creationId xmlns:a16="http://schemas.microsoft.com/office/drawing/2014/main" id="{84778050-EEE7-2250-9E8C-E2ACDBE5FE4B}"/>
              </a:ext>
            </a:extLst>
          </p:cNvPr>
          <p:cNvSpPr txBox="1">
            <a:spLocks noChangeArrowheads="1"/>
          </p:cNvSpPr>
          <p:nvPr/>
        </p:nvSpPr>
        <p:spPr bwMode="auto">
          <a:xfrm>
            <a:off x="2024978" y="3631516"/>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MAC</a:t>
            </a:r>
            <a:r>
              <a:rPr lang="zh-CN" altLang="en-US" sz="2000" dirty="0">
                <a:solidFill>
                  <a:srgbClr val="3333FF"/>
                </a:solidFill>
              </a:rPr>
              <a:t>子层</a:t>
            </a:r>
          </a:p>
        </p:txBody>
      </p:sp>
      <p:sp>
        <p:nvSpPr>
          <p:cNvPr id="30" name="Rectangle 185">
            <a:extLst>
              <a:ext uri="{FF2B5EF4-FFF2-40B4-BE49-F238E27FC236}">
                <a16:creationId xmlns:a16="http://schemas.microsoft.com/office/drawing/2014/main" id="{91719A22-6B06-A30B-8684-23094BC7F7B4}"/>
              </a:ext>
            </a:extLst>
          </p:cNvPr>
          <p:cNvSpPr>
            <a:spLocks noChangeArrowheads="1"/>
          </p:cNvSpPr>
          <p:nvPr/>
        </p:nvSpPr>
        <p:spPr bwMode="auto">
          <a:xfrm>
            <a:off x="4554883" y="4945745"/>
            <a:ext cx="404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latin typeface="Times New Roman" panose="02020603050405020304" pitchFamily="18" charset="0"/>
              </a:rPr>
              <a:t>LLC</a:t>
            </a:r>
            <a:r>
              <a:rPr lang="zh-CN" altLang="en-US" sz="2000" b="1" dirty="0">
                <a:latin typeface="+mn-lt"/>
                <a:ea typeface="+mn-ea"/>
                <a:cs typeface="+mn-ea"/>
                <a:sym typeface="+mn-lt"/>
              </a:rPr>
              <a:t>帧格式及和上下层的封装关系</a:t>
            </a:r>
            <a:endParaRPr lang="zh-CN" altLang="en-US" sz="2000" b="1" dirty="0">
              <a:latin typeface="Times New Roman" panose="02020603050405020304" pitchFamily="18" charset="0"/>
            </a:endParaRPr>
          </a:p>
        </p:txBody>
      </p:sp>
    </p:spTree>
    <p:extLst>
      <p:ext uri="{BB962C8B-B14F-4D97-AF65-F5344CB8AC3E}">
        <p14:creationId xmlns:p14="http://schemas.microsoft.com/office/powerpoint/2010/main" val="28175174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0B237-0255-D4B5-FCBA-217A2551796C}"/>
              </a:ext>
            </a:extLst>
          </p:cNvPr>
          <p:cNvSpPr>
            <a:spLocks noGrp="1"/>
          </p:cNvSpPr>
          <p:nvPr>
            <p:ph type="title"/>
          </p:nvPr>
        </p:nvSpPr>
        <p:spPr/>
        <p:txBody>
          <a:bodyPr/>
          <a:lstStyle/>
          <a:p>
            <a:r>
              <a:rPr lang="en-US" altLang="zh-CN" sz="3200" b="1" dirty="0">
                <a:latin typeface="+mn-lt"/>
                <a:ea typeface="+mn-ea"/>
                <a:cs typeface="+mn-ea"/>
                <a:sym typeface="+mn-lt"/>
              </a:rPr>
              <a:t>LLC </a:t>
            </a:r>
            <a:r>
              <a:rPr lang="zh-CN" altLang="en-US" sz="3200" b="1" dirty="0">
                <a:latin typeface="+mn-lt"/>
                <a:ea typeface="+mn-ea"/>
                <a:cs typeface="+mn-ea"/>
                <a:sym typeface="+mn-lt"/>
              </a:rPr>
              <a:t>提供的服务</a:t>
            </a:r>
            <a:endParaRPr lang="zh-CN" altLang="en-US" dirty="0"/>
          </a:p>
        </p:txBody>
      </p:sp>
      <p:sp>
        <p:nvSpPr>
          <p:cNvPr id="3" name="内容占位符 2">
            <a:extLst>
              <a:ext uri="{FF2B5EF4-FFF2-40B4-BE49-F238E27FC236}">
                <a16:creationId xmlns:a16="http://schemas.microsoft.com/office/drawing/2014/main" id="{91464090-E4C8-8426-8DE0-16CBBEC3E37A}"/>
              </a:ext>
            </a:extLst>
          </p:cNvPr>
          <p:cNvSpPr>
            <a:spLocks noGrp="1"/>
          </p:cNvSpPr>
          <p:nvPr>
            <p:ph idx="1"/>
          </p:nvPr>
        </p:nvSpPr>
        <p:spPr/>
        <p:txBody>
          <a:bodyPr>
            <a:normAutofit fontScale="92500" lnSpcReduction="10000"/>
          </a:bodyPr>
          <a:lstStyle/>
          <a:p>
            <a:r>
              <a:rPr lang="en-US" altLang="zh-CN" sz="2400" dirty="0">
                <a:cs typeface="+mn-ea"/>
                <a:sym typeface="+mn-lt"/>
              </a:rPr>
              <a:t>LLC </a:t>
            </a:r>
            <a:r>
              <a:rPr lang="zh-CN" altLang="en-US" sz="2400" dirty="0">
                <a:cs typeface="+mn-ea"/>
                <a:sym typeface="+mn-lt"/>
              </a:rPr>
              <a:t>层可以提供三类服务：</a:t>
            </a:r>
            <a:endParaRPr lang="en-US" altLang="zh-CN" sz="2400" dirty="0">
              <a:cs typeface="+mn-ea"/>
              <a:sym typeface="+mn-lt"/>
            </a:endParaRPr>
          </a:p>
          <a:p>
            <a:pPr marL="446088" indent="-179388">
              <a:lnSpc>
                <a:spcPct val="130000"/>
              </a:lnSpc>
              <a:spcBef>
                <a:spcPct val="0"/>
              </a:spcBef>
              <a:buFont typeface="Wingdings" panose="05000000000000000000" pitchFamily="2" charset="2"/>
              <a:buChar char="Ø"/>
            </a:pPr>
            <a:r>
              <a:rPr lang="zh-CN" altLang="en-US" dirty="0">
                <a:latin typeface="+mn-lt"/>
                <a:ea typeface="+mn-ea"/>
                <a:cs typeface="+mn-ea"/>
                <a:sym typeface="+mn-lt"/>
              </a:rPr>
              <a:t>无确认 无连接 服务</a:t>
            </a:r>
            <a:endParaRPr lang="en-US" altLang="zh-CN" dirty="0">
              <a:latin typeface="+mn-lt"/>
              <a:ea typeface="+mn-ea"/>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发送端将数据帧发送出去后，不需要接收端发送确认帧</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zh-CN" sz="2400" dirty="0">
                <a:cs typeface="+mn-ea"/>
                <a:sym typeface="+mn-lt"/>
              </a:rPr>
              <a:t>端对端的差错控制和流量控制由高层协议（通常是传输层）来实现</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应用场景：差错率低的线路，如：有线以太网</a:t>
            </a:r>
            <a:endParaRPr lang="en-US" altLang="zh-CN" sz="2400" dirty="0">
              <a:cs typeface="+mn-ea"/>
              <a:sym typeface="+mn-lt"/>
            </a:endParaRPr>
          </a:p>
          <a:p>
            <a:pPr marL="446088" lvl="1" indent="-179388">
              <a:lnSpc>
                <a:spcPct val="140000"/>
              </a:lnSpc>
              <a:spcBef>
                <a:spcPct val="0"/>
              </a:spcBef>
            </a:pPr>
            <a:r>
              <a:rPr lang="zh-CN" altLang="en-US" sz="2400" dirty="0">
                <a:cs typeface="+mn-ea"/>
                <a:sym typeface="+mn-lt"/>
              </a:rPr>
              <a:t>有确认 无连接 服务</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每一帧都得到单独的确认</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适用场景：不可靠的信道，如：</a:t>
            </a:r>
            <a:r>
              <a:rPr lang="en-US" altLang="zh-CN" sz="2400" dirty="0">
                <a:cs typeface="+mn-ea"/>
                <a:sym typeface="+mn-lt"/>
              </a:rPr>
              <a:t>802.11</a:t>
            </a:r>
            <a:r>
              <a:rPr lang="zh-CN" altLang="en-US" sz="2400" dirty="0">
                <a:cs typeface="+mn-ea"/>
                <a:sym typeface="+mn-lt"/>
              </a:rPr>
              <a:t>的无线 </a:t>
            </a:r>
            <a:r>
              <a:rPr lang="en-US" altLang="zh-CN" sz="2400" dirty="0" err="1">
                <a:cs typeface="+mn-ea"/>
                <a:sym typeface="+mn-lt"/>
              </a:rPr>
              <a:t>WiFi</a:t>
            </a:r>
            <a:endParaRPr lang="en-US" altLang="zh-CN" sz="2400" dirty="0">
              <a:cs typeface="+mn-ea"/>
              <a:sym typeface="+mn-lt"/>
            </a:endParaRPr>
          </a:p>
          <a:p>
            <a:pPr marL="446088" lvl="1" indent="-179388">
              <a:lnSpc>
                <a:spcPct val="150000"/>
              </a:lnSpc>
              <a:spcBef>
                <a:spcPct val="0"/>
              </a:spcBef>
            </a:pPr>
            <a:r>
              <a:rPr lang="zh-CN" altLang="en-US" sz="2400" dirty="0">
                <a:cs typeface="+mn-ea"/>
                <a:sym typeface="+mn-lt"/>
              </a:rPr>
              <a:t>有确认 有连接 服务</a:t>
            </a:r>
            <a:endParaRPr lang="en-US" altLang="zh-CN" sz="2400" dirty="0">
              <a:cs typeface="+mn-ea"/>
              <a:sym typeface="+mn-lt"/>
            </a:endParaRPr>
          </a:p>
          <a:p>
            <a:pPr marL="804863" lvl="1" indent="-266700">
              <a:lnSpc>
                <a:spcPct val="150000"/>
              </a:lnSpc>
              <a:spcBef>
                <a:spcPct val="0"/>
              </a:spcBef>
              <a:buFont typeface="Wingdings" panose="05000000000000000000" pitchFamily="2" charset="2"/>
              <a:buChar char="ü"/>
            </a:pPr>
            <a:r>
              <a:rPr lang="zh-CN" altLang="en-US" sz="2400" dirty="0">
                <a:cs typeface="+mn-ea"/>
                <a:sym typeface="+mn-lt"/>
              </a:rPr>
              <a:t>通信前先要双方建立连接，数据传输时需要接收端确认。适合于无复杂的上层协议的简单终端，直接在链路层以上开展网络应用，如：蓝牙</a:t>
            </a: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2C956E20-3EAD-2457-B89C-FA0DE5ABC218}"/>
              </a:ext>
            </a:extLst>
          </p:cNvPr>
          <p:cNvSpPr>
            <a:spLocks noGrp="1"/>
          </p:cNvSpPr>
          <p:nvPr>
            <p:ph type="sldNum" sz="quarter" idx="12"/>
          </p:nvPr>
        </p:nvSpPr>
        <p:spPr/>
        <p:txBody>
          <a:bodyPr/>
          <a:lstStyle/>
          <a:p>
            <a:fld id="{C8BB1146-E542-4D4E-B8E9-6919A11DDD48}" type="slidenum">
              <a:rPr lang="en-US" smtClean="0"/>
              <a:t>112</a:t>
            </a:fld>
            <a:endParaRPr lang="en-US"/>
          </a:p>
        </p:txBody>
      </p:sp>
    </p:spTree>
    <p:extLst>
      <p:ext uri="{BB962C8B-B14F-4D97-AF65-F5344CB8AC3E}">
        <p14:creationId xmlns:p14="http://schemas.microsoft.com/office/powerpoint/2010/main" val="1826696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113</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媒体访问控制子层</a:t>
            </a:r>
            <a:r>
              <a:rPr lang="en-US" altLang="zh-CN" sz="2400" i="0" u="none" strike="noStrike" baseline="0" dirty="0">
                <a:solidFill>
                  <a:srgbClr val="3333FF"/>
                </a:solidFill>
                <a:latin typeface="+mn-lt"/>
                <a:ea typeface="+mn-ea"/>
                <a:cs typeface="+mn-ea"/>
                <a:sym typeface="+mn-lt"/>
              </a:rPr>
              <a:t>MAC</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4502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A4594-91AB-337B-3615-5731C4CD2F15}"/>
              </a:ext>
            </a:extLst>
          </p:cNvPr>
          <p:cNvSpPr>
            <a:spLocks noGrp="1"/>
          </p:cNvSpPr>
          <p:nvPr>
            <p:ph type="title"/>
          </p:nvPr>
        </p:nvSpPr>
        <p:spPr/>
        <p:txBody>
          <a:bodyPr/>
          <a:lstStyle/>
          <a:p>
            <a:r>
              <a:rPr lang="zh-CN" altLang="en-US" sz="2800" i="0" u="none" strike="noStrike" baseline="0" dirty="0">
                <a:latin typeface="+mn-lt"/>
                <a:ea typeface="+mn-ea"/>
                <a:cs typeface="+mn-ea"/>
                <a:sym typeface="+mn-lt"/>
              </a:rPr>
              <a:t>媒体访问控制子层（</a:t>
            </a:r>
            <a:r>
              <a:rPr lang="en-US" altLang="zh-CN" sz="2800" i="0" u="none" strike="noStrike" baseline="0" dirty="0">
                <a:latin typeface="+mn-lt"/>
                <a:ea typeface="+mn-ea"/>
                <a:cs typeface="+mn-ea"/>
                <a:sym typeface="+mn-lt"/>
              </a:rPr>
              <a:t>MAC</a:t>
            </a:r>
            <a:r>
              <a:rPr lang="zh-CN" altLang="en-US" sz="2800" i="0" u="none" strike="noStrike" baseline="0" dirty="0">
                <a:latin typeface="+mn-lt"/>
                <a:ea typeface="+mn-ea"/>
                <a:cs typeface="+mn-ea"/>
                <a:sym typeface="+mn-lt"/>
              </a:rPr>
              <a:t>）</a:t>
            </a:r>
            <a:endParaRPr lang="zh-CN" altLang="en-US" dirty="0"/>
          </a:p>
        </p:txBody>
      </p:sp>
      <p:sp>
        <p:nvSpPr>
          <p:cNvPr id="3" name="文本占位符 2">
            <a:extLst>
              <a:ext uri="{FF2B5EF4-FFF2-40B4-BE49-F238E27FC236}">
                <a16:creationId xmlns:a16="http://schemas.microsoft.com/office/drawing/2014/main" id="{773F0E1A-D421-4C38-BDCC-2DD4497CFC7F}"/>
              </a:ext>
            </a:extLst>
          </p:cNvPr>
          <p:cNvSpPr>
            <a:spLocks noGrp="1"/>
          </p:cNvSpPr>
          <p:nvPr>
            <p:ph type="body" idx="1"/>
          </p:nvPr>
        </p:nvSpPr>
        <p:spPr/>
        <p:txBody>
          <a:bodyPr>
            <a:normAutofit lnSpcReduction="10000"/>
          </a:bodyPr>
          <a:lstStyle/>
          <a:p>
            <a:pPr>
              <a:buFont typeface="Wingdings" panose="05000000000000000000" pitchFamily="2" charset="2"/>
              <a:buChar char="n"/>
            </a:pPr>
            <a:r>
              <a:rPr lang="en-US" altLang="zh-CN" sz="2400" kern="100" dirty="0">
                <a:effectLst/>
                <a:latin typeface="+mn-ea"/>
                <a:cs typeface="Times New Roman" panose="02020603050405020304" pitchFamily="18" charset="0"/>
              </a:rPr>
              <a:t>MAC</a:t>
            </a:r>
            <a:r>
              <a:rPr lang="zh-CN" altLang="en-US" sz="2400" kern="100" dirty="0">
                <a:effectLst/>
                <a:latin typeface="+mn-ea"/>
                <a:cs typeface="Times New Roman" panose="02020603050405020304" pitchFamily="18" charset="0"/>
              </a:rPr>
              <a:t>子层要解决</a:t>
            </a:r>
            <a:r>
              <a:rPr lang="zh-CN" altLang="zh-CN" sz="2400" kern="100" dirty="0">
                <a:effectLst/>
                <a:latin typeface="+mn-ea"/>
                <a:cs typeface="Times New Roman" panose="02020603050405020304" pitchFamily="18" charset="0"/>
              </a:rPr>
              <a:t>多点连接环境下如何使用信道的</a:t>
            </a:r>
            <a:r>
              <a:rPr lang="zh-CN" altLang="en-US" sz="2400" kern="100" dirty="0">
                <a:effectLst/>
                <a:latin typeface="+mn-ea"/>
                <a:cs typeface="Times New Roman" panose="02020603050405020304" pitchFamily="18" charset="0"/>
              </a:rPr>
              <a:t>问题</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静态信道分配</a:t>
            </a:r>
            <a:r>
              <a:rPr lang="en-US" altLang="zh-CN" sz="2400" kern="100" dirty="0">
                <a:latin typeface="+mn-ea"/>
                <a:cs typeface="Times New Roman" panose="02020603050405020304" pitchFamily="18" charset="0"/>
              </a:rPr>
              <a:t>:</a:t>
            </a: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多路复用技术，</a:t>
            </a:r>
            <a:r>
              <a:rPr lang="zh-CN" altLang="zh-CN" sz="2000" kern="100" dirty="0">
                <a:effectLst/>
                <a:latin typeface="+mn-ea"/>
                <a:cs typeface="Times New Roman" panose="02020603050405020304" pitchFamily="18" charset="0"/>
              </a:rPr>
              <a:t>将单个信道划分成多个静态子信道</a:t>
            </a:r>
            <a:endParaRPr lang="en-US" altLang="zh-CN" sz="2000" kern="100" dirty="0">
              <a:effectLst/>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效率低，</a:t>
            </a:r>
            <a:r>
              <a:rPr lang="zh-CN" altLang="zh-CN" sz="2000" kern="100" dirty="0">
                <a:effectLst/>
                <a:latin typeface="+mn-ea"/>
                <a:cs typeface="Times New Roman" panose="02020603050405020304" pitchFamily="18" charset="0"/>
              </a:rPr>
              <a:t>网络中数据流量具有突发性的特点</a:t>
            </a:r>
            <a:r>
              <a:rPr lang="zh-CN" altLang="en-US" sz="2000" kern="100" dirty="0">
                <a:latin typeface="+mn-ea"/>
                <a:cs typeface="Times New Roman" panose="02020603050405020304" pitchFamily="18" charset="0"/>
              </a:rPr>
              <a:t>，</a:t>
            </a:r>
            <a:r>
              <a:rPr lang="zh-CN" altLang="zh-CN" sz="2000" kern="100" dirty="0">
                <a:effectLst/>
                <a:latin typeface="+mn-ea"/>
                <a:cs typeface="Times New Roman" panose="02020603050405020304" pitchFamily="18" charset="0"/>
              </a:rPr>
              <a:t>峰值流量与平均流量之比能达到</a:t>
            </a:r>
            <a:r>
              <a:rPr lang="en-US" altLang="zh-CN" sz="2000" kern="100" dirty="0">
                <a:effectLst/>
                <a:latin typeface="+mn-ea"/>
              </a:rPr>
              <a:t>1000:1</a:t>
            </a:r>
            <a:endParaRPr lang="en-US" altLang="zh-CN" sz="20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动态信道分配</a:t>
            </a:r>
            <a:endParaRPr lang="en-US" altLang="zh-CN" sz="2400" kern="100" dirty="0">
              <a:latin typeface="+mn-ea"/>
              <a:cs typeface="Times New Roman" panose="02020603050405020304" pitchFamily="18" charset="0"/>
            </a:endParaRPr>
          </a:p>
          <a:p>
            <a:pPr marL="609600" indent="-342900">
              <a:buFont typeface="Wingdings" panose="05000000000000000000" pitchFamily="2" charset="2"/>
              <a:buChar char="Ø"/>
            </a:pPr>
            <a:r>
              <a:rPr lang="en-US" altLang="zh-CN" sz="2000" kern="100" dirty="0">
                <a:latin typeface="+mn-ea"/>
                <a:cs typeface="Times New Roman" panose="02020603050405020304" pitchFamily="18" charset="0"/>
              </a:rPr>
              <a:t>5</a:t>
            </a:r>
            <a:r>
              <a:rPr lang="zh-CN" altLang="zh-CN" sz="2000" kern="100" dirty="0">
                <a:latin typeface="+mn-ea"/>
                <a:cs typeface="Times New Roman" panose="02020603050405020304" pitchFamily="18" charset="0"/>
              </a:rPr>
              <a:t>个关键假设</a:t>
            </a:r>
            <a:r>
              <a:rPr lang="zh-CN" altLang="en-US" sz="2000" kern="100" dirty="0">
                <a:latin typeface="+mn-ea"/>
                <a:cs typeface="Times New Roman" panose="02020603050405020304" pitchFamily="18" charset="0"/>
              </a:rPr>
              <a:t>：</a:t>
            </a:r>
            <a:r>
              <a:rPr lang="zh-CN" altLang="zh-CN" sz="2000" kern="100" dirty="0">
                <a:latin typeface="+mn-ea"/>
                <a:cs typeface="Times New Roman" panose="02020603050405020304" pitchFamily="18" charset="0"/>
              </a:rPr>
              <a:t>流量独立</a:t>
            </a:r>
            <a:r>
              <a:rPr lang="zh-CN" altLang="en-US" sz="2000" kern="100" dirty="0">
                <a:latin typeface="+mn-ea"/>
                <a:cs typeface="Times New Roman" panose="02020603050405020304" pitchFamily="18" charset="0"/>
              </a:rPr>
              <a:t>，单信道，冲突可检测，时间连续或分槽，载波侦听</a:t>
            </a:r>
            <a:endParaRPr lang="en-US" altLang="zh-CN" sz="2000" kern="100" dirty="0">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latin typeface="+mn-ea"/>
                <a:cs typeface="Times New Roman" panose="02020603050405020304" pitchFamily="18" charset="0"/>
              </a:rPr>
              <a:t>多路访问协议：</a:t>
            </a:r>
            <a:r>
              <a:rPr lang="zh-CN" altLang="zh-CN" sz="2000" kern="100" dirty="0">
                <a:latin typeface="+mn-ea"/>
                <a:cs typeface="Times New Roman" panose="02020603050405020304" pitchFamily="18" charset="0"/>
              </a:rPr>
              <a:t>如何在一个多点连接网络中获得信道使用权</a:t>
            </a:r>
            <a:endParaRPr lang="en-US" altLang="zh-CN" sz="2000" kern="100" dirty="0">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竞争协议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无冲突协议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有限竞争协议</a:t>
            </a:r>
            <a:endParaRPr lang="en-US" altLang="zh-CN" sz="2000" kern="100" dirty="0">
              <a:effectLst/>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6F108E5-5D77-202D-832B-84300946800A}"/>
              </a:ext>
            </a:extLst>
          </p:cNvPr>
          <p:cNvSpPr>
            <a:spLocks noGrp="1"/>
          </p:cNvSpPr>
          <p:nvPr>
            <p:ph type="sldNum" sz="quarter" idx="12"/>
          </p:nvPr>
        </p:nvSpPr>
        <p:spPr/>
        <p:txBody>
          <a:bodyPr/>
          <a:lstStyle/>
          <a:p>
            <a:fld id="{67CBE2BA-217C-4668-9731-D33A8B8F2C49}" type="slidenum">
              <a:rPr lang="zh-CN" altLang="en-US" smtClean="0"/>
              <a:t>114</a:t>
            </a:fld>
            <a:endParaRPr lang="zh-CN" altLang="en-US"/>
          </a:p>
        </p:txBody>
      </p:sp>
    </p:spTree>
    <p:extLst>
      <p:ext uri="{BB962C8B-B14F-4D97-AF65-F5344CB8AC3E}">
        <p14:creationId xmlns:p14="http://schemas.microsoft.com/office/powerpoint/2010/main" val="1293859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20174-F100-6888-8C10-E515F4C07A1D}"/>
              </a:ext>
            </a:extLst>
          </p:cNvPr>
          <p:cNvSpPr>
            <a:spLocks noGrp="1"/>
          </p:cNvSpPr>
          <p:nvPr>
            <p:ph type="title"/>
          </p:nvPr>
        </p:nvSpPr>
        <p:spPr/>
        <p:txBody>
          <a:bodyPr/>
          <a:lstStyle/>
          <a:p>
            <a:r>
              <a:rPr lang="zh-CN" altLang="en-US" sz="2800" kern="100" dirty="0">
                <a:effectLst/>
                <a:latin typeface="+mn-ea"/>
                <a:cs typeface="Times New Roman" panose="02020603050405020304" pitchFamily="18" charset="0"/>
              </a:rPr>
              <a:t>动态分配信道（一）：</a:t>
            </a:r>
            <a:r>
              <a:rPr lang="zh-CN" altLang="zh-CN" sz="2800" kern="100" dirty="0">
                <a:effectLst/>
                <a:latin typeface="+mn-ea"/>
                <a:cs typeface="Times New Roman" panose="02020603050405020304" pitchFamily="18" charset="0"/>
              </a:rPr>
              <a:t>竞争协议</a:t>
            </a:r>
            <a:endParaRPr lang="zh-CN" altLang="en-US" dirty="0"/>
          </a:p>
        </p:txBody>
      </p:sp>
      <p:sp>
        <p:nvSpPr>
          <p:cNvPr id="3" name="文本占位符 2">
            <a:extLst>
              <a:ext uri="{FF2B5EF4-FFF2-40B4-BE49-F238E27FC236}">
                <a16:creationId xmlns:a16="http://schemas.microsoft.com/office/drawing/2014/main" id="{EA514FDF-19B7-7A37-5D93-0B845D0EC9E4}"/>
              </a:ext>
            </a:extLst>
          </p:cNvPr>
          <p:cNvSpPr>
            <a:spLocks noGrp="1"/>
          </p:cNvSpPr>
          <p:nvPr>
            <p:ph type="body" idx="1"/>
          </p:nvPr>
        </p:nvSpPr>
        <p:spPr/>
        <p:txBody>
          <a:bodyPr/>
          <a:lstStyle/>
          <a:p>
            <a:pPr>
              <a:buFont typeface="Wingdings" panose="05000000000000000000" pitchFamily="2" charset="2"/>
              <a:buChar char="n"/>
            </a:pPr>
            <a:r>
              <a:rPr lang="en-US" altLang="zh-CN" sz="2400" kern="100" dirty="0">
                <a:effectLst/>
                <a:latin typeface="+mn-ea"/>
              </a:rPr>
              <a:t>Aloha</a:t>
            </a:r>
            <a:r>
              <a:rPr lang="zh-CN" altLang="zh-CN" sz="2400" kern="100" dirty="0">
                <a:effectLst/>
                <a:latin typeface="+mn-ea"/>
                <a:cs typeface="Times New Roman" panose="02020603050405020304" pitchFamily="18" charset="0"/>
              </a:rPr>
              <a:t>是一种基础的多路访问</a:t>
            </a:r>
            <a:r>
              <a:rPr lang="zh-CN" altLang="en-US" sz="2400" kern="100" dirty="0">
                <a:effectLst/>
                <a:latin typeface="+mn-ea"/>
                <a:cs typeface="Times New Roman" panose="02020603050405020304" pitchFamily="18" charset="0"/>
              </a:rPr>
              <a:t>通信协议</a:t>
            </a:r>
            <a:endParaRPr lang="en-US" altLang="zh-CN" sz="2400" kern="100" dirty="0">
              <a:effectLst/>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latin typeface="+mn-ea"/>
                <a:cs typeface="Times New Roman" panose="02020603050405020304" pitchFamily="18" charset="0"/>
                <a:sym typeface="+mn-lt"/>
              </a:rPr>
              <a:t>纯</a:t>
            </a:r>
            <a:r>
              <a:rPr lang="en-US" altLang="zh-CN" sz="2000" kern="100" dirty="0">
                <a:effectLst/>
                <a:latin typeface="+mn-ea"/>
              </a:rPr>
              <a:t>Aloha</a:t>
            </a:r>
            <a:r>
              <a:rPr lang="zh-CN" altLang="en-US" sz="2000" kern="100" dirty="0">
                <a:effectLst/>
                <a:latin typeface="+mn-ea"/>
              </a:rPr>
              <a:t>：有数据帧就发送，</a:t>
            </a:r>
            <a:r>
              <a:rPr lang="zh-CN" altLang="zh-CN" sz="2000" kern="100" dirty="0">
                <a:effectLst/>
                <a:latin typeface="+mn-ea"/>
                <a:cs typeface="Times New Roman" panose="02020603050405020304" pitchFamily="18" charset="0"/>
              </a:rPr>
              <a:t>利用来自接收方的确认来确保帧</a:t>
            </a:r>
            <a:r>
              <a:rPr lang="zh-CN" altLang="en-US" sz="2000" kern="100" dirty="0">
                <a:effectLst/>
                <a:latin typeface="+mn-ea"/>
                <a:cs typeface="Times New Roman" panose="02020603050405020304" pitchFamily="18" charset="0"/>
              </a:rPr>
              <a:t>发送成功，信道利用率低</a:t>
            </a:r>
            <a:endParaRPr lang="en-US" altLang="zh-CN" sz="2000" kern="100" dirty="0">
              <a:effectLst/>
              <a:latin typeface="+mn-ea"/>
            </a:endParaRPr>
          </a:p>
          <a:p>
            <a:pPr marL="541338" indent="-271463">
              <a:buFont typeface="Wingdings" panose="05000000000000000000" pitchFamily="2" charset="2"/>
              <a:buChar char="Ø"/>
            </a:pPr>
            <a:r>
              <a:rPr lang="zh-CN" altLang="zh-CN" sz="2000" kern="100" dirty="0">
                <a:effectLst/>
                <a:latin typeface="+mn-ea"/>
                <a:cs typeface="Times New Roman" panose="02020603050405020304" pitchFamily="18" charset="0"/>
              </a:rPr>
              <a:t>分槽</a:t>
            </a:r>
            <a:r>
              <a:rPr lang="en-US" altLang="zh-CN" sz="2000" kern="100" dirty="0">
                <a:effectLst/>
                <a:latin typeface="+mn-ea"/>
              </a:rPr>
              <a:t>Aloha</a:t>
            </a:r>
            <a:r>
              <a:rPr lang="zh-CN" altLang="en-US" sz="2000" kern="100" dirty="0">
                <a:effectLst/>
                <a:latin typeface="+mn-ea"/>
              </a:rPr>
              <a:t>：</a:t>
            </a:r>
            <a:r>
              <a:rPr lang="zh-CN" altLang="zh-CN" sz="2000" kern="100" dirty="0">
                <a:effectLst/>
                <a:latin typeface="+mn-ea"/>
                <a:cs typeface="Times New Roman" panose="02020603050405020304" pitchFamily="18" charset="0"/>
              </a:rPr>
              <a:t>引入了离散槽来减少冲突、提高最大吞吐量</a:t>
            </a:r>
            <a:endParaRPr lang="en-US" altLang="zh-CN" sz="2000" kern="100" dirty="0">
              <a:effectLst/>
              <a:latin typeface="+mn-ea"/>
              <a:cs typeface="Times New Roman" panose="02020603050405020304" pitchFamily="18" charset="0"/>
            </a:endParaRPr>
          </a:p>
          <a:p>
            <a:pPr marL="541338" indent="-271463">
              <a:buFont typeface="Wingdings" panose="05000000000000000000" pitchFamily="2" charset="2"/>
              <a:buChar char="Ø"/>
            </a:pPr>
            <a:endParaRPr lang="en-US" altLang="zh-CN" sz="1000" kern="100" dirty="0">
              <a:latin typeface="+mn-ea"/>
              <a:cs typeface="+mn-ea"/>
              <a:sym typeface="+mn-lt"/>
            </a:endParaRPr>
          </a:p>
          <a:p>
            <a:pPr>
              <a:buFont typeface="Wingdings" panose="05000000000000000000" pitchFamily="2" charset="2"/>
              <a:buChar char="n"/>
            </a:pPr>
            <a:r>
              <a:rPr lang="zh-CN" altLang="en-US" sz="2400" kern="100" dirty="0">
                <a:latin typeface="+mn-ea"/>
                <a:sym typeface="+mn-lt"/>
              </a:rPr>
              <a:t>对共享信道的以太网，</a:t>
            </a:r>
            <a:r>
              <a:rPr lang="zh-CN" altLang="zh-CN" sz="2400" kern="100" dirty="0">
                <a:latin typeface="+mn-ea"/>
                <a:sym typeface="+mn-lt"/>
              </a:rPr>
              <a:t>IEEE 802.3</a:t>
            </a:r>
            <a:r>
              <a:rPr lang="en-US" altLang="zh-CN" sz="2400" kern="100" dirty="0">
                <a:latin typeface="+mn-ea"/>
                <a:sym typeface="+mn-lt"/>
              </a:rPr>
              <a:t>  </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dirty="0">
                <a:latin typeface="+mn-ea"/>
                <a:sym typeface="+mn-lt"/>
              </a:rPr>
              <a:t>冲突检测（</a:t>
            </a:r>
            <a:r>
              <a:rPr lang="en-US" altLang="zh-CN" sz="2400" kern="100" dirty="0">
                <a:latin typeface="+mn-ea"/>
                <a:sym typeface="+mn-lt"/>
              </a:rPr>
              <a:t>CSMA/CD</a:t>
            </a:r>
            <a:r>
              <a:rPr lang="zh-CN" altLang="en-US" sz="2400" kern="100" dirty="0">
                <a:latin typeface="+mn-ea"/>
                <a:sym typeface="+mn-lt"/>
              </a:rPr>
              <a:t>）控制方法</a:t>
            </a:r>
            <a:endParaRPr lang="en-US" altLang="zh-CN" sz="2400" kern="100" dirty="0">
              <a:latin typeface="+mn-ea"/>
              <a:sym typeface="+mn-lt"/>
            </a:endParaRPr>
          </a:p>
          <a:p>
            <a:pPr>
              <a:buFont typeface="Wingdings" panose="05000000000000000000" pitchFamily="2" charset="2"/>
              <a:buChar char="n"/>
            </a:pPr>
            <a:r>
              <a:rPr lang="zh-CN" altLang="en-US" sz="2400" kern="100" dirty="0">
                <a:latin typeface="+mn-ea"/>
                <a:sym typeface="+mn-lt"/>
              </a:rPr>
              <a:t>对共享信道的无线局域网 ，</a:t>
            </a:r>
            <a:r>
              <a:rPr lang="zh-CN" altLang="zh-CN" sz="2400" kern="100" dirty="0">
                <a:latin typeface="+mn-ea"/>
                <a:sym typeface="+mn-lt"/>
              </a:rPr>
              <a:t> IEEE 802.</a:t>
            </a:r>
            <a:r>
              <a:rPr lang="en-US" altLang="zh-CN" sz="2400" kern="100" dirty="0">
                <a:latin typeface="+mn-ea"/>
                <a:sym typeface="+mn-lt"/>
              </a:rPr>
              <a:t>11</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dirty="0">
                <a:latin typeface="+mn-ea"/>
                <a:sym typeface="+mn-lt"/>
              </a:rPr>
              <a:t>冲突避免（</a:t>
            </a:r>
            <a:r>
              <a:rPr lang="en-US" altLang="zh-CN" sz="2400" kern="100" dirty="0">
                <a:latin typeface="+mn-ea"/>
                <a:sym typeface="+mn-lt"/>
              </a:rPr>
              <a:t>CSMA/CA</a:t>
            </a:r>
            <a:r>
              <a:rPr lang="zh-CN" altLang="en-US" sz="2400" kern="100" dirty="0">
                <a:latin typeface="+mn-ea"/>
                <a:sym typeface="+mn-lt"/>
              </a:rPr>
              <a:t>）控制方法</a:t>
            </a:r>
            <a:endParaRPr lang="zh-CN" altLang="en-US" sz="2400" kern="100" dirty="0">
              <a:latin typeface="+mn-ea"/>
            </a:endParaRPr>
          </a:p>
        </p:txBody>
      </p:sp>
      <p:sp>
        <p:nvSpPr>
          <p:cNvPr id="4" name="灯片编号占位符 3">
            <a:extLst>
              <a:ext uri="{FF2B5EF4-FFF2-40B4-BE49-F238E27FC236}">
                <a16:creationId xmlns:a16="http://schemas.microsoft.com/office/drawing/2014/main" id="{39AE6CF0-BF4E-EE5D-0FA8-DBD0C60D1FBB}"/>
              </a:ext>
            </a:extLst>
          </p:cNvPr>
          <p:cNvSpPr>
            <a:spLocks noGrp="1"/>
          </p:cNvSpPr>
          <p:nvPr>
            <p:ph type="sldNum" sz="quarter" idx="12"/>
          </p:nvPr>
        </p:nvSpPr>
        <p:spPr/>
        <p:txBody>
          <a:bodyPr/>
          <a:lstStyle/>
          <a:p>
            <a:fld id="{67CBE2BA-217C-4668-9731-D33A8B8F2C49}" type="slidenum">
              <a:rPr lang="zh-CN" altLang="en-US" smtClean="0"/>
              <a:t>115</a:t>
            </a:fld>
            <a:endParaRPr lang="zh-CN" altLang="en-US"/>
          </a:p>
        </p:txBody>
      </p:sp>
    </p:spTree>
    <p:extLst>
      <p:ext uri="{BB962C8B-B14F-4D97-AF65-F5344CB8AC3E}">
        <p14:creationId xmlns:p14="http://schemas.microsoft.com/office/powerpoint/2010/main" val="24202705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116</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以太网</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0408635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46E38-317B-77D3-89F3-E267357E0FD9}"/>
              </a:ext>
            </a:extLst>
          </p:cNvPr>
          <p:cNvSpPr>
            <a:spLocks noGrp="1"/>
          </p:cNvSpPr>
          <p:nvPr>
            <p:ph type="title"/>
          </p:nvPr>
        </p:nvSpPr>
        <p:spPr/>
        <p:txBody>
          <a:bodyPr>
            <a:normAutofit/>
          </a:bodyPr>
          <a:lstStyle/>
          <a:p>
            <a:r>
              <a:rPr lang="zh-CN" altLang="en-US" sz="3200" dirty="0">
                <a:latin typeface="+mn-ea"/>
              </a:rPr>
              <a:t>以太网</a:t>
            </a:r>
            <a:endParaRPr lang="zh-CN" altLang="en-US" sz="3200" dirty="0"/>
          </a:p>
        </p:txBody>
      </p:sp>
      <p:sp>
        <p:nvSpPr>
          <p:cNvPr id="3" name="文本占位符 2">
            <a:extLst>
              <a:ext uri="{FF2B5EF4-FFF2-40B4-BE49-F238E27FC236}">
                <a16:creationId xmlns:a16="http://schemas.microsoft.com/office/drawing/2014/main" id="{11D78E8B-9F60-E084-B575-823CFE9C682B}"/>
              </a:ext>
            </a:extLst>
          </p:cNvPr>
          <p:cNvSpPr>
            <a:spLocks noGrp="1"/>
          </p:cNvSpPr>
          <p:nvPr>
            <p:ph type="body" idx="1"/>
          </p:nvPr>
        </p:nvSpPr>
        <p:spPr/>
        <p:txBody>
          <a:bodyPr>
            <a:normAutofit/>
          </a:bodyPr>
          <a:lstStyle/>
          <a:p>
            <a:pPr eaLnBrk="1" hangingPunct="1">
              <a:buFont typeface="Wingdings" pitchFamily="2" charset="2"/>
              <a:buChar char="n"/>
            </a:pPr>
            <a:r>
              <a:rPr lang="zh-CN" altLang="en-US" sz="2400" dirty="0">
                <a:latin typeface="+mn-ea"/>
              </a:rPr>
              <a:t>以太网由 </a:t>
            </a:r>
            <a:r>
              <a:rPr lang="en-US" altLang="zh-CN" sz="2400" dirty="0">
                <a:latin typeface="+mn-ea"/>
              </a:rPr>
              <a:t>DEC</a:t>
            </a:r>
            <a:r>
              <a:rPr lang="zh-CN" altLang="en-US" sz="2400" dirty="0">
                <a:latin typeface="+mn-ea"/>
              </a:rPr>
              <a:t>公司、</a:t>
            </a:r>
            <a:r>
              <a:rPr lang="en-US" altLang="zh-CN" sz="2400" dirty="0">
                <a:latin typeface="+mn-ea"/>
              </a:rPr>
              <a:t>Intel</a:t>
            </a:r>
            <a:r>
              <a:rPr lang="zh-CN" altLang="en-US" sz="2400" dirty="0">
                <a:latin typeface="+mn-ea"/>
              </a:rPr>
              <a:t>公司和</a:t>
            </a:r>
            <a:r>
              <a:rPr lang="en-US" altLang="zh-CN" sz="2400" dirty="0">
                <a:latin typeface="+mn-ea"/>
              </a:rPr>
              <a:t>Xerox</a:t>
            </a:r>
            <a:r>
              <a:rPr lang="zh-CN" altLang="en-US" sz="2400" dirty="0">
                <a:latin typeface="+mn-ea"/>
              </a:rPr>
              <a:t>公司联合开发</a:t>
            </a:r>
            <a:r>
              <a:rPr lang="en-US" altLang="zh-CN" sz="2400" dirty="0">
                <a:latin typeface="+mn-ea"/>
              </a:rPr>
              <a:t>(DIX)</a:t>
            </a:r>
          </a:p>
          <a:p>
            <a:pPr>
              <a:buFont typeface="Wingdings" pitchFamily="2" charset="2"/>
              <a:buChar char="n"/>
            </a:pPr>
            <a:r>
              <a:rPr lang="en-US" altLang="zh-CN" sz="2400" dirty="0">
                <a:latin typeface="+mn-ea"/>
              </a:rPr>
              <a:t>IEEE 802.3(1989</a:t>
            </a:r>
            <a:r>
              <a:rPr lang="zh-CN" altLang="en-US" sz="2400" dirty="0">
                <a:latin typeface="+mn-ea"/>
              </a:rPr>
              <a:t>年</a:t>
            </a:r>
            <a:r>
              <a:rPr lang="en-US" altLang="zh-CN" sz="2400" dirty="0">
                <a:latin typeface="+mn-ea"/>
              </a:rPr>
              <a:t>)</a:t>
            </a:r>
            <a:r>
              <a:rPr lang="zh-CN" altLang="en-US" sz="2400" dirty="0">
                <a:latin typeface="+mn-ea"/>
              </a:rPr>
              <a:t>定义了两个类别：基带和宽带</a:t>
            </a:r>
          </a:p>
          <a:p>
            <a:pPr marL="538163" lvl="1" indent="-271463">
              <a:buFont typeface="Wingdings" panose="05000000000000000000" pitchFamily="2" charset="2"/>
              <a:buChar char="Ø"/>
            </a:pPr>
            <a:r>
              <a:rPr lang="zh-CN" altLang="en-US" sz="2000" dirty="0">
                <a:latin typeface="+mn-ea"/>
              </a:rPr>
              <a:t>基带类使用数字信号传输数据</a:t>
            </a:r>
            <a:endParaRPr lang="en-US" altLang="zh-CN" sz="2000" dirty="0">
              <a:latin typeface="+mn-ea"/>
            </a:endParaRPr>
          </a:p>
          <a:p>
            <a:pPr marL="538163" lvl="1" indent="-271463">
              <a:buFont typeface="Wingdings" panose="05000000000000000000" pitchFamily="2" charset="2"/>
              <a:buChar char="Ø"/>
            </a:pPr>
            <a:r>
              <a:rPr lang="zh-CN" altLang="en-US" sz="2000" dirty="0">
                <a:latin typeface="+mn-ea"/>
              </a:rPr>
              <a:t>基带类划分为</a:t>
            </a:r>
            <a:r>
              <a:rPr lang="en-US" altLang="zh-CN" sz="2000" dirty="0">
                <a:latin typeface="+mn-ea"/>
              </a:rPr>
              <a:t>5</a:t>
            </a:r>
            <a:r>
              <a:rPr lang="zh-CN" altLang="en-US" sz="2000" dirty="0">
                <a:latin typeface="+mn-ea"/>
              </a:rPr>
              <a:t>个不同的标准：</a:t>
            </a:r>
            <a:r>
              <a:rPr lang="en-US" altLang="zh-CN" sz="2000" dirty="0">
                <a:latin typeface="+mn-ea"/>
              </a:rPr>
              <a:t>10Base5</a:t>
            </a:r>
            <a:r>
              <a:rPr lang="zh-CN" altLang="en-US" sz="2000" dirty="0">
                <a:latin typeface="+mn-ea"/>
              </a:rPr>
              <a:t>、</a:t>
            </a:r>
            <a:r>
              <a:rPr lang="en-US" altLang="zh-CN" sz="2000" dirty="0">
                <a:latin typeface="+mn-ea"/>
              </a:rPr>
              <a:t>10Base2</a:t>
            </a:r>
            <a:r>
              <a:rPr lang="zh-CN" altLang="en-US" sz="2000" dirty="0">
                <a:latin typeface="+mn-ea"/>
              </a:rPr>
              <a:t>、</a:t>
            </a:r>
            <a:r>
              <a:rPr lang="en-US" altLang="zh-CN" sz="2000" dirty="0">
                <a:latin typeface="+mn-ea"/>
              </a:rPr>
              <a:t>10Base-T</a:t>
            </a:r>
            <a:r>
              <a:rPr lang="zh-CN" altLang="en-US" sz="2000" dirty="0">
                <a:latin typeface="+mn-ea"/>
              </a:rPr>
              <a:t>、</a:t>
            </a:r>
            <a:r>
              <a:rPr lang="en-US" altLang="zh-CN" sz="2000" dirty="0">
                <a:latin typeface="+mn-ea"/>
              </a:rPr>
              <a:t>1Base5</a:t>
            </a:r>
            <a:r>
              <a:rPr lang="zh-CN" altLang="en-US" sz="2000" dirty="0">
                <a:latin typeface="+mn-ea"/>
              </a:rPr>
              <a:t>、</a:t>
            </a:r>
            <a:r>
              <a:rPr lang="en-US" altLang="zh-CN" sz="2000" dirty="0">
                <a:latin typeface="+mn-ea"/>
              </a:rPr>
              <a:t>100base-T</a:t>
            </a:r>
            <a:endParaRPr lang="zh-CN" altLang="en-US" sz="2000" dirty="0">
              <a:latin typeface="+mn-ea"/>
            </a:endParaRPr>
          </a:p>
          <a:p>
            <a:pPr marL="538163" lvl="1" indent="-271463">
              <a:buFont typeface="Wingdings" panose="05000000000000000000" pitchFamily="2" charset="2"/>
              <a:buChar char="Ø"/>
            </a:pPr>
            <a:r>
              <a:rPr lang="zh-CN" altLang="zh-CN" sz="2000" dirty="0">
                <a:latin typeface="+mn-ea"/>
              </a:rPr>
              <a:t>基带使用曼彻斯特编码</a:t>
            </a:r>
          </a:p>
          <a:p>
            <a:pPr>
              <a:buFont typeface="Wingdings" pitchFamily="2" charset="2"/>
              <a:buChar char="n"/>
            </a:pPr>
            <a:r>
              <a:rPr lang="zh-CN" altLang="zh-CN" sz="2400" dirty="0">
                <a:latin typeface="+mn-ea"/>
              </a:rPr>
              <a:t>以太网上的每一个站点都有自己的网络接口卡</a:t>
            </a:r>
            <a:r>
              <a:rPr lang="en-US" altLang="zh-CN" sz="2400" dirty="0">
                <a:latin typeface="+mn-ea"/>
              </a:rPr>
              <a:t>(NIC)</a:t>
            </a: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通常安装在站点内部</a:t>
            </a:r>
            <a:endParaRPr lang="en-US" altLang="zh-CN" sz="2000" dirty="0">
              <a:latin typeface="+mn-ea"/>
            </a:endParaRP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上的物理地址</a:t>
            </a:r>
            <a:r>
              <a:rPr lang="en-US" altLang="zh-CN" sz="2000" dirty="0">
                <a:latin typeface="+mn-ea"/>
              </a:rPr>
              <a:t>6</a:t>
            </a:r>
            <a:r>
              <a:rPr lang="zh-CN" altLang="zh-CN" sz="2000" dirty="0">
                <a:latin typeface="+mn-ea"/>
              </a:rPr>
              <a:t>字节</a:t>
            </a:r>
            <a:r>
              <a:rPr lang="zh-CN" altLang="en-US" sz="2000" dirty="0">
                <a:latin typeface="+mn-ea"/>
              </a:rPr>
              <a:t>长，</a:t>
            </a:r>
            <a:r>
              <a:rPr lang="zh-CN" altLang="zh-CN" sz="2000" dirty="0">
                <a:latin typeface="+mn-ea"/>
              </a:rPr>
              <a:t>任意两个</a:t>
            </a:r>
            <a:r>
              <a:rPr lang="en-US" altLang="zh-CN" sz="2000" dirty="0">
                <a:latin typeface="+mn-ea"/>
              </a:rPr>
              <a:t>NIC</a:t>
            </a:r>
            <a:r>
              <a:rPr lang="zh-CN" altLang="zh-CN" sz="2000" dirty="0">
                <a:latin typeface="+mn-ea"/>
              </a:rPr>
              <a:t>都具有不同的物理地址</a:t>
            </a:r>
          </a:p>
          <a:p>
            <a:pPr marL="538163" lvl="1" indent="-271463">
              <a:buClr>
                <a:srgbClr val="00B050"/>
              </a:buClr>
              <a:buFont typeface="Wingdings" panose="05000000000000000000" pitchFamily="2" charset="2"/>
              <a:buChar char="Ø"/>
            </a:pPr>
            <a:endParaRPr lang="zh-CN" altLang="en-US" sz="2000" dirty="0">
              <a:latin typeface="+mn-ea"/>
            </a:endParaRPr>
          </a:p>
          <a:p>
            <a:endParaRPr lang="zh-CN" altLang="en-US" sz="2000" dirty="0">
              <a:latin typeface="+mn-ea"/>
            </a:endParaRPr>
          </a:p>
        </p:txBody>
      </p:sp>
      <p:sp>
        <p:nvSpPr>
          <p:cNvPr id="4" name="灯片编号占位符 3">
            <a:extLst>
              <a:ext uri="{FF2B5EF4-FFF2-40B4-BE49-F238E27FC236}">
                <a16:creationId xmlns:a16="http://schemas.microsoft.com/office/drawing/2014/main" id="{E69798F1-1F19-3925-9D09-3BD83AED5860}"/>
              </a:ext>
            </a:extLst>
          </p:cNvPr>
          <p:cNvSpPr>
            <a:spLocks noGrp="1"/>
          </p:cNvSpPr>
          <p:nvPr>
            <p:ph type="sldNum" sz="quarter" idx="12"/>
          </p:nvPr>
        </p:nvSpPr>
        <p:spPr/>
        <p:txBody>
          <a:bodyPr/>
          <a:lstStyle/>
          <a:p>
            <a:fld id="{67CBE2BA-217C-4668-9731-D33A8B8F2C49}" type="slidenum">
              <a:rPr lang="zh-CN" altLang="en-US" smtClean="0"/>
              <a:t>117</a:t>
            </a:fld>
            <a:endParaRPr lang="zh-CN" altLang="en-US"/>
          </a:p>
        </p:txBody>
      </p:sp>
    </p:spTree>
    <p:extLst>
      <p:ext uri="{BB962C8B-B14F-4D97-AF65-F5344CB8AC3E}">
        <p14:creationId xmlns:p14="http://schemas.microsoft.com/office/powerpoint/2010/main" val="2364390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D591D-3591-D9C7-692A-6E4FCEEE8E88}"/>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29EBC28F-FFAF-2926-F7C9-3789D5D17001}"/>
              </a:ext>
            </a:extLst>
          </p:cNvPr>
          <p:cNvSpPr>
            <a:spLocks noGrp="1"/>
          </p:cNvSpPr>
          <p:nvPr>
            <p:ph type="body" idx="1"/>
          </p:nvPr>
        </p:nvSpPr>
        <p:spPr/>
        <p:txBody>
          <a:bodyPr/>
          <a:lstStyle/>
          <a:p>
            <a:pPr>
              <a:buFont typeface="Wingdings" panose="05000000000000000000" pitchFamily="2" charset="2"/>
              <a:buChar char="n"/>
            </a:pPr>
            <a:r>
              <a:rPr lang="en-US" altLang="zh-CN" sz="2400" dirty="0">
                <a:latin typeface="+mn-ea"/>
                <a:sym typeface="+mn-lt"/>
              </a:rPr>
              <a:t>1990</a:t>
            </a:r>
            <a:r>
              <a:rPr lang="zh-CN" altLang="en-US" sz="2400" dirty="0">
                <a:latin typeface="+mn-ea"/>
                <a:sym typeface="+mn-lt"/>
              </a:rPr>
              <a:t>年前的以太网，使用同轴电缆，采用总线形拓扑结构</a:t>
            </a:r>
            <a:endParaRPr lang="en-US" altLang="zh-CN" sz="2400" dirty="0">
              <a:latin typeface="+mn-ea"/>
              <a:sym typeface="+mn-lt"/>
            </a:endParaRPr>
          </a:p>
          <a:p>
            <a:pPr marL="446088" indent="-266700">
              <a:spcBef>
                <a:spcPts val="600"/>
              </a:spcBef>
              <a:buFont typeface="Wingdings" panose="05000000000000000000" pitchFamily="2" charset="2"/>
              <a:buChar char="Ø"/>
            </a:pPr>
            <a:r>
              <a:rPr lang="en-US" altLang="zh-CN" sz="2000" dirty="0">
                <a:latin typeface="+mn-ea"/>
              </a:rPr>
              <a:t>10Base5</a:t>
            </a:r>
            <a:r>
              <a:rPr lang="zh-CN" altLang="en-US" sz="2000" dirty="0">
                <a:latin typeface="+mn-ea"/>
              </a:rPr>
              <a:t>标准</a:t>
            </a:r>
            <a:r>
              <a:rPr lang="en-US" altLang="zh-CN" sz="2000" dirty="0">
                <a:latin typeface="+mn-ea"/>
              </a:rPr>
              <a:t>,10Base2</a:t>
            </a:r>
            <a:r>
              <a:rPr lang="zh-CN" altLang="en-US" sz="2000" dirty="0">
                <a:latin typeface="+mn-ea"/>
              </a:rPr>
              <a:t>标准</a:t>
            </a:r>
            <a:endParaRPr lang="en-US" altLang="zh-CN" sz="2000" dirty="0">
              <a:latin typeface="+mn-ea"/>
            </a:endParaRPr>
          </a:p>
          <a:p>
            <a:pPr marL="446088" indent="-266700">
              <a:spcBef>
                <a:spcPts val="600"/>
              </a:spcBef>
              <a:buFont typeface="Wingdings" panose="05000000000000000000" pitchFamily="2" charset="2"/>
              <a:buChar char="Ø"/>
            </a:pPr>
            <a:r>
              <a:rPr lang="zh-CN" altLang="en-US" sz="2000" dirty="0">
                <a:cs typeface="+mn-ea"/>
                <a:sym typeface="+mn-lt"/>
              </a:rPr>
              <a:t>是共享介质的广播信道</a:t>
            </a:r>
            <a:endParaRPr lang="zh-CN" altLang="en-US" sz="2000" dirty="0"/>
          </a:p>
        </p:txBody>
      </p:sp>
      <p:sp>
        <p:nvSpPr>
          <p:cNvPr id="4" name="灯片编号占位符 3">
            <a:extLst>
              <a:ext uri="{FF2B5EF4-FFF2-40B4-BE49-F238E27FC236}">
                <a16:creationId xmlns:a16="http://schemas.microsoft.com/office/drawing/2014/main" id="{A0907C8D-ADB2-02AC-2A94-C34B8B6586D4}"/>
              </a:ext>
            </a:extLst>
          </p:cNvPr>
          <p:cNvSpPr>
            <a:spLocks noGrp="1"/>
          </p:cNvSpPr>
          <p:nvPr>
            <p:ph type="sldNum" sz="quarter" idx="12"/>
          </p:nvPr>
        </p:nvSpPr>
        <p:spPr/>
        <p:txBody>
          <a:bodyPr/>
          <a:lstStyle/>
          <a:p>
            <a:fld id="{67CBE2BA-217C-4668-9731-D33A8B8F2C49}" type="slidenum">
              <a:rPr lang="zh-CN" altLang="en-US" smtClean="0"/>
              <a:t>118</a:t>
            </a:fld>
            <a:endParaRPr lang="zh-CN" altLang="en-US"/>
          </a:p>
        </p:txBody>
      </p:sp>
      <p:sp>
        <p:nvSpPr>
          <p:cNvPr id="5" name="Line 7">
            <a:extLst>
              <a:ext uri="{FF2B5EF4-FFF2-40B4-BE49-F238E27FC236}">
                <a16:creationId xmlns:a16="http://schemas.microsoft.com/office/drawing/2014/main" id="{F0E46C06-9B0E-5203-841E-E93ADDC26627}"/>
              </a:ext>
            </a:extLst>
          </p:cNvPr>
          <p:cNvSpPr>
            <a:spLocks noChangeShapeType="1"/>
          </p:cNvSpPr>
          <p:nvPr/>
        </p:nvSpPr>
        <p:spPr bwMode="auto">
          <a:xfrm flipV="1">
            <a:off x="1648551" y="3919569"/>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Line 5">
            <a:extLst>
              <a:ext uri="{FF2B5EF4-FFF2-40B4-BE49-F238E27FC236}">
                <a16:creationId xmlns:a16="http://schemas.microsoft.com/office/drawing/2014/main" id="{54F65885-B065-81AA-1B49-5C2037D3338A}"/>
              </a:ext>
            </a:extLst>
          </p:cNvPr>
          <p:cNvSpPr>
            <a:spLocks noChangeShapeType="1"/>
          </p:cNvSpPr>
          <p:nvPr/>
        </p:nvSpPr>
        <p:spPr bwMode="auto">
          <a:xfrm rot="16200000" flipV="1">
            <a:off x="550792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Rectangle 9">
            <a:extLst>
              <a:ext uri="{FF2B5EF4-FFF2-40B4-BE49-F238E27FC236}">
                <a16:creationId xmlns:a16="http://schemas.microsoft.com/office/drawing/2014/main" id="{08A99F79-7D8A-C90C-3492-3546E739CC14}"/>
              </a:ext>
            </a:extLst>
          </p:cNvPr>
          <p:cNvSpPr>
            <a:spLocks noChangeArrowheads="1"/>
          </p:cNvSpPr>
          <p:nvPr/>
        </p:nvSpPr>
        <p:spPr bwMode="auto">
          <a:xfrm>
            <a:off x="1445276"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0" name="Freeform 14">
            <a:extLst>
              <a:ext uri="{FF2B5EF4-FFF2-40B4-BE49-F238E27FC236}">
                <a16:creationId xmlns:a16="http://schemas.microsoft.com/office/drawing/2014/main" id="{1582B880-DE75-D87A-11BC-D164725A5348}"/>
              </a:ext>
            </a:extLst>
          </p:cNvPr>
          <p:cNvSpPr>
            <a:spLocks/>
          </p:cNvSpPr>
          <p:nvPr/>
        </p:nvSpPr>
        <p:spPr bwMode="auto">
          <a:xfrm>
            <a:off x="4398034" y="3932677"/>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Line 17">
            <a:extLst>
              <a:ext uri="{FF2B5EF4-FFF2-40B4-BE49-F238E27FC236}">
                <a16:creationId xmlns:a16="http://schemas.microsoft.com/office/drawing/2014/main" id="{8D118153-FF41-F5F6-830F-05C4F0B29B6F}"/>
              </a:ext>
            </a:extLst>
          </p:cNvPr>
          <p:cNvSpPr>
            <a:spLocks noChangeShapeType="1"/>
          </p:cNvSpPr>
          <p:nvPr/>
        </p:nvSpPr>
        <p:spPr bwMode="auto">
          <a:xfrm rot="16200000" flipV="1">
            <a:off x="7155128"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Freeform 19">
            <a:extLst>
              <a:ext uri="{FF2B5EF4-FFF2-40B4-BE49-F238E27FC236}">
                <a16:creationId xmlns:a16="http://schemas.microsoft.com/office/drawing/2014/main" id="{634F8EF3-303C-0FAF-50FB-8E3A882BBD21}"/>
              </a:ext>
            </a:extLst>
          </p:cNvPr>
          <p:cNvSpPr>
            <a:spLocks/>
          </p:cNvSpPr>
          <p:nvPr/>
        </p:nvSpPr>
        <p:spPr bwMode="auto">
          <a:xfrm>
            <a:off x="9341425" y="3932676"/>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 name="Text Box 22">
            <a:extLst>
              <a:ext uri="{FF2B5EF4-FFF2-40B4-BE49-F238E27FC236}">
                <a16:creationId xmlns:a16="http://schemas.microsoft.com/office/drawing/2014/main" id="{0FCB6CC6-86D3-E9F5-60E3-CE536A25A849}"/>
              </a:ext>
            </a:extLst>
          </p:cNvPr>
          <p:cNvSpPr txBox="1">
            <a:spLocks noChangeArrowheads="1"/>
          </p:cNvSpPr>
          <p:nvPr/>
        </p:nvSpPr>
        <p:spPr bwMode="auto">
          <a:xfrm>
            <a:off x="5639872" y="5327588"/>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4" name="Text Box 23">
            <a:extLst>
              <a:ext uri="{FF2B5EF4-FFF2-40B4-BE49-F238E27FC236}">
                <a16:creationId xmlns:a16="http://schemas.microsoft.com/office/drawing/2014/main" id="{12E281CC-CABD-F28E-B81C-126FE9C88375}"/>
              </a:ext>
            </a:extLst>
          </p:cNvPr>
          <p:cNvSpPr txBox="1">
            <a:spLocks noChangeArrowheads="1"/>
          </p:cNvSpPr>
          <p:nvPr/>
        </p:nvSpPr>
        <p:spPr bwMode="auto">
          <a:xfrm>
            <a:off x="7388327" y="5358143"/>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5" name="Text Box 24">
            <a:extLst>
              <a:ext uri="{FF2B5EF4-FFF2-40B4-BE49-F238E27FC236}">
                <a16:creationId xmlns:a16="http://schemas.microsoft.com/office/drawing/2014/main" id="{63261618-5F3B-69F6-E8F3-AB299ECE2559}"/>
              </a:ext>
            </a:extLst>
          </p:cNvPr>
          <p:cNvSpPr txBox="1">
            <a:spLocks noChangeArrowheads="1"/>
          </p:cNvSpPr>
          <p:nvPr/>
        </p:nvSpPr>
        <p:spPr bwMode="auto">
          <a:xfrm>
            <a:off x="2338240" y="5358143"/>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6" name="Text Box 25">
            <a:extLst>
              <a:ext uri="{FF2B5EF4-FFF2-40B4-BE49-F238E27FC236}">
                <a16:creationId xmlns:a16="http://schemas.microsoft.com/office/drawing/2014/main" id="{5F83649B-C8A3-8C4E-99FF-CEB50321406C}"/>
              </a:ext>
            </a:extLst>
          </p:cNvPr>
          <p:cNvSpPr txBox="1">
            <a:spLocks noChangeArrowheads="1"/>
          </p:cNvSpPr>
          <p:nvPr/>
        </p:nvSpPr>
        <p:spPr bwMode="auto">
          <a:xfrm>
            <a:off x="8926253" y="5366804"/>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7" name="Line 26">
            <a:extLst>
              <a:ext uri="{FF2B5EF4-FFF2-40B4-BE49-F238E27FC236}">
                <a16:creationId xmlns:a16="http://schemas.microsoft.com/office/drawing/2014/main" id="{96A9FEBC-235C-CD15-248C-A72D3163200C}"/>
              </a:ext>
            </a:extLst>
          </p:cNvPr>
          <p:cNvSpPr>
            <a:spLocks noChangeShapeType="1"/>
          </p:cNvSpPr>
          <p:nvPr/>
        </p:nvSpPr>
        <p:spPr bwMode="auto">
          <a:xfrm flipH="1">
            <a:off x="1595108" y="3396168"/>
            <a:ext cx="525227" cy="436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8" name="Text Box 27">
            <a:extLst>
              <a:ext uri="{FF2B5EF4-FFF2-40B4-BE49-F238E27FC236}">
                <a16:creationId xmlns:a16="http://schemas.microsoft.com/office/drawing/2014/main" id="{2B57D6C0-FF08-47F0-5132-7E56FB1C586A}"/>
              </a:ext>
            </a:extLst>
          </p:cNvPr>
          <p:cNvSpPr txBox="1">
            <a:spLocks noChangeArrowheads="1"/>
          </p:cNvSpPr>
          <p:nvPr/>
        </p:nvSpPr>
        <p:spPr bwMode="auto">
          <a:xfrm>
            <a:off x="1955499" y="3044161"/>
            <a:ext cx="4554452"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b="1" dirty="0">
                <a:cs typeface="+mn-ea"/>
                <a:sym typeface="+mn-lt"/>
              </a:rPr>
              <a:t>匹配电阻</a:t>
            </a:r>
            <a:r>
              <a:rPr kumimoji="1" lang="zh-CN" altLang="en-US" sz="1867" dirty="0">
                <a:cs typeface="+mn-ea"/>
                <a:sym typeface="+mn-lt"/>
              </a:rPr>
              <a:t>（用来吸收总线上传播的信号）</a:t>
            </a:r>
          </a:p>
        </p:txBody>
      </p:sp>
      <p:sp>
        <p:nvSpPr>
          <p:cNvPr id="20" name="Text Box 48">
            <a:extLst>
              <a:ext uri="{FF2B5EF4-FFF2-40B4-BE49-F238E27FC236}">
                <a16:creationId xmlns:a16="http://schemas.microsoft.com/office/drawing/2014/main" id="{95546C7B-454C-45C2-3D72-932921D467FA}"/>
              </a:ext>
            </a:extLst>
          </p:cNvPr>
          <p:cNvSpPr txBox="1">
            <a:spLocks noChangeArrowheads="1"/>
          </p:cNvSpPr>
          <p:nvPr/>
        </p:nvSpPr>
        <p:spPr bwMode="auto">
          <a:xfrm>
            <a:off x="4197459" y="5361419"/>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B</a:t>
            </a:r>
          </a:p>
        </p:txBody>
      </p:sp>
      <p:sp>
        <p:nvSpPr>
          <p:cNvPr id="24" name="Line 12">
            <a:extLst>
              <a:ext uri="{FF2B5EF4-FFF2-40B4-BE49-F238E27FC236}">
                <a16:creationId xmlns:a16="http://schemas.microsoft.com/office/drawing/2014/main" id="{A47DB9F6-F0ED-3A0F-0A74-2FD7CBE97994}"/>
              </a:ext>
            </a:extLst>
          </p:cNvPr>
          <p:cNvSpPr>
            <a:spLocks noChangeShapeType="1"/>
          </p:cNvSpPr>
          <p:nvPr/>
        </p:nvSpPr>
        <p:spPr bwMode="auto">
          <a:xfrm rot="16200000" flipV="1">
            <a:off x="221351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矩形 26">
            <a:extLst>
              <a:ext uri="{FF2B5EF4-FFF2-40B4-BE49-F238E27FC236}">
                <a16:creationId xmlns:a16="http://schemas.microsoft.com/office/drawing/2014/main" id="{55D3FFB8-96F7-E165-D765-394EE08D3163}"/>
              </a:ext>
            </a:extLst>
          </p:cNvPr>
          <p:cNvSpPr/>
          <p:nvPr/>
        </p:nvSpPr>
        <p:spPr>
          <a:xfrm>
            <a:off x="5535652" y="3487507"/>
            <a:ext cx="1107996" cy="396134"/>
          </a:xfrm>
          <a:prstGeom prst="rect">
            <a:avLst/>
          </a:prstGeom>
        </p:spPr>
        <p:txBody>
          <a:bodyPr wrap="none">
            <a:spAutoFit/>
          </a:bodyPr>
          <a:lstStyle/>
          <a:p>
            <a:pPr defTabSz="1015975" eaLnBrk="0" hangingPunct="0">
              <a:lnSpc>
                <a:spcPct val="120000"/>
              </a:lnSpc>
            </a:pPr>
            <a:r>
              <a:rPr kumimoji="1" lang="zh-CN" altLang="en-US" b="1" dirty="0">
                <a:solidFill>
                  <a:srgbClr val="CC00CC"/>
                </a:solidFill>
                <a:cs typeface="+mn-ea"/>
                <a:sym typeface="+mn-lt"/>
              </a:rPr>
              <a:t>同轴电缆</a:t>
            </a:r>
          </a:p>
        </p:txBody>
      </p:sp>
      <p:sp>
        <p:nvSpPr>
          <p:cNvPr id="28" name="矩形 27">
            <a:extLst>
              <a:ext uri="{FF2B5EF4-FFF2-40B4-BE49-F238E27FC236}">
                <a16:creationId xmlns:a16="http://schemas.microsoft.com/office/drawing/2014/main" id="{EE845955-E9CB-8CF2-AB4F-6206075A8FAE}"/>
              </a:ext>
            </a:extLst>
          </p:cNvPr>
          <p:cNvSpPr/>
          <p:nvPr/>
        </p:nvSpPr>
        <p:spPr>
          <a:xfrm>
            <a:off x="1561838" y="5004315"/>
            <a:ext cx="697627" cy="429861"/>
          </a:xfrm>
          <a:prstGeom prst="rect">
            <a:avLst/>
          </a:prstGeom>
        </p:spPr>
        <p:txBody>
          <a:bodyPr wrap="none">
            <a:spAutoFit/>
          </a:bodyPr>
          <a:lstStyle/>
          <a:p>
            <a:pPr>
              <a:lnSpc>
                <a:spcPct val="120000"/>
              </a:lnSpc>
            </a:pPr>
            <a:r>
              <a:rPr kumimoji="1" lang="zh-CN" altLang="en-US" sz="2000" b="1" dirty="0">
                <a:cs typeface="+mn-ea"/>
                <a:sym typeface="+mn-lt"/>
              </a:rPr>
              <a:t>站点</a:t>
            </a:r>
          </a:p>
        </p:txBody>
      </p:sp>
      <p:pic>
        <p:nvPicPr>
          <p:cNvPr id="29" name="图形 28">
            <a:extLst>
              <a:ext uri="{FF2B5EF4-FFF2-40B4-BE49-F238E27FC236}">
                <a16:creationId xmlns:a16="http://schemas.microsoft.com/office/drawing/2014/main" id="{929D2FFB-1D56-0E10-2D4D-D1FEF9918A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4922" y="5023239"/>
            <a:ext cx="501007" cy="379334"/>
          </a:xfrm>
          <a:prstGeom prst="rect">
            <a:avLst/>
          </a:prstGeom>
        </p:spPr>
      </p:pic>
      <p:pic>
        <p:nvPicPr>
          <p:cNvPr id="31" name="图形 30">
            <a:extLst>
              <a:ext uri="{FF2B5EF4-FFF2-40B4-BE49-F238E27FC236}">
                <a16:creationId xmlns:a16="http://schemas.microsoft.com/office/drawing/2014/main" id="{0607A2FE-A1D9-C430-68C8-E6CA140C3C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247" y="5005872"/>
            <a:ext cx="501007" cy="379334"/>
          </a:xfrm>
          <a:prstGeom prst="rect">
            <a:avLst/>
          </a:prstGeom>
        </p:spPr>
      </p:pic>
      <p:pic>
        <p:nvPicPr>
          <p:cNvPr id="32" name="图形 31">
            <a:extLst>
              <a:ext uri="{FF2B5EF4-FFF2-40B4-BE49-F238E27FC236}">
                <a16:creationId xmlns:a16="http://schemas.microsoft.com/office/drawing/2014/main" id="{77F84A42-C773-4BF5-AA4D-8C65469ED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2697" y="5013175"/>
            <a:ext cx="501007" cy="379334"/>
          </a:xfrm>
          <a:prstGeom prst="rect">
            <a:avLst/>
          </a:prstGeom>
        </p:spPr>
      </p:pic>
      <p:pic>
        <p:nvPicPr>
          <p:cNvPr id="33" name="图形 32">
            <a:extLst>
              <a:ext uri="{FF2B5EF4-FFF2-40B4-BE49-F238E27FC236}">
                <a16:creationId xmlns:a16="http://schemas.microsoft.com/office/drawing/2014/main" id="{90551E26-23B8-1833-6803-69DDC88F52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9821" y="5023239"/>
            <a:ext cx="501007" cy="379334"/>
          </a:xfrm>
          <a:prstGeom prst="rect">
            <a:avLst/>
          </a:prstGeom>
        </p:spPr>
      </p:pic>
      <p:pic>
        <p:nvPicPr>
          <p:cNvPr id="35" name="图形 34">
            <a:extLst>
              <a:ext uri="{FF2B5EF4-FFF2-40B4-BE49-F238E27FC236}">
                <a16:creationId xmlns:a16="http://schemas.microsoft.com/office/drawing/2014/main" id="{071928C3-0637-B90D-9949-87E443CEF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6026" y="5022255"/>
            <a:ext cx="501007" cy="379334"/>
          </a:xfrm>
          <a:prstGeom prst="rect">
            <a:avLst/>
          </a:prstGeom>
        </p:spPr>
      </p:pic>
      <p:sp>
        <p:nvSpPr>
          <p:cNvPr id="38" name="Rectangle 9">
            <a:extLst>
              <a:ext uri="{FF2B5EF4-FFF2-40B4-BE49-F238E27FC236}">
                <a16:creationId xmlns:a16="http://schemas.microsoft.com/office/drawing/2014/main" id="{28E48E29-7143-6B9A-849C-31D9A2CB5777}"/>
              </a:ext>
            </a:extLst>
          </p:cNvPr>
          <p:cNvSpPr>
            <a:spLocks noChangeArrowheads="1"/>
          </p:cNvSpPr>
          <p:nvPr/>
        </p:nvSpPr>
        <p:spPr bwMode="auto">
          <a:xfrm>
            <a:off x="10404097"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Tree>
    <p:extLst>
      <p:ext uri="{BB962C8B-B14F-4D97-AF65-F5344CB8AC3E}">
        <p14:creationId xmlns:p14="http://schemas.microsoft.com/office/powerpoint/2010/main" val="2510887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7738A-77B9-5073-01B9-1912D8B72F89}"/>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DE79E897-88F7-4D33-1B81-EE9094EE2174}"/>
              </a:ext>
            </a:extLst>
          </p:cNvPr>
          <p:cNvSpPr>
            <a:spLocks noGrp="1"/>
          </p:cNvSpPr>
          <p:nvPr>
            <p:ph type="body" idx="1"/>
          </p:nvPr>
        </p:nvSpPr>
        <p:spPr>
          <a:xfrm>
            <a:off x="660400" y="1130300"/>
            <a:ext cx="10858500" cy="1793227"/>
          </a:xfrm>
        </p:spPr>
        <p:txBody>
          <a:bodyPr>
            <a:normAutofit/>
          </a:bodyPr>
          <a:lstStyle/>
          <a:p>
            <a:pPr marL="179388" indent="-179388" eaLnBrk="0" hangingPunct="0">
              <a:lnSpc>
                <a:spcPct val="120000"/>
              </a:lnSpc>
              <a:buFont typeface="Wingdings" panose="05000000000000000000" pitchFamily="2" charset="2"/>
              <a:buChar char="n"/>
            </a:pPr>
            <a:r>
              <a:rPr lang="en-US" altLang="zh-CN" sz="2400" dirty="0">
                <a:latin typeface="+mn-ea"/>
                <a:sym typeface="+mn-lt"/>
              </a:rPr>
              <a:t>1990 </a:t>
            </a:r>
            <a:r>
              <a:rPr lang="zh-CN" altLang="en-US" sz="2400" dirty="0">
                <a:latin typeface="+mn-ea"/>
                <a:sym typeface="+mn-lt"/>
              </a:rPr>
              <a:t>年，</a:t>
            </a:r>
            <a:r>
              <a:rPr lang="en-US" altLang="zh-CN" sz="2400" dirty="0">
                <a:latin typeface="+mn-ea"/>
                <a:sym typeface="+mn-lt"/>
              </a:rPr>
              <a:t>IEEE </a:t>
            </a:r>
            <a:r>
              <a:rPr lang="zh-CN" altLang="en-US" sz="2400" dirty="0">
                <a:latin typeface="+mn-ea"/>
                <a:sym typeface="+mn-lt"/>
              </a:rPr>
              <a:t>制定出</a:t>
            </a:r>
            <a:r>
              <a:rPr lang="en-US" altLang="zh-CN" sz="2400" dirty="0">
                <a:latin typeface="+mn-ea"/>
                <a:sym typeface="+mn-lt"/>
              </a:rPr>
              <a:t>802.3i</a:t>
            </a:r>
            <a:r>
              <a:rPr lang="zh-CN" altLang="en-US" sz="2400" dirty="0">
                <a:latin typeface="+mn-ea"/>
                <a:sym typeface="+mn-lt"/>
              </a:rPr>
              <a:t>标准，使用双绞线的星形拓扑</a:t>
            </a:r>
            <a:endParaRPr lang="en-US" altLang="zh-CN" sz="24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使用集线器和双绞线， </a:t>
            </a:r>
            <a:r>
              <a:rPr lang="en-US" altLang="zh-CN" sz="2000" dirty="0">
                <a:latin typeface="+mn-ea"/>
                <a:sym typeface="+mn-lt"/>
              </a:rPr>
              <a:t>10BASE-T </a:t>
            </a:r>
            <a:r>
              <a:rPr lang="zh-CN" altLang="en-US" sz="2000" dirty="0">
                <a:latin typeface="+mn-ea"/>
                <a:sym typeface="+mn-lt"/>
              </a:rPr>
              <a:t>标准</a:t>
            </a:r>
            <a:endParaRPr lang="en-US" altLang="zh-CN" sz="20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双绞线便宜，使用方便、灵活</a:t>
            </a:r>
            <a:endParaRPr lang="en-US" altLang="zh-CN" sz="2000" dirty="0">
              <a:latin typeface="+mn-ea"/>
              <a:cs typeface="+mn-ea"/>
              <a:sym typeface="+mn-lt"/>
            </a:endParaRPr>
          </a:p>
          <a:p>
            <a:pPr marL="538163" indent="-271463" eaLnBrk="0" hangingPunct="0">
              <a:spcBef>
                <a:spcPts val="0"/>
              </a:spcBef>
              <a:buFont typeface="Wingdings" panose="05000000000000000000" pitchFamily="2" charset="2"/>
              <a:buChar char="Ø"/>
            </a:pPr>
            <a:r>
              <a:rPr lang="zh-CN" altLang="en-US" sz="2000" dirty="0">
                <a:cs typeface="+mn-ea"/>
                <a:sym typeface="+mn-lt"/>
              </a:rPr>
              <a:t>是共享介质的广播信道</a:t>
            </a:r>
            <a:endParaRPr lang="zh-CN" altLang="en-US" sz="2000" dirty="0"/>
          </a:p>
          <a:p>
            <a:pPr marL="538163" indent="-271463" eaLnBrk="0" hangingPunct="0">
              <a:lnSpc>
                <a:spcPct val="120000"/>
              </a:lnSpc>
              <a:buFont typeface="Wingdings" panose="05000000000000000000" pitchFamily="2" charset="2"/>
              <a:buChar char="Ø"/>
            </a:pPr>
            <a:endParaRPr lang="zh-CN" altLang="en-US" sz="2000" dirty="0">
              <a:latin typeface="+mn-ea"/>
            </a:endParaRPr>
          </a:p>
        </p:txBody>
      </p:sp>
      <p:sp>
        <p:nvSpPr>
          <p:cNvPr id="4" name="灯片编号占位符 3">
            <a:extLst>
              <a:ext uri="{FF2B5EF4-FFF2-40B4-BE49-F238E27FC236}">
                <a16:creationId xmlns:a16="http://schemas.microsoft.com/office/drawing/2014/main" id="{B2A4348D-B6AB-C7EF-04AE-B63A01D2D284}"/>
              </a:ext>
            </a:extLst>
          </p:cNvPr>
          <p:cNvSpPr>
            <a:spLocks noGrp="1"/>
          </p:cNvSpPr>
          <p:nvPr>
            <p:ph type="sldNum" sz="quarter" idx="12"/>
          </p:nvPr>
        </p:nvSpPr>
        <p:spPr/>
        <p:txBody>
          <a:bodyPr/>
          <a:lstStyle/>
          <a:p>
            <a:fld id="{67CBE2BA-217C-4668-9731-D33A8B8F2C49}" type="slidenum">
              <a:rPr lang="zh-CN" altLang="en-US" smtClean="0"/>
              <a:t>119</a:t>
            </a:fld>
            <a:endParaRPr lang="zh-CN" altLang="en-US" dirty="0"/>
          </a:p>
        </p:txBody>
      </p:sp>
      <p:grpSp>
        <p:nvGrpSpPr>
          <p:cNvPr id="6" name="组合 5">
            <a:extLst>
              <a:ext uri="{FF2B5EF4-FFF2-40B4-BE49-F238E27FC236}">
                <a16:creationId xmlns:a16="http://schemas.microsoft.com/office/drawing/2014/main" id="{E87D8011-9E93-77E5-BB53-A42FB9D97CF4}"/>
              </a:ext>
            </a:extLst>
          </p:cNvPr>
          <p:cNvGrpSpPr/>
          <p:nvPr/>
        </p:nvGrpSpPr>
        <p:grpSpPr>
          <a:xfrm>
            <a:off x="832525" y="3000433"/>
            <a:ext cx="4996963" cy="3117108"/>
            <a:chOff x="1802497" y="1409382"/>
            <a:chExt cx="5278842" cy="3679123"/>
          </a:xfrm>
        </p:grpSpPr>
        <p:sp>
          <p:nvSpPr>
            <p:cNvPr id="7" name="Text Box 5">
              <a:extLst>
                <a:ext uri="{FF2B5EF4-FFF2-40B4-BE49-F238E27FC236}">
                  <a16:creationId xmlns:a16="http://schemas.microsoft.com/office/drawing/2014/main" id="{78EB2FFB-FCDF-C099-FC70-F6FCA213CF7D}"/>
                </a:ext>
              </a:extLst>
            </p:cNvPr>
            <p:cNvSpPr txBox="1">
              <a:spLocks noChangeArrowheads="1"/>
            </p:cNvSpPr>
            <p:nvPr/>
          </p:nvSpPr>
          <p:spPr bwMode="auto">
            <a:xfrm>
              <a:off x="4012756" y="2328828"/>
              <a:ext cx="1007928"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集线器</a:t>
              </a:r>
            </a:p>
          </p:txBody>
        </p:sp>
        <p:sp>
          <p:nvSpPr>
            <p:cNvPr id="8" name="Line 6">
              <a:extLst>
                <a:ext uri="{FF2B5EF4-FFF2-40B4-BE49-F238E27FC236}">
                  <a16:creationId xmlns:a16="http://schemas.microsoft.com/office/drawing/2014/main" id="{0FA0D60C-A851-85AF-5AA3-D90FCB07FCF0}"/>
                </a:ext>
              </a:extLst>
            </p:cNvPr>
            <p:cNvSpPr>
              <a:spLocks noChangeShapeType="1"/>
            </p:cNvSpPr>
            <p:nvPr/>
          </p:nvSpPr>
          <p:spPr bwMode="auto">
            <a:xfrm flipV="1">
              <a:off x="2438664" y="3272755"/>
              <a:ext cx="1685396" cy="3206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9" name="Line 7">
              <a:extLst>
                <a:ext uri="{FF2B5EF4-FFF2-40B4-BE49-F238E27FC236}">
                  <a16:creationId xmlns:a16="http://schemas.microsoft.com/office/drawing/2014/main" id="{317ACC11-478D-118C-BB3C-F57EB6C352CB}"/>
                </a:ext>
              </a:extLst>
            </p:cNvPr>
            <p:cNvSpPr>
              <a:spLocks noChangeShapeType="1"/>
            </p:cNvSpPr>
            <p:nvPr/>
          </p:nvSpPr>
          <p:spPr bwMode="auto">
            <a:xfrm>
              <a:off x="2374735" y="2059792"/>
              <a:ext cx="1890350" cy="1085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0" name="Line 8">
              <a:extLst>
                <a:ext uri="{FF2B5EF4-FFF2-40B4-BE49-F238E27FC236}">
                  <a16:creationId xmlns:a16="http://schemas.microsoft.com/office/drawing/2014/main" id="{B141EF5F-BFCB-F45E-99D3-1A446ABC5DF8}"/>
                </a:ext>
              </a:extLst>
            </p:cNvPr>
            <p:cNvSpPr>
              <a:spLocks noChangeShapeType="1"/>
            </p:cNvSpPr>
            <p:nvPr/>
          </p:nvSpPr>
          <p:spPr bwMode="auto">
            <a:xfrm flipV="1">
              <a:off x="3865694" y="3401342"/>
              <a:ext cx="681436" cy="12779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1" name="Line 9">
              <a:extLst>
                <a:ext uri="{FF2B5EF4-FFF2-40B4-BE49-F238E27FC236}">
                  <a16:creationId xmlns:a16="http://schemas.microsoft.com/office/drawing/2014/main" id="{AD2DA968-5862-28EF-07DF-017BE3F32F5E}"/>
                </a:ext>
              </a:extLst>
            </p:cNvPr>
            <p:cNvSpPr>
              <a:spLocks noChangeShapeType="1"/>
            </p:cNvSpPr>
            <p:nvPr/>
          </p:nvSpPr>
          <p:spPr bwMode="auto">
            <a:xfrm flipH="1">
              <a:off x="4686433" y="2007519"/>
              <a:ext cx="1676045" cy="12652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2" name="Line 10">
              <a:extLst>
                <a:ext uri="{FF2B5EF4-FFF2-40B4-BE49-F238E27FC236}">
                  <a16:creationId xmlns:a16="http://schemas.microsoft.com/office/drawing/2014/main" id="{B95A118E-2C8A-D289-D5DF-129E609484FF}"/>
                </a:ext>
              </a:extLst>
            </p:cNvPr>
            <p:cNvSpPr>
              <a:spLocks noChangeShapeType="1"/>
            </p:cNvSpPr>
            <p:nvPr/>
          </p:nvSpPr>
          <p:spPr bwMode="auto">
            <a:xfrm>
              <a:off x="4825734" y="3401343"/>
              <a:ext cx="2109776" cy="4808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pic>
          <p:nvPicPr>
            <p:cNvPr id="13" name="Picture 11">
              <a:extLst>
                <a:ext uri="{FF2B5EF4-FFF2-40B4-BE49-F238E27FC236}">
                  <a16:creationId xmlns:a16="http://schemas.microsoft.com/office/drawing/2014/main" id="{F4F4A1C3-8ECE-D106-F331-443C7258B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7">
              <a:extLst>
                <a:ext uri="{FF2B5EF4-FFF2-40B4-BE49-F238E27FC236}">
                  <a16:creationId xmlns:a16="http://schemas.microsoft.com/office/drawing/2014/main" id="{01A95158-FB5C-B734-5EFE-3B0B6A5153B6}"/>
                </a:ext>
              </a:extLst>
            </p:cNvPr>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zh-CN" altLang="en-US" b="1" dirty="0">
                  <a:solidFill>
                    <a:srgbClr val="CC00CC"/>
                  </a:solidFill>
                  <a:cs typeface="+mn-ea"/>
                  <a:sym typeface="+mn-lt"/>
                </a:rPr>
                <a:t>两对双绞线</a:t>
              </a:r>
            </a:p>
          </p:txBody>
        </p:sp>
        <p:sp>
          <p:nvSpPr>
            <p:cNvPr id="15" name="Line 18">
              <a:extLst>
                <a:ext uri="{FF2B5EF4-FFF2-40B4-BE49-F238E27FC236}">
                  <a16:creationId xmlns:a16="http://schemas.microsoft.com/office/drawing/2014/main" id="{F901E5B9-5F36-AAE1-0BDF-3E6812743566}"/>
                </a:ext>
              </a:extLst>
            </p:cNvPr>
            <p:cNvSpPr>
              <a:spLocks noChangeShapeType="1"/>
            </p:cNvSpPr>
            <p:nvPr/>
          </p:nvSpPr>
          <p:spPr bwMode="auto">
            <a:xfrm flipV="1">
              <a:off x="5659711" y="3706358"/>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6" name="Text Box 19">
              <a:extLst>
                <a:ext uri="{FF2B5EF4-FFF2-40B4-BE49-F238E27FC236}">
                  <a16:creationId xmlns:a16="http://schemas.microsoft.com/office/drawing/2014/main" id="{7CCC6A9E-27DE-9F7D-E9D4-5212D9FB1464}"/>
                </a:ext>
              </a:extLst>
            </p:cNvPr>
            <p:cNvSpPr txBox="1">
              <a:spLocks noChangeArrowheads="1"/>
            </p:cNvSpPr>
            <p:nvPr/>
          </p:nvSpPr>
          <p:spPr bwMode="auto">
            <a:xfrm>
              <a:off x="1802497" y="1409382"/>
              <a:ext cx="736980"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p>
          </p:txBody>
        </p:sp>
        <p:sp>
          <p:nvSpPr>
            <p:cNvPr id="17" name="Text Box 20">
              <a:extLst>
                <a:ext uri="{FF2B5EF4-FFF2-40B4-BE49-F238E27FC236}">
                  <a16:creationId xmlns:a16="http://schemas.microsoft.com/office/drawing/2014/main" id="{E927C2A9-CE1E-9D83-D948-C10439B47CE8}"/>
                </a:ext>
              </a:extLst>
            </p:cNvPr>
            <p:cNvSpPr txBox="1">
              <a:spLocks noChangeArrowheads="1"/>
            </p:cNvSpPr>
            <p:nvPr/>
          </p:nvSpPr>
          <p:spPr bwMode="auto">
            <a:xfrm>
              <a:off x="5666988" y="2716428"/>
              <a:ext cx="1414351" cy="46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en-US" altLang="zh-CN" b="1" dirty="0">
                  <a:solidFill>
                    <a:srgbClr val="CC00CC"/>
                  </a:solidFill>
                  <a:cs typeface="+mn-ea"/>
                  <a:sym typeface="+mn-lt"/>
                </a:rPr>
                <a:t>RJ-45 </a:t>
              </a:r>
              <a:r>
                <a:rPr kumimoji="1" lang="zh-CN" altLang="en-US" b="1" dirty="0">
                  <a:solidFill>
                    <a:srgbClr val="CC00CC"/>
                  </a:solidFill>
                  <a:cs typeface="+mn-ea"/>
                  <a:sym typeface="+mn-lt"/>
                </a:rPr>
                <a:t>接头</a:t>
              </a:r>
            </a:p>
          </p:txBody>
        </p:sp>
        <p:sp>
          <p:nvSpPr>
            <p:cNvPr id="18" name="Line 21">
              <a:extLst>
                <a:ext uri="{FF2B5EF4-FFF2-40B4-BE49-F238E27FC236}">
                  <a16:creationId xmlns:a16="http://schemas.microsoft.com/office/drawing/2014/main" id="{D23B4300-1C4F-ED44-B7D1-B9F9B240ECE3}"/>
                </a:ext>
              </a:extLst>
            </p:cNvPr>
            <p:cNvSpPr>
              <a:spLocks noChangeShapeType="1"/>
            </p:cNvSpPr>
            <p:nvPr/>
          </p:nvSpPr>
          <p:spPr bwMode="auto">
            <a:xfrm>
              <a:off x="6488436" y="3145756"/>
              <a:ext cx="417540" cy="6472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9" name="Line 22">
              <a:extLst>
                <a:ext uri="{FF2B5EF4-FFF2-40B4-BE49-F238E27FC236}">
                  <a16:creationId xmlns:a16="http://schemas.microsoft.com/office/drawing/2014/main" id="{E84E4961-E8A4-B375-E6EA-978C9A597953}"/>
                </a:ext>
              </a:extLst>
            </p:cNvPr>
            <p:cNvSpPr>
              <a:spLocks noChangeShapeType="1"/>
            </p:cNvSpPr>
            <p:nvPr/>
          </p:nvSpPr>
          <p:spPr bwMode="auto">
            <a:xfrm flipH="1">
              <a:off x="5388109" y="3145755"/>
              <a:ext cx="683890" cy="18734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grpSp>
      <p:grpSp>
        <p:nvGrpSpPr>
          <p:cNvPr id="25" name="组合 24">
            <a:extLst>
              <a:ext uri="{FF2B5EF4-FFF2-40B4-BE49-F238E27FC236}">
                <a16:creationId xmlns:a16="http://schemas.microsoft.com/office/drawing/2014/main" id="{D4D8B9F6-221C-6B7A-5028-94D4E9245A0C}"/>
              </a:ext>
            </a:extLst>
          </p:cNvPr>
          <p:cNvGrpSpPr/>
          <p:nvPr/>
        </p:nvGrpSpPr>
        <p:grpSpPr>
          <a:xfrm>
            <a:off x="7023636" y="3351128"/>
            <a:ext cx="4147129" cy="2596128"/>
            <a:chOff x="1571890" y="2212976"/>
            <a:chExt cx="6579923" cy="3208874"/>
          </a:xfrm>
        </p:grpSpPr>
        <p:grpSp>
          <p:nvGrpSpPr>
            <p:cNvPr id="26" name="Group 3">
              <a:extLst>
                <a:ext uri="{FF2B5EF4-FFF2-40B4-BE49-F238E27FC236}">
                  <a16:creationId xmlns:a16="http://schemas.microsoft.com/office/drawing/2014/main" id="{3AEE06AF-D5A1-E1FB-41AF-D76CB60937B9}"/>
                </a:ext>
              </a:extLst>
            </p:cNvPr>
            <p:cNvGrpSpPr>
              <a:grpSpLocks/>
            </p:cNvGrpSpPr>
            <p:nvPr/>
          </p:nvGrpSpPr>
          <p:grpSpPr bwMode="auto">
            <a:xfrm rot="-3098467">
              <a:off x="2022145" y="3956249"/>
              <a:ext cx="1127125" cy="98028"/>
              <a:chOff x="1548" y="1476"/>
              <a:chExt cx="1338" cy="120"/>
            </a:xfrm>
          </p:grpSpPr>
          <p:sp>
            <p:nvSpPr>
              <p:cNvPr id="80" name="Freeform 4">
                <a:extLst>
                  <a:ext uri="{FF2B5EF4-FFF2-40B4-BE49-F238E27FC236}">
                    <a16:creationId xmlns:a16="http://schemas.microsoft.com/office/drawing/2014/main" id="{FF866137-32F0-2235-2AB4-44FCAE6DF79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1" name="Freeform 5">
                <a:extLst>
                  <a:ext uri="{FF2B5EF4-FFF2-40B4-BE49-F238E27FC236}">
                    <a16:creationId xmlns:a16="http://schemas.microsoft.com/office/drawing/2014/main" id="{428C93BC-EF63-F66A-A001-4BFA0291B5EA}"/>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dirty="0">
                  <a:solidFill>
                    <a:srgbClr val="000099"/>
                  </a:solidFill>
                  <a:cs typeface="+mn-ea"/>
                  <a:sym typeface="+mn-lt"/>
                </a:endParaRPr>
              </a:p>
            </p:txBody>
          </p:sp>
        </p:grpSp>
        <p:grpSp>
          <p:nvGrpSpPr>
            <p:cNvPr id="27" name="Group 6">
              <a:extLst>
                <a:ext uri="{FF2B5EF4-FFF2-40B4-BE49-F238E27FC236}">
                  <a16:creationId xmlns:a16="http://schemas.microsoft.com/office/drawing/2014/main" id="{C82FF68E-898E-3311-1E22-8D2431775E7B}"/>
                </a:ext>
              </a:extLst>
            </p:cNvPr>
            <p:cNvGrpSpPr>
              <a:grpSpLocks/>
            </p:cNvGrpSpPr>
            <p:nvPr/>
          </p:nvGrpSpPr>
          <p:grpSpPr bwMode="auto">
            <a:xfrm rot="-3098467">
              <a:off x="2458972" y="3956249"/>
              <a:ext cx="1127125" cy="98028"/>
              <a:chOff x="1548" y="1476"/>
              <a:chExt cx="1338" cy="120"/>
            </a:xfrm>
          </p:grpSpPr>
          <p:sp>
            <p:nvSpPr>
              <p:cNvPr id="78" name="Freeform 7">
                <a:extLst>
                  <a:ext uri="{FF2B5EF4-FFF2-40B4-BE49-F238E27FC236}">
                    <a16:creationId xmlns:a16="http://schemas.microsoft.com/office/drawing/2014/main" id="{49562701-82D6-1C20-41ED-2C73C79ACBEB}"/>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9" name="Freeform 8">
                <a:extLst>
                  <a:ext uri="{FF2B5EF4-FFF2-40B4-BE49-F238E27FC236}">
                    <a16:creationId xmlns:a16="http://schemas.microsoft.com/office/drawing/2014/main" id="{DE4CC03F-C723-E42C-ED58-53993C115098}"/>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8" name="Group 9">
              <a:extLst>
                <a:ext uri="{FF2B5EF4-FFF2-40B4-BE49-F238E27FC236}">
                  <a16:creationId xmlns:a16="http://schemas.microsoft.com/office/drawing/2014/main" id="{0D051FB8-0FA4-557E-5B83-B289CB30C417}"/>
                </a:ext>
              </a:extLst>
            </p:cNvPr>
            <p:cNvGrpSpPr>
              <a:grpSpLocks/>
            </p:cNvGrpSpPr>
            <p:nvPr/>
          </p:nvGrpSpPr>
          <p:grpSpPr bwMode="auto">
            <a:xfrm rot="3701259" flipH="1">
              <a:off x="6306079" y="3949965"/>
              <a:ext cx="1001712" cy="96308"/>
              <a:chOff x="1548" y="1476"/>
              <a:chExt cx="1338" cy="120"/>
            </a:xfrm>
          </p:grpSpPr>
          <p:sp>
            <p:nvSpPr>
              <p:cNvPr id="76" name="Freeform 10">
                <a:extLst>
                  <a:ext uri="{FF2B5EF4-FFF2-40B4-BE49-F238E27FC236}">
                    <a16:creationId xmlns:a16="http://schemas.microsoft.com/office/drawing/2014/main" id="{5EF0BABF-FB67-4E7A-C3D3-26769757D38A}"/>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7" name="Freeform 11">
                <a:extLst>
                  <a:ext uri="{FF2B5EF4-FFF2-40B4-BE49-F238E27FC236}">
                    <a16:creationId xmlns:a16="http://schemas.microsoft.com/office/drawing/2014/main" id="{918F2561-48BB-CA05-7D60-65B3BE240E10}"/>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9" name="Group 12">
              <a:extLst>
                <a:ext uri="{FF2B5EF4-FFF2-40B4-BE49-F238E27FC236}">
                  <a16:creationId xmlns:a16="http://schemas.microsoft.com/office/drawing/2014/main" id="{1625651B-ED2B-ABEC-0102-BC4F99C0D583}"/>
                </a:ext>
              </a:extLst>
            </p:cNvPr>
            <p:cNvGrpSpPr>
              <a:grpSpLocks/>
            </p:cNvGrpSpPr>
            <p:nvPr/>
          </p:nvGrpSpPr>
          <p:grpSpPr bwMode="auto">
            <a:xfrm rot="3701259" flipH="1">
              <a:off x="6817718" y="3969743"/>
              <a:ext cx="1001713" cy="98028"/>
              <a:chOff x="1548" y="1476"/>
              <a:chExt cx="1338" cy="120"/>
            </a:xfrm>
          </p:grpSpPr>
          <p:sp>
            <p:nvSpPr>
              <p:cNvPr id="74" name="Freeform 13">
                <a:extLst>
                  <a:ext uri="{FF2B5EF4-FFF2-40B4-BE49-F238E27FC236}">
                    <a16:creationId xmlns:a16="http://schemas.microsoft.com/office/drawing/2014/main" id="{90CDFF7D-C3C7-CFFE-E521-BF4193558F0D}"/>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5" name="Freeform 14">
                <a:extLst>
                  <a:ext uri="{FF2B5EF4-FFF2-40B4-BE49-F238E27FC236}">
                    <a16:creationId xmlns:a16="http://schemas.microsoft.com/office/drawing/2014/main" id="{CF36A9EC-AEEC-7608-3661-0B57B8FCB7F6}"/>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sp>
          <p:nvSpPr>
            <p:cNvPr id="30" name="Rectangle 15">
              <a:extLst>
                <a:ext uri="{FF2B5EF4-FFF2-40B4-BE49-F238E27FC236}">
                  <a16:creationId xmlns:a16="http://schemas.microsoft.com/office/drawing/2014/main" id="{CB1F3265-EC33-0D77-8785-82533A9929D5}"/>
                </a:ext>
              </a:extLst>
            </p:cNvPr>
            <p:cNvSpPr>
              <a:spLocks noChangeArrowheads="1"/>
            </p:cNvSpPr>
            <p:nvPr/>
          </p:nvSpPr>
          <p:spPr bwMode="auto">
            <a:xfrm>
              <a:off x="1969162" y="2212976"/>
              <a:ext cx="5969396" cy="1344613"/>
            </a:xfrm>
            <a:prstGeom prst="rect">
              <a:avLst/>
            </a:prstGeom>
            <a:solidFill>
              <a:srgbClr val="92D050"/>
            </a:solidFill>
            <a:ln w="2540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31" name="AutoShape 16">
              <a:extLst>
                <a:ext uri="{FF2B5EF4-FFF2-40B4-BE49-F238E27FC236}">
                  <a16:creationId xmlns:a16="http://schemas.microsoft.com/office/drawing/2014/main" id="{CE3CA6A8-CAE9-7A4B-377C-5267CD6579F9}"/>
                </a:ext>
              </a:extLst>
            </p:cNvPr>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2" name="AutoShape 17">
              <a:extLst>
                <a:ext uri="{FF2B5EF4-FFF2-40B4-BE49-F238E27FC236}">
                  <a16:creationId xmlns:a16="http://schemas.microsoft.com/office/drawing/2014/main" id="{3EDEAA48-0D46-AB80-066D-51558002C77C}"/>
                </a:ext>
              </a:extLst>
            </p:cNvPr>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3" name="AutoShape 18">
              <a:extLst>
                <a:ext uri="{FF2B5EF4-FFF2-40B4-BE49-F238E27FC236}">
                  <a16:creationId xmlns:a16="http://schemas.microsoft.com/office/drawing/2014/main" id="{53A0BC3E-5BBE-B49C-4E1B-AC3E2C120062}"/>
                </a:ext>
              </a:extLst>
            </p:cNvPr>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4" name="AutoShape 19">
              <a:extLst>
                <a:ext uri="{FF2B5EF4-FFF2-40B4-BE49-F238E27FC236}">
                  <a16:creationId xmlns:a16="http://schemas.microsoft.com/office/drawing/2014/main" id="{86AB50B2-6872-0743-41E4-EE740F22F990}"/>
                </a:ext>
              </a:extLst>
            </p:cNvPr>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5" name="AutoShape 20">
              <a:extLst>
                <a:ext uri="{FF2B5EF4-FFF2-40B4-BE49-F238E27FC236}">
                  <a16:creationId xmlns:a16="http://schemas.microsoft.com/office/drawing/2014/main" id="{3796D6D6-CDD0-0A5B-F80B-387AE77BEF19}"/>
                </a:ext>
              </a:extLst>
            </p:cNvPr>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6" name="AutoShape 21">
              <a:extLst>
                <a:ext uri="{FF2B5EF4-FFF2-40B4-BE49-F238E27FC236}">
                  <a16:creationId xmlns:a16="http://schemas.microsoft.com/office/drawing/2014/main" id="{2B22A57A-3F3C-4F73-A236-FFE56A44D458}"/>
                </a:ext>
              </a:extLst>
            </p:cNvPr>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7" name="Freeform 22">
              <a:extLst>
                <a:ext uri="{FF2B5EF4-FFF2-40B4-BE49-F238E27FC236}">
                  <a16:creationId xmlns:a16="http://schemas.microsoft.com/office/drawing/2014/main" id="{167DF4BD-76DE-5D6B-ED13-23E22511444E}"/>
                </a:ext>
              </a:extLst>
            </p:cNvPr>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8" name="Freeform 23">
              <a:extLst>
                <a:ext uri="{FF2B5EF4-FFF2-40B4-BE49-F238E27FC236}">
                  <a16:creationId xmlns:a16="http://schemas.microsoft.com/office/drawing/2014/main" id="{C13A5AE4-7683-B92E-F391-F0CBF841CA5A}"/>
                </a:ext>
              </a:extLst>
            </p:cNvPr>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9" name="Freeform 24">
              <a:extLst>
                <a:ext uri="{FF2B5EF4-FFF2-40B4-BE49-F238E27FC236}">
                  <a16:creationId xmlns:a16="http://schemas.microsoft.com/office/drawing/2014/main" id="{9467041D-C06E-7935-BA15-EF8D5A3E2B4B}"/>
                </a:ext>
              </a:extLst>
            </p:cNvPr>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0" name="Freeform 25">
              <a:extLst>
                <a:ext uri="{FF2B5EF4-FFF2-40B4-BE49-F238E27FC236}">
                  <a16:creationId xmlns:a16="http://schemas.microsoft.com/office/drawing/2014/main" id="{B890B682-9910-8ACA-1C7E-0BED50863BB3}"/>
                </a:ext>
              </a:extLst>
            </p:cNvPr>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1" name="Line 26">
              <a:extLst>
                <a:ext uri="{FF2B5EF4-FFF2-40B4-BE49-F238E27FC236}">
                  <a16:creationId xmlns:a16="http://schemas.microsoft.com/office/drawing/2014/main" id="{3D5D2EB4-F020-510F-F500-DF6C37EAE688}"/>
                </a:ext>
              </a:extLst>
            </p:cNvPr>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2" name="Line 27">
              <a:extLst>
                <a:ext uri="{FF2B5EF4-FFF2-40B4-BE49-F238E27FC236}">
                  <a16:creationId xmlns:a16="http://schemas.microsoft.com/office/drawing/2014/main" id="{91D6E95D-DC6B-7A08-DB8C-44FF8EE86BB0}"/>
                </a:ext>
              </a:extLst>
            </p:cNvPr>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3" name="Rectangle 29">
              <a:extLst>
                <a:ext uri="{FF2B5EF4-FFF2-40B4-BE49-F238E27FC236}">
                  <a16:creationId xmlns:a16="http://schemas.microsoft.com/office/drawing/2014/main" id="{48B70176-F4D5-1669-E450-165A1B7749A6}"/>
                </a:ext>
              </a:extLst>
            </p:cNvPr>
            <p:cNvSpPr>
              <a:spLocks noChangeArrowheads="1"/>
            </p:cNvSpPr>
            <p:nvPr/>
          </p:nvSpPr>
          <p:spPr bwMode="auto">
            <a:xfrm>
              <a:off x="4063868" y="4527550"/>
              <a:ext cx="1608005"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44" name="Rectangle 30">
              <a:extLst>
                <a:ext uri="{FF2B5EF4-FFF2-40B4-BE49-F238E27FC236}">
                  <a16:creationId xmlns:a16="http://schemas.microsoft.com/office/drawing/2014/main" id="{8A246B80-5BE3-FDB6-4ABF-DA6489F1E04D}"/>
                </a:ext>
              </a:extLst>
            </p:cNvPr>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5" name="Rectangle 31">
              <a:extLst>
                <a:ext uri="{FF2B5EF4-FFF2-40B4-BE49-F238E27FC236}">
                  <a16:creationId xmlns:a16="http://schemas.microsoft.com/office/drawing/2014/main" id="{1B679318-E9F6-AD53-302F-D648FEC52232}"/>
                </a:ext>
              </a:extLst>
            </p:cNvPr>
            <p:cNvSpPr>
              <a:spLocks noChangeArrowheads="1"/>
            </p:cNvSpPr>
            <p:nvPr/>
          </p:nvSpPr>
          <p:spPr bwMode="auto">
            <a:xfrm>
              <a:off x="4351574" y="449215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46" name="Rectangle 32">
              <a:extLst>
                <a:ext uri="{FF2B5EF4-FFF2-40B4-BE49-F238E27FC236}">
                  <a16:creationId xmlns:a16="http://schemas.microsoft.com/office/drawing/2014/main" id="{64E29694-7C97-B2C3-F9CB-CE3E6A12B224}"/>
                </a:ext>
              </a:extLst>
            </p:cNvPr>
            <p:cNvSpPr>
              <a:spLocks noChangeArrowheads="1"/>
            </p:cNvSpPr>
            <p:nvPr/>
          </p:nvSpPr>
          <p:spPr bwMode="auto">
            <a:xfrm>
              <a:off x="4262065" y="4893490"/>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B</a:t>
              </a:r>
              <a:endParaRPr kumimoji="1" lang="zh-CN" altLang="en-US" b="1" dirty="0">
                <a:cs typeface="+mn-ea"/>
                <a:sym typeface="+mn-lt"/>
              </a:endParaRPr>
            </a:p>
          </p:txBody>
        </p:sp>
        <p:sp>
          <p:nvSpPr>
            <p:cNvPr id="47" name="Rectangle 33">
              <a:extLst>
                <a:ext uri="{FF2B5EF4-FFF2-40B4-BE49-F238E27FC236}">
                  <a16:creationId xmlns:a16="http://schemas.microsoft.com/office/drawing/2014/main" id="{B4662735-A59B-8198-EBA1-FF51BBDF3E2C}"/>
                </a:ext>
              </a:extLst>
            </p:cNvPr>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8" name="Rectangle 34">
              <a:extLst>
                <a:ext uri="{FF2B5EF4-FFF2-40B4-BE49-F238E27FC236}">
                  <a16:creationId xmlns:a16="http://schemas.microsoft.com/office/drawing/2014/main" id="{92A8A1CB-C645-4A08-DAB9-858FB17A031F}"/>
                </a:ext>
              </a:extLst>
            </p:cNvPr>
            <p:cNvSpPr>
              <a:spLocks noChangeArrowheads="1"/>
            </p:cNvSpPr>
            <p:nvPr/>
          </p:nvSpPr>
          <p:spPr bwMode="auto">
            <a:xfrm>
              <a:off x="1571890" y="4527550"/>
              <a:ext cx="1611446"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49" name="Rectangle 35">
              <a:extLst>
                <a:ext uri="{FF2B5EF4-FFF2-40B4-BE49-F238E27FC236}">
                  <a16:creationId xmlns:a16="http://schemas.microsoft.com/office/drawing/2014/main" id="{1E7BDDE2-3E2D-0A57-E302-32413150DF0F}"/>
                </a:ext>
              </a:extLst>
            </p:cNvPr>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0" name="Rectangle 36">
              <a:extLst>
                <a:ext uri="{FF2B5EF4-FFF2-40B4-BE49-F238E27FC236}">
                  <a16:creationId xmlns:a16="http://schemas.microsoft.com/office/drawing/2014/main" id="{E9A4A880-1E78-7CF2-3C21-335F8D6664B7}"/>
                </a:ext>
              </a:extLst>
            </p:cNvPr>
            <p:cNvSpPr>
              <a:spLocks noChangeArrowheads="1"/>
            </p:cNvSpPr>
            <p:nvPr/>
          </p:nvSpPr>
          <p:spPr bwMode="auto">
            <a:xfrm>
              <a:off x="1900522" y="4505075"/>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1" name="Rectangle 37">
              <a:extLst>
                <a:ext uri="{FF2B5EF4-FFF2-40B4-BE49-F238E27FC236}">
                  <a16:creationId xmlns:a16="http://schemas.microsoft.com/office/drawing/2014/main" id="{697C2A11-74D8-0C00-E8D5-AB9CE99B5B15}"/>
                </a:ext>
              </a:extLst>
            </p:cNvPr>
            <p:cNvSpPr>
              <a:spLocks noChangeArrowheads="1"/>
            </p:cNvSpPr>
            <p:nvPr/>
          </p:nvSpPr>
          <p:spPr bwMode="auto">
            <a:xfrm>
              <a:off x="1751213" y="4891674"/>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A</a:t>
              </a:r>
              <a:endParaRPr kumimoji="1" lang="zh-CN" altLang="en-US" b="1" dirty="0">
                <a:cs typeface="+mn-ea"/>
                <a:sym typeface="+mn-lt"/>
              </a:endParaRPr>
            </a:p>
          </p:txBody>
        </p:sp>
        <p:sp>
          <p:nvSpPr>
            <p:cNvPr id="52" name="Rectangle 38">
              <a:extLst>
                <a:ext uri="{FF2B5EF4-FFF2-40B4-BE49-F238E27FC236}">
                  <a16:creationId xmlns:a16="http://schemas.microsoft.com/office/drawing/2014/main" id="{A2BB032B-07FB-61A8-40E0-64F0D112ABE8}"/>
                </a:ext>
              </a:extLst>
            </p:cNvPr>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3" name="Rectangle 39">
              <a:extLst>
                <a:ext uri="{FF2B5EF4-FFF2-40B4-BE49-F238E27FC236}">
                  <a16:creationId xmlns:a16="http://schemas.microsoft.com/office/drawing/2014/main" id="{89CADC84-F8DF-D5F6-36C2-DE3D5E954F2C}"/>
                </a:ext>
              </a:extLst>
            </p:cNvPr>
            <p:cNvSpPr>
              <a:spLocks noChangeArrowheads="1"/>
            </p:cNvSpPr>
            <p:nvPr/>
          </p:nvSpPr>
          <p:spPr bwMode="auto">
            <a:xfrm>
              <a:off x="6540369" y="4527550"/>
              <a:ext cx="1611444"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54" name="Rectangle 40">
              <a:extLst>
                <a:ext uri="{FF2B5EF4-FFF2-40B4-BE49-F238E27FC236}">
                  <a16:creationId xmlns:a16="http://schemas.microsoft.com/office/drawing/2014/main" id="{8F9A50AB-61CE-752D-3309-6595250A686C}"/>
                </a:ext>
              </a:extLst>
            </p:cNvPr>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5" name="Rectangle 41">
              <a:extLst>
                <a:ext uri="{FF2B5EF4-FFF2-40B4-BE49-F238E27FC236}">
                  <a16:creationId xmlns:a16="http://schemas.microsoft.com/office/drawing/2014/main" id="{52F826CE-9375-6CD2-AACC-9B5CF17B0062}"/>
                </a:ext>
              </a:extLst>
            </p:cNvPr>
            <p:cNvSpPr>
              <a:spLocks noChangeArrowheads="1"/>
            </p:cNvSpPr>
            <p:nvPr/>
          </p:nvSpPr>
          <p:spPr bwMode="auto">
            <a:xfrm>
              <a:off x="6881158" y="451484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6" name="Rectangle 42">
              <a:extLst>
                <a:ext uri="{FF2B5EF4-FFF2-40B4-BE49-F238E27FC236}">
                  <a16:creationId xmlns:a16="http://schemas.microsoft.com/office/drawing/2014/main" id="{8C688631-4EAB-59EE-3BE1-469B843F1717}"/>
                </a:ext>
              </a:extLst>
            </p:cNvPr>
            <p:cNvSpPr>
              <a:spLocks noChangeArrowheads="1"/>
            </p:cNvSpPr>
            <p:nvPr/>
          </p:nvSpPr>
          <p:spPr bwMode="auto">
            <a:xfrm>
              <a:off x="6716431" y="4898403"/>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C</a:t>
              </a:r>
              <a:endParaRPr kumimoji="1" lang="zh-CN" altLang="en-US" b="1" dirty="0">
                <a:cs typeface="+mn-ea"/>
                <a:sym typeface="+mn-lt"/>
              </a:endParaRPr>
            </a:p>
          </p:txBody>
        </p:sp>
        <p:sp>
          <p:nvSpPr>
            <p:cNvPr id="57" name="Rectangle 43">
              <a:extLst>
                <a:ext uri="{FF2B5EF4-FFF2-40B4-BE49-F238E27FC236}">
                  <a16:creationId xmlns:a16="http://schemas.microsoft.com/office/drawing/2014/main" id="{F16493AC-22E7-03EB-A439-B55A330644C9}"/>
                </a:ext>
              </a:extLst>
            </p:cNvPr>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8" name="Oval 44">
              <a:extLst>
                <a:ext uri="{FF2B5EF4-FFF2-40B4-BE49-F238E27FC236}">
                  <a16:creationId xmlns:a16="http://schemas.microsoft.com/office/drawing/2014/main" id="{672ED99F-EA0D-F7BC-D319-6825325C0810}"/>
                </a:ext>
              </a:extLst>
            </p:cNvPr>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9" name="Oval 45">
              <a:extLst>
                <a:ext uri="{FF2B5EF4-FFF2-40B4-BE49-F238E27FC236}">
                  <a16:creationId xmlns:a16="http://schemas.microsoft.com/office/drawing/2014/main" id="{E874F052-6277-82EA-35E7-FC5DD023CDFA}"/>
                </a:ext>
              </a:extLst>
            </p:cNvPr>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0" name="Oval 46">
              <a:extLst>
                <a:ext uri="{FF2B5EF4-FFF2-40B4-BE49-F238E27FC236}">
                  <a16:creationId xmlns:a16="http://schemas.microsoft.com/office/drawing/2014/main" id="{8A19F77A-213D-C1A5-886A-0FD70D56235F}"/>
                </a:ext>
              </a:extLst>
            </p:cNvPr>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1" name="Line 47">
              <a:extLst>
                <a:ext uri="{FF2B5EF4-FFF2-40B4-BE49-F238E27FC236}">
                  <a16:creationId xmlns:a16="http://schemas.microsoft.com/office/drawing/2014/main" id="{EE5A3797-D88F-197F-79BB-5B179FA21BD3}"/>
                </a:ext>
              </a:extLst>
            </p:cNvPr>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2" name="Line 48">
              <a:extLst>
                <a:ext uri="{FF2B5EF4-FFF2-40B4-BE49-F238E27FC236}">
                  <a16:creationId xmlns:a16="http://schemas.microsoft.com/office/drawing/2014/main" id="{9ADE1727-06F5-B2D4-B278-D7A678F3A9DA}"/>
                </a:ext>
              </a:extLst>
            </p:cNvPr>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3" name="Line 49">
              <a:extLst>
                <a:ext uri="{FF2B5EF4-FFF2-40B4-BE49-F238E27FC236}">
                  <a16:creationId xmlns:a16="http://schemas.microsoft.com/office/drawing/2014/main" id="{A2A07922-7841-F5D2-A247-49362F464FB1}"/>
                </a:ext>
              </a:extLst>
            </p:cNvPr>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4" name="Line 50">
              <a:extLst>
                <a:ext uri="{FF2B5EF4-FFF2-40B4-BE49-F238E27FC236}">
                  <a16:creationId xmlns:a16="http://schemas.microsoft.com/office/drawing/2014/main" id="{DFBFFC28-7E60-6DC7-A11A-95046C26F23A}"/>
                </a:ext>
              </a:extLst>
            </p:cNvPr>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5" name="Line 51">
              <a:extLst>
                <a:ext uri="{FF2B5EF4-FFF2-40B4-BE49-F238E27FC236}">
                  <a16:creationId xmlns:a16="http://schemas.microsoft.com/office/drawing/2014/main" id="{346FA508-A905-9B79-CFEF-0F3CD75FEC29}"/>
                </a:ext>
              </a:extLst>
            </p:cNvPr>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6" name="Line 52">
              <a:extLst>
                <a:ext uri="{FF2B5EF4-FFF2-40B4-BE49-F238E27FC236}">
                  <a16:creationId xmlns:a16="http://schemas.microsoft.com/office/drawing/2014/main" id="{4F65AB6B-9847-49CC-137A-C05788173523}"/>
                </a:ext>
              </a:extLst>
            </p:cNvPr>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7" name="Rectangle 53">
              <a:extLst>
                <a:ext uri="{FF2B5EF4-FFF2-40B4-BE49-F238E27FC236}">
                  <a16:creationId xmlns:a16="http://schemas.microsoft.com/office/drawing/2014/main" id="{A7FE2BE3-82F1-121E-6898-60AA0E8C7F45}"/>
                </a:ext>
              </a:extLst>
            </p:cNvPr>
            <p:cNvSpPr>
              <a:spLocks noChangeArrowheads="1"/>
            </p:cNvSpPr>
            <p:nvPr/>
          </p:nvSpPr>
          <p:spPr bwMode="auto">
            <a:xfrm>
              <a:off x="5210268" y="372586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CC00CC"/>
                  </a:solidFill>
                  <a:cs typeface="+mn-ea"/>
                  <a:sym typeface="+mn-lt"/>
                </a:rPr>
                <a:t>双绞线</a:t>
              </a:r>
            </a:p>
          </p:txBody>
        </p:sp>
        <p:grpSp>
          <p:nvGrpSpPr>
            <p:cNvPr id="68" name="Group 54">
              <a:extLst>
                <a:ext uri="{FF2B5EF4-FFF2-40B4-BE49-F238E27FC236}">
                  <a16:creationId xmlns:a16="http://schemas.microsoft.com/office/drawing/2014/main" id="{E3CAB44E-996E-3F93-23E5-23217D3D310E}"/>
                </a:ext>
              </a:extLst>
            </p:cNvPr>
            <p:cNvGrpSpPr>
              <a:grpSpLocks/>
            </p:cNvGrpSpPr>
            <p:nvPr/>
          </p:nvGrpSpPr>
          <p:grpSpPr bwMode="auto">
            <a:xfrm rot="5400000" flipH="1">
              <a:off x="4703168" y="3946724"/>
              <a:ext cx="876300" cy="98028"/>
              <a:chOff x="1548" y="1476"/>
              <a:chExt cx="1338" cy="120"/>
            </a:xfrm>
          </p:grpSpPr>
          <p:sp>
            <p:nvSpPr>
              <p:cNvPr id="72" name="Freeform 55">
                <a:extLst>
                  <a:ext uri="{FF2B5EF4-FFF2-40B4-BE49-F238E27FC236}">
                    <a16:creationId xmlns:a16="http://schemas.microsoft.com/office/drawing/2014/main" id="{A2AFB918-6C3F-9611-BE40-7AD624AE162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3" name="Freeform 56">
                <a:extLst>
                  <a:ext uri="{FF2B5EF4-FFF2-40B4-BE49-F238E27FC236}">
                    <a16:creationId xmlns:a16="http://schemas.microsoft.com/office/drawing/2014/main" id="{85578E1B-83F2-6C4B-1B12-2482C4DFCB79}"/>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69" name="Group 57">
              <a:extLst>
                <a:ext uri="{FF2B5EF4-FFF2-40B4-BE49-F238E27FC236}">
                  <a16:creationId xmlns:a16="http://schemas.microsoft.com/office/drawing/2014/main" id="{33E1E85F-B547-C63A-E5B1-A385B79C9A2A}"/>
                </a:ext>
              </a:extLst>
            </p:cNvPr>
            <p:cNvGrpSpPr>
              <a:grpSpLocks/>
            </p:cNvGrpSpPr>
            <p:nvPr/>
          </p:nvGrpSpPr>
          <p:grpSpPr bwMode="auto">
            <a:xfrm rot="5400000" flipH="1">
              <a:off x="4206942" y="3958630"/>
              <a:ext cx="874712" cy="98029"/>
              <a:chOff x="1548" y="1476"/>
              <a:chExt cx="1338" cy="120"/>
            </a:xfrm>
          </p:grpSpPr>
          <p:sp>
            <p:nvSpPr>
              <p:cNvPr id="70" name="Freeform 58">
                <a:extLst>
                  <a:ext uri="{FF2B5EF4-FFF2-40B4-BE49-F238E27FC236}">
                    <a16:creationId xmlns:a16="http://schemas.microsoft.com/office/drawing/2014/main" id="{9904226A-1EA8-F0ED-E9D4-804395EBA5F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1" name="Freeform 59">
                <a:extLst>
                  <a:ext uri="{FF2B5EF4-FFF2-40B4-BE49-F238E27FC236}">
                    <a16:creationId xmlns:a16="http://schemas.microsoft.com/office/drawing/2014/main" id="{34DDA3B7-6D75-EA77-A2AB-001CB3050A72}"/>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sp>
        <p:nvSpPr>
          <p:cNvPr id="82" name="文本框 81">
            <a:extLst>
              <a:ext uri="{FF2B5EF4-FFF2-40B4-BE49-F238E27FC236}">
                <a16:creationId xmlns:a16="http://schemas.microsoft.com/office/drawing/2014/main" id="{5D4BC528-C9EB-766F-3E22-9917C633FF97}"/>
              </a:ext>
            </a:extLst>
          </p:cNvPr>
          <p:cNvSpPr txBox="1"/>
          <p:nvPr/>
        </p:nvSpPr>
        <p:spPr>
          <a:xfrm>
            <a:off x="8765393" y="2877345"/>
            <a:ext cx="954107" cy="429861"/>
          </a:xfrm>
          <a:prstGeom prst="rect">
            <a:avLst/>
          </a:prstGeom>
          <a:noFill/>
        </p:spPr>
        <p:txBody>
          <a:bodyPr wrap="none" rtlCol="0">
            <a:spAutoFit/>
          </a:bodyPr>
          <a:lstStyle/>
          <a:p>
            <a:pPr>
              <a:lnSpc>
                <a:spcPct val="120000"/>
              </a:lnSpc>
            </a:pPr>
            <a:r>
              <a:rPr lang="zh-CN" altLang="en-US" sz="2000" b="1" dirty="0">
                <a:cs typeface="+mn-ea"/>
                <a:sym typeface="+mn-lt"/>
              </a:rPr>
              <a:t>集线器</a:t>
            </a:r>
          </a:p>
        </p:txBody>
      </p:sp>
      <p:pic>
        <p:nvPicPr>
          <p:cNvPr id="83" name="图形 82">
            <a:extLst>
              <a:ext uri="{FF2B5EF4-FFF2-40B4-BE49-F238E27FC236}">
                <a16:creationId xmlns:a16="http://schemas.microsoft.com/office/drawing/2014/main" id="{078EBF1B-4C97-3A90-7760-1E7B2117F9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327" y="3443996"/>
            <a:ext cx="499927" cy="378516"/>
          </a:xfrm>
          <a:prstGeom prst="rect">
            <a:avLst/>
          </a:prstGeom>
        </p:spPr>
      </p:pic>
      <p:pic>
        <p:nvPicPr>
          <p:cNvPr id="89" name="图形 88">
            <a:extLst>
              <a:ext uri="{FF2B5EF4-FFF2-40B4-BE49-F238E27FC236}">
                <a16:creationId xmlns:a16="http://schemas.microsoft.com/office/drawing/2014/main" id="{72CA2507-6EB8-1AAD-FAC9-0EA26D190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9013" y="3268195"/>
            <a:ext cx="499927" cy="378516"/>
          </a:xfrm>
          <a:prstGeom prst="rect">
            <a:avLst/>
          </a:prstGeom>
        </p:spPr>
      </p:pic>
      <p:pic>
        <p:nvPicPr>
          <p:cNvPr id="90" name="图形 89">
            <a:extLst>
              <a:ext uri="{FF2B5EF4-FFF2-40B4-BE49-F238E27FC236}">
                <a16:creationId xmlns:a16="http://schemas.microsoft.com/office/drawing/2014/main" id="{BC776127-F37A-6E7C-E18B-BAFFDBDED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89" y="4674051"/>
            <a:ext cx="499927" cy="378516"/>
          </a:xfrm>
          <a:prstGeom prst="rect">
            <a:avLst/>
          </a:prstGeom>
        </p:spPr>
      </p:pic>
      <p:pic>
        <p:nvPicPr>
          <p:cNvPr id="91" name="图形 90">
            <a:extLst>
              <a:ext uri="{FF2B5EF4-FFF2-40B4-BE49-F238E27FC236}">
                <a16:creationId xmlns:a16="http://schemas.microsoft.com/office/drawing/2014/main" id="{7445C23D-E770-D2E9-2B84-F115A3768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1183" y="4934636"/>
            <a:ext cx="511515" cy="387290"/>
          </a:xfrm>
          <a:prstGeom prst="rect">
            <a:avLst/>
          </a:prstGeom>
        </p:spPr>
      </p:pic>
      <p:pic>
        <p:nvPicPr>
          <p:cNvPr id="92" name="图形 91">
            <a:extLst>
              <a:ext uri="{FF2B5EF4-FFF2-40B4-BE49-F238E27FC236}">
                <a16:creationId xmlns:a16="http://schemas.microsoft.com/office/drawing/2014/main" id="{E6B2DDDB-3E15-67CF-27D4-791B32F28F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6594" y="5778188"/>
            <a:ext cx="490649" cy="371492"/>
          </a:xfrm>
          <a:prstGeom prst="rect">
            <a:avLst/>
          </a:prstGeom>
        </p:spPr>
      </p:pic>
      <p:sp>
        <p:nvSpPr>
          <p:cNvPr id="93" name="Text Box 24">
            <a:extLst>
              <a:ext uri="{FF2B5EF4-FFF2-40B4-BE49-F238E27FC236}">
                <a16:creationId xmlns:a16="http://schemas.microsoft.com/office/drawing/2014/main" id="{2E94DDBD-2ADC-6FDE-5C5D-2C14A55A9B1F}"/>
              </a:ext>
            </a:extLst>
          </p:cNvPr>
          <p:cNvSpPr txBox="1">
            <a:spLocks noChangeArrowheads="1"/>
          </p:cNvSpPr>
          <p:nvPr/>
        </p:nvSpPr>
        <p:spPr bwMode="auto">
          <a:xfrm>
            <a:off x="733879" y="3736638"/>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95" name="Text Box 24">
            <a:extLst>
              <a:ext uri="{FF2B5EF4-FFF2-40B4-BE49-F238E27FC236}">
                <a16:creationId xmlns:a16="http://schemas.microsoft.com/office/drawing/2014/main" id="{8F5B5C1E-0C74-0DB1-608D-179FC0FF8622}"/>
              </a:ext>
            </a:extLst>
          </p:cNvPr>
          <p:cNvSpPr txBox="1">
            <a:spLocks noChangeArrowheads="1"/>
          </p:cNvSpPr>
          <p:nvPr/>
        </p:nvSpPr>
        <p:spPr bwMode="auto">
          <a:xfrm>
            <a:off x="795156" y="498512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B</a:t>
            </a:r>
          </a:p>
        </p:txBody>
      </p:sp>
      <p:sp>
        <p:nvSpPr>
          <p:cNvPr id="96" name="Text Box 24">
            <a:extLst>
              <a:ext uri="{FF2B5EF4-FFF2-40B4-BE49-F238E27FC236}">
                <a16:creationId xmlns:a16="http://schemas.microsoft.com/office/drawing/2014/main" id="{DB4BA932-5DE5-EB47-E0F4-1D65BCD122A8}"/>
              </a:ext>
            </a:extLst>
          </p:cNvPr>
          <p:cNvSpPr txBox="1">
            <a:spLocks noChangeArrowheads="1"/>
          </p:cNvSpPr>
          <p:nvPr/>
        </p:nvSpPr>
        <p:spPr bwMode="auto">
          <a:xfrm>
            <a:off x="2401666" y="6077189"/>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97" name="Text Box 24">
            <a:extLst>
              <a:ext uri="{FF2B5EF4-FFF2-40B4-BE49-F238E27FC236}">
                <a16:creationId xmlns:a16="http://schemas.microsoft.com/office/drawing/2014/main" id="{CF3ADA45-F0E9-6F24-1286-16146CAB09CC}"/>
              </a:ext>
            </a:extLst>
          </p:cNvPr>
          <p:cNvSpPr txBox="1">
            <a:spLocks noChangeArrowheads="1"/>
          </p:cNvSpPr>
          <p:nvPr/>
        </p:nvSpPr>
        <p:spPr bwMode="auto">
          <a:xfrm>
            <a:off x="5027255" y="358395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98" name="Text Box 24">
            <a:extLst>
              <a:ext uri="{FF2B5EF4-FFF2-40B4-BE49-F238E27FC236}">
                <a16:creationId xmlns:a16="http://schemas.microsoft.com/office/drawing/2014/main" id="{A351F0F9-9E96-3C28-1C14-2CC428B16625}"/>
              </a:ext>
            </a:extLst>
          </p:cNvPr>
          <p:cNvSpPr txBox="1">
            <a:spLocks noChangeArrowheads="1"/>
          </p:cNvSpPr>
          <p:nvPr/>
        </p:nvSpPr>
        <p:spPr bwMode="auto">
          <a:xfrm>
            <a:off x="5815695" y="5219885"/>
            <a:ext cx="56061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dirty="0">
                <a:solidFill>
                  <a:srgbClr val="000099"/>
                </a:solidFill>
                <a:cs typeface="+mn-ea"/>
                <a:sym typeface="+mn-lt"/>
              </a:rPr>
              <a:t>  E</a:t>
            </a:r>
          </a:p>
        </p:txBody>
      </p:sp>
    </p:spTree>
    <p:extLst>
      <p:ext uri="{BB962C8B-B14F-4D97-AF65-F5344CB8AC3E}">
        <p14:creationId xmlns:p14="http://schemas.microsoft.com/office/powerpoint/2010/main" val="182342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B7EDF-327E-4766-9740-357704769441}"/>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44016B06-41DA-46F4-9A5B-C42F96C2E8CF}"/>
              </a:ext>
            </a:extLst>
          </p:cNvPr>
          <p:cNvSpPr>
            <a:spLocks noGrp="1"/>
          </p:cNvSpPr>
          <p:nvPr>
            <p:ph idx="1"/>
          </p:nvPr>
        </p:nvSpPr>
        <p:spPr/>
        <p:txBody>
          <a:bodyPr>
            <a:normAutofit/>
          </a:bodyPr>
          <a:lstStyle/>
          <a:p>
            <a:r>
              <a:rPr lang="zh-CN" altLang="en-US" dirty="0"/>
              <a:t>数据链路层提供的服务可以分为二类：</a:t>
            </a:r>
            <a:endParaRPr lang="en-US" altLang="zh-CN" dirty="0"/>
          </a:p>
          <a:p>
            <a:r>
              <a:rPr lang="zh-CN" altLang="en-US" dirty="0">
                <a:solidFill>
                  <a:srgbClr val="FF0000"/>
                </a:solidFill>
              </a:rPr>
              <a:t>无连接</a:t>
            </a:r>
            <a:r>
              <a:rPr lang="zh-CN" altLang="en-US" dirty="0"/>
              <a:t>服务，二种</a:t>
            </a:r>
            <a:endParaRPr lang="en-US" altLang="zh-CN" dirty="0"/>
          </a:p>
          <a:p>
            <a:pPr lvl="1"/>
            <a:r>
              <a:rPr lang="zh-CN" altLang="en-US" dirty="0"/>
              <a:t>无确认（</a:t>
            </a:r>
            <a:r>
              <a:rPr lang="en-US" altLang="zh-CN" dirty="0"/>
              <a:t>Unacknowledged connectionless </a:t>
            </a:r>
            <a:r>
              <a:rPr lang="zh-CN" altLang="en-US" dirty="0"/>
              <a:t>）</a:t>
            </a:r>
            <a:endParaRPr lang="en-US" altLang="zh-CN" dirty="0"/>
          </a:p>
          <a:p>
            <a:pPr lvl="2"/>
            <a:r>
              <a:rPr lang="zh-CN" altLang="en-US" dirty="0"/>
              <a:t>接收方不对收到的帧进行确认</a:t>
            </a:r>
            <a:endParaRPr lang="en-US" altLang="zh-CN" dirty="0"/>
          </a:p>
          <a:p>
            <a:pPr lvl="2"/>
            <a:r>
              <a:rPr lang="zh-CN" altLang="en-US" dirty="0"/>
              <a:t>适用场景：误码率低的可靠信道；实时通信</a:t>
            </a:r>
            <a:endParaRPr lang="en-US" altLang="zh-CN" dirty="0"/>
          </a:p>
          <a:p>
            <a:pPr lvl="1"/>
            <a:r>
              <a:rPr lang="zh-CN" altLang="en-US" dirty="0"/>
              <a:t>有确认（ </a:t>
            </a:r>
            <a:r>
              <a:rPr lang="en-US" altLang="zh-CN" dirty="0"/>
              <a:t>Acknowledged connectionless </a:t>
            </a:r>
            <a:r>
              <a:rPr lang="zh-CN" altLang="en-US" dirty="0"/>
              <a:t>）</a:t>
            </a:r>
            <a:endParaRPr lang="en-US" altLang="zh-CN" dirty="0"/>
          </a:p>
          <a:p>
            <a:pPr lvl="2"/>
            <a:r>
              <a:rPr lang="zh-CN" altLang="en-US" dirty="0"/>
              <a:t>每一帧都得到单独的确认</a:t>
            </a:r>
            <a:endParaRPr lang="en-US" altLang="zh-CN" dirty="0"/>
          </a:p>
          <a:p>
            <a:pPr lvl="2"/>
            <a:r>
              <a:rPr lang="zh-CN" altLang="en-US" dirty="0"/>
              <a:t>适用场景：不可靠的信道</a:t>
            </a:r>
            <a:endParaRPr lang="en-US" altLang="zh-CN" dirty="0"/>
          </a:p>
          <a:p>
            <a:r>
              <a:rPr lang="zh-CN" altLang="en-US" dirty="0">
                <a:solidFill>
                  <a:srgbClr val="FF0000"/>
                </a:solidFill>
              </a:rPr>
              <a:t>面向连接</a:t>
            </a:r>
            <a:r>
              <a:rPr lang="zh-CN" altLang="en-US" dirty="0"/>
              <a:t>的服务</a:t>
            </a:r>
            <a:endParaRPr lang="en-US" altLang="zh-CN" dirty="0"/>
          </a:p>
          <a:p>
            <a:pPr lvl="1"/>
            <a:r>
              <a:rPr lang="zh-CN" altLang="en-US" dirty="0"/>
              <a:t>适用场景：长延迟的不可靠信道</a:t>
            </a:r>
          </a:p>
          <a:p>
            <a:pPr marL="0" indent="0">
              <a:buNone/>
            </a:pPr>
            <a:endParaRPr lang="zh-CN" altLang="en-US" dirty="0"/>
          </a:p>
        </p:txBody>
      </p:sp>
      <p:sp>
        <p:nvSpPr>
          <p:cNvPr id="4" name="灯片编号占位符 3">
            <a:extLst>
              <a:ext uri="{FF2B5EF4-FFF2-40B4-BE49-F238E27FC236}">
                <a16:creationId xmlns:a16="http://schemas.microsoft.com/office/drawing/2014/main" id="{0E8411EC-E7E4-45D2-9FCD-9AFA14C6586E}"/>
              </a:ext>
            </a:extLst>
          </p:cNvPr>
          <p:cNvSpPr>
            <a:spLocks noGrp="1"/>
          </p:cNvSpPr>
          <p:nvPr>
            <p:ph type="sldNum" sz="quarter" idx="12"/>
          </p:nvPr>
        </p:nvSpPr>
        <p:spPr/>
        <p:txBody>
          <a:bodyPr/>
          <a:lstStyle/>
          <a:p>
            <a:fld id="{C8BB1146-E542-4D4E-B8E9-6919A11DDD48}" type="slidenum">
              <a:rPr lang="en-US" smtClean="0"/>
              <a:t>12</a:t>
            </a:fld>
            <a:endParaRPr lang="en-US"/>
          </a:p>
        </p:txBody>
      </p:sp>
    </p:spTree>
    <p:extLst>
      <p:ext uri="{BB962C8B-B14F-4D97-AF65-F5344CB8AC3E}">
        <p14:creationId xmlns:p14="http://schemas.microsoft.com/office/powerpoint/2010/main" val="39383162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F6CA-3A3E-9A10-DA27-6B55174BA71A}"/>
              </a:ext>
            </a:extLst>
          </p:cNvPr>
          <p:cNvSpPr>
            <a:spLocks noGrp="1"/>
          </p:cNvSpPr>
          <p:nvPr>
            <p:ph type="title"/>
          </p:nvPr>
        </p:nvSpPr>
        <p:spPr/>
        <p:txBody>
          <a:bodyPr>
            <a:normAutofit/>
          </a:bodyPr>
          <a:lstStyle/>
          <a:p>
            <a:r>
              <a:rPr lang="zh-CN" altLang="en-US" sz="3200" dirty="0">
                <a:latin typeface="+mn-lt"/>
                <a:ea typeface="+mn-ea"/>
                <a:cs typeface="+mn-ea"/>
                <a:sym typeface="+mn-lt"/>
              </a:rPr>
              <a:t>共享广播信道以太网的冲突问题</a:t>
            </a:r>
            <a:endParaRPr lang="zh-CN" altLang="en-US" sz="3200" dirty="0"/>
          </a:p>
        </p:txBody>
      </p:sp>
      <p:sp>
        <p:nvSpPr>
          <p:cNvPr id="3" name="文本占位符 2">
            <a:extLst>
              <a:ext uri="{FF2B5EF4-FFF2-40B4-BE49-F238E27FC236}">
                <a16:creationId xmlns:a16="http://schemas.microsoft.com/office/drawing/2014/main" id="{86984BF6-A6B0-6EDE-67EC-EC38EA94A073}"/>
              </a:ext>
            </a:extLst>
          </p:cNvPr>
          <p:cNvSpPr>
            <a:spLocks noGrp="1"/>
          </p:cNvSpPr>
          <p:nvPr>
            <p:ph type="body" idx="1"/>
          </p:nvPr>
        </p:nvSpPr>
        <p:spPr>
          <a:xfrm>
            <a:off x="666750" y="4811947"/>
            <a:ext cx="10858500" cy="1336596"/>
          </a:xfrm>
        </p:spPr>
        <p:txBody>
          <a:bodyPr>
            <a:noAutofit/>
          </a:bodyPr>
          <a:lstStyle/>
          <a:p>
            <a:pPr>
              <a:buFont typeface="Wingdings" panose="05000000000000000000" pitchFamily="2" charset="2"/>
              <a:buChar char="n"/>
            </a:pPr>
            <a:r>
              <a:rPr lang="zh-CN" altLang="en-US" sz="2000" kern="100" dirty="0">
                <a:latin typeface="+mn-ea"/>
                <a:cs typeface="+mn-ea"/>
                <a:sym typeface="+mn-lt"/>
              </a:rPr>
              <a:t>冲突</a:t>
            </a:r>
            <a:r>
              <a:rPr lang="en-US" altLang="zh-CN" sz="2000" kern="100" dirty="0">
                <a:latin typeface="+mn-ea"/>
                <a:cs typeface="+mn-ea"/>
                <a:sym typeface="+mn-lt"/>
              </a:rPr>
              <a:t>:</a:t>
            </a:r>
            <a:r>
              <a:rPr lang="zh-CN" altLang="en-US" sz="2000" dirty="0"/>
              <a:t>多个用户不加控制同时访问共享信道时，会存在由于不同信号叠加而相互破坏的情况。</a:t>
            </a:r>
            <a:endParaRPr lang="en-US" altLang="zh-CN" sz="2000" dirty="0"/>
          </a:p>
          <a:p>
            <a:pPr>
              <a:buFont typeface="Wingdings" panose="05000000000000000000" pitchFamily="2" charset="2"/>
              <a:buChar char="n"/>
            </a:pPr>
            <a:r>
              <a:rPr lang="zh-CN" altLang="en-US" sz="2000" dirty="0">
                <a:cs typeface="+mn-ea"/>
                <a:sym typeface="+mn-lt"/>
              </a:rPr>
              <a:t>发生冲突时，信道上传输的信号会产生严重的失真，故无法从中恢复出有用的信息来</a:t>
            </a:r>
          </a:p>
          <a:p>
            <a:pPr>
              <a:buFont typeface="Wingdings" panose="05000000000000000000" pitchFamily="2" charset="2"/>
              <a:buChar char="Ø"/>
            </a:pPr>
            <a:endParaRPr lang="en-US" altLang="zh-CN" sz="2000" kern="100" dirty="0">
              <a:latin typeface="+mn-ea"/>
              <a:cs typeface="+mn-ea"/>
              <a:sym typeface="+mn-lt"/>
            </a:endParaRPr>
          </a:p>
          <a:p>
            <a:pPr>
              <a:buFont typeface="Wingdings" panose="05000000000000000000" pitchFamily="2" charset="2"/>
              <a:buChar char="Ø"/>
            </a:pPr>
            <a:endParaRPr lang="en-US" altLang="zh-CN" sz="2000" kern="100" dirty="0">
              <a:latin typeface="+mn-ea"/>
              <a:cs typeface="+mn-ea"/>
              <a:sym typeface="+mn-lt"/>
            </a:endParaRPr>
          </a:p>
        </p:txBody>
      </p:sp>
      <p:sp>
        <p:nvSpPr>
          <p:cNvPr id="4" name="灯片编号占位符 3">
            <a:extLst>
              <a:ext uri="{FF2B5EF4-FFF2-40B4-BE49-F238E27FC236}">
                <a16:creationId xmlns:a16="http://schemas.microsoft.com/office/drawing/2014/main" id="{6182EDD6-2050-45C4-0659-E4C7FC922C35}"/>
              </a:ext>
            </a:extLst>
          </p:cNvPr>
          <p:cNvSpPr>
            <a:spLocks noGrp="1"/>
          </p:cNvSpPr>
          <p:nvPr>
            <p:ph type="sldNum" sz="quarter" idx="12"/>
          </p:nvPr>
        </p:nvSpPr>
        <p:spPr/>
        <p:txBody>
          <a:bodyPr/>
          <a:lstStyle/>
          <a:p>
            <a:fld id="{67CBE2BA-217C-4668-9731-D33A8B8F2C49}" type="slidenum">
              <a:rPr lang="zh-CN" altLang="en-US" smtClean="0"/>
              <a:t>120</a:t>
            </a:fld>
            <a:endParaRPr lang="zh-CN" altLang="en-US"/>
          </a:p>
        </p:txBody>
      </p:sp>
      <p:sp>
        <p:nvSpPr>
          <p:cNvPr id="5" name="Line 7">
            <a:extLst>
              <a:ext uri="{FF2B5EF4-FFF2-40B4-BE49-F238E27FC236}">
                <a16:creationId xmlns:a16="http://schemas.microsoft.com/office/drawing/2014/main" id="{2805B75E-AE7C-D638-1F05-B5669966F02E}"/>
              </a:ext>
            </a:extLst>
          </p:cNvPr>
          <p:cNvSpPr>
            <a:spLocks noChangeShapeType="1"/>
          </p:cNvSpPr>
          <p:nvPr/>
        </p:nvSpPr>
        <p:spPr bwMode="auto">
          <a:xfrm flipV="1">
            <a:off x="1193150" y="2327564"/>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 name="Line 5">
            <a:extLst>
              <a:ext uri="{FF2B5EF4-FFF2-40B4-BE49-F238E27FC236}">
                <a16:creationId xmlns:a16="http://schemas.microsoft.com/office/drawing/2014/main" id="{7AFBD03F-F41F-3A78-2FF5-17F8DF8C7B69}"/>
              </a:ext>
            </a:extLst>
          </p:cNvPr>
          <p:cNvSpPr>
            <a:spLocks noChangeShapeType="1"/>
          </p:cNvSpPr>
          <p:nvPr/>
        </p:nvSpPr>
        <p:spPr bwMode="auto">
          <a:xfrm rot="16200000" flipV="1">
            <a:off x="505252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Freeform 14">
            <a:extLst>
              <a:ext uri="{FF2B5EF4-FFF2-40B4-BE49-F238E27FC236}">
                <a16:creationId xmlns:a16="http://schemas.microsoft.com/office/drawing/2014/main" id="{8A85FF25-262A-F50E-0A67-636A6DEB16FF}"/>
              </a:ext>
            </a:extLst>
          </p:cNvPr>
          <p:cNvSpPr>
            <a:spLocks/>
          </p:cNvSpPr>
          <p:nvPr/>
        </p:nvSpPr>
        <p:spPr bwMode="auto">
          <a:xfrm>
            <a:off x="3942633" y="2340672"/>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Line 17">
            <a:extLst>
              <a:ext uri="{FF2B5EF4-FFF2-40B4-BE49-F238E27FC236}">
                <a16:creationId xmlns:a16="http://schemas.microsoft.com/office/drawing/2014/main" id="{FE1838FD-50C0-8031-AACC-380970380DAD}"/>
              </a:ext>
            </a:extLst>
          </p:cNvPr>
          <p:cNvSpPr>
            <a:spLocks noChangeShapeType="1"/>
          </p:cNvSpPr>
          <p:nvPr/>
        </p:nvSpPr>
        <p:spPr bwMode="auto">
          <a:xfrm rot="16200000" flipV="1">
            <a:off x="6699727"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 name="Freeform 19">
            <a:extLst>
              <a:ext uri="{FF2B5EF4-FFF2-40B4-BE49-F238E27FC236}">
                <a16:creationId xmlns:a16="http://schemas.microsoft.com/office/drawing/2014/main" id="{3327BB25-BA96-3E96-BDBF-D06EFB3809D1}"/>
              </a:ext>
            </a:extLst>
          </p:cNvPr>
          <p:cNvSpPr>
            <a:spLocks/>
          </p:cNvSpPr>
          <p:nvPr/>
        </p:nvSpPr>
        <p:spPr bwMode="auto">
          <a:xfrm>
            <a:off x="8886024" y="2340672"/>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 name="Text Box 22">
            <a:extLst>
              <a:ext uri="{FF2B5EF4-FFF2-40B4-BE49-F238E27FC236}">
                <a16:creationId xmlns:a16="http://schemas.microsoft.com/office/drawing/2014/main" id="{D0CF352B-7719-C8AB-8A22-56C1CE076030}"/>
              </a:ext>
            </a:extLst>
          </p:cNvPr>
          <p:cNvSpPr txBox="1">
            <a:spLocks noChangeArrowheads="1"/>
          </p:cNvSpPr>
          <p:nvPr/>
        </p:nvSpPr>
        <p:spPr bwMode="auto">
          <a:xfrm>
            <a:off x="5174599" y="378416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1" name="Text Box 23">
            <a:extLst>
              <a:ext uri="{FF2B5EF4-FFF2-40B4-BE49-F238E27FC236}">
                <a16:creationId xmlns:a16="http://schemas.microsoft.com/office/drawing/2014/main" id="{DA3ECBDB-4391-5C93-2860-2CD3C7EF9A4F}"/>
              </a:ext>
            </a:extLst>
          </p:cNvPr>
          <p:cNvSpPr txBox="1">
            <a:spLocks noChangeArrowheads="1"/>
          </p:cNvSpPr>
          <p:nvPr/>
        </p:nvSpPr>
        <p:spPr bwMode="auto">
          <a:xfrm>
            <a:off x="6876357" y="3769415"/>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2" name="Text Box 24">
            <a:extLst>
              <a:ext uri="{FF2B5EF4-FFF2-40B4-BE49-F238E27FC236}">
                <a16:creationId xmlns:a16="http://schemas.microsoft.com/office/drawing/2014/main" id="{7F2E88FA-BC25-442C-21DC-DA58CE9F687F}"/>
              </a:ext>
            </a:extLst>
          </p:cNvPr>
          <p:cNvSpPr txBox="1">
            <a:spLocks noChangeArrowheads="1"/>
          </p:cNvSpPr>
          <p:nvPr/>
        </p:nvSpPr>
        <p:spPr bwMode="auto">
          <a:xfrm>
            <a:off x="1867293" y="3769415"/>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3" name="Text Box 25">
            <a:extLst>
              <a:ext uri="{FF2B5EF4-FFF2-40B4-BE49-F238E27FC236}">
                <a16:creationId xmlns:a16="http://schemas.microsoft.com/office/drawing/2014/main" id="{9CE0A47C-0DCF-E883-93AC-F323E864B38E}"/>
              </a:ext>
            </a:extLst>
          </p:cNvPr>
          <p:cNvSpPr txBox="1">
            <a:spLocks noChangeArrowheads="1"/>
          </p:cNvSpPr>
          <p:nvPr/>
        </p:nvSpPr>
        <p:spPr bwMode="auto">
          <a:xfrm>
            <a:off x="8470079" y="3754668"/>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4" name="Text Box 48">
            <a:extLst>
              <a:ext uri="{FF2B5EF4-FFF2-40B4-BE49-F238E27FC236}">
                <a16:creationId xmlns:a16="http://schemas.microsoft.com/office/drawing/2014/main" id="{1C9BD5F2-0806-E85F-D0FD-C104357C4B32}"/>
              </a:ext>
            </a:extLst>
          </p:cNvPr>
          <p:cNvSpPr txBox="1">
            <a:spLocks noChangeArrowheads="1"/>
          </p:cNvSpPr>
          <p:nvPr/>
        </p:nvSpPr>
        <p:spPr bwMode="auto">
          <a:xfrm>
            <a:off x="3741017" y="3784878"/>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B</a:t>
            </a:r>
          </a:p>
        </p:txBody>
      </p:sp>
      <p:sp>
        <p:nvSpPr>
          <p:cNvPr id="17" name="Line 12">
            <a:extLst>
              <a:ext uri="{FF2B5EF4-FFF2-40B4-BE49-F238E27FC236}">
                <a16:creationId xmlns:a16="http://schemas.microsoft.com/office/drawing/2014/main" id="{4A8ACE87-4F1C-69D9-2912-B73D9F294A89}"/>
              </a:ext>
            </a:extLst>
          </p:cNvPr>
          <p:cNvSpPr>
            <a:spLocks noChangeShapeType="1"/>
          </p:cNvSpPr>
          <p:nvPr/>
        </p:nvSpPr>
        <p:spPr bwMode="auto">
          <a:xfrm rot="16200000" flipV="1">
            <a:off x="175811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3" name="对话气泡: 椭圆形 22">
            <a:extLst>
              <a:ext uri="{FF2B5EF4-FFF2-40B4-BE49-F238E27FC236}">
                <a16:creationId xmlns:a16="http://schemas.microsoft.com/office/drawing/2014/main" id="{CE595340-4CEC-AA04-72A1-D4648DFD199D}"/>
              </a:ext>
            </a:extLst>
          </p:cNvPr>
          <p:cNvSpPr/>
          <p:nvPr/>
        </p:nvSpPr>
        <p:spPr>
          <a:xfrm>
            <a:off x="8177318" y="1132423"/>
            <a:ext cx="2683742" cy="885030"/>
          </a:xfrm>
          <a:prstGeom prst="wedgeEllipseCallout">
            <a:avLst>
              <a:gd name="adj1" fmla="val -78546"/>
              <a:gd name="adj2" fmla="val 797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zh-CN" dirty="0">
                <a:solidFill>
                  <a:srgbClr val="000000"/>
                </a:solidFill>
                <a:cs typeface="+mn-ea"/>
                <a:sym typeface="+mn-lt"/>
              </a:rPr>
              <a:t>E</a:t>
            </a:r>
            <a:r>
              <a:rPr kumimoji="1" lang="zh-CN" altLang="en-US" dirty="0">
                <a:solidFill>
                  <a:srgbClr val="000000"/>
                </a:solidFill>
                <a:cs typeface="+mn-ea"/>
                <a:sym typeface="+mn-lt"/>
              </a:rPr>
              <a:t>在向</a:t>
            </a:r>
            <a:r>
              <a:rPr kumimoji="1" lang="en-US" altLang="zh-CN" dirty="0">
                <a:solidFill>
                  <a:srgbClr val="000000"/>
                </a:solidFill>
                <a:cs typeface="+mn-ea"/>
                <a:sym typeface="+mn-lt"/>
              </a:rPr>
              <a:t>A</a:t>
            </a:r>
            <a:r>
              <a:rPr kumimoji="1" lang="zh-CN" altLang="en-US" dirty="0">
                <a:solidFill>
                  <a:srgbClr val="000000"/>
                </a:solidFill>
                <a:cs typeface="+mn-ea"/>
                <a:sym typeface="+mn-lt"/>
              </a:rPr>
              <a:t>发送数据，信道正忙碌呢！</a:t>
            </a:r>
            <a:endParaRPr lang="zh-CN" altLang="en-US" dirty="0">
              <a:cs typeface="+mn-ea"/>
              <a:sym typeface="+mn-lt"/>
            </a:endParaRPr>
          </a:p>
        </p:txBody>
      </p:sp>
      <p:sp>
        <p:nvSpPr>
          <p:cNvPr id="24" name="Freeform 4">
            <a:extLst>
              <a:ext uri="{FF2B5EF4-FFF2-40B4-BE49-F238E27FC236}">
                <a16:creationId xmlns:a16="http://schemas.microsoft.com/office/drawing/2014/main" id="{8B7A50D9-7CD8-2A0C-4F8C-201943290F79}"/>
              </a:ext>
            </a:extLst>
          </p:cNvPr>
          <p:cNvSpPr>
            <a:spLocks/>
          </p:cNvSpPr>
          <p:nvPr/>
        </p:nvSpPr>
        <p:spPr bwMode="auto">
          <a:xfrm>
            <a:off x="4018771" y="1932080"/>
            <a:ext cx="3114429" cy="1091812"/>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FF0000"/>
            </a:solidFill>
            <a:prstDash val="sysDot"/>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25" name="Freeform 4">
            <a:extLst>
              <a:ext uri="{FF2B5EF4-FFF2-40B4-BE49-F238E27FC236}">
                <a16:creationId xmlns:a16="http://schemas.microsoft.com/office/drawing/2014/main" id="{1DEFADD6-74AC-77B2-FCD0-404A5785C3EE}"/>
              </a:ext>
            </a:extLst>
          </p:cNvPr>
          <p:cNvSpPr>
            <a:spLocks/>
          </p:cNvSpPr>
          <p:nvPr/>
        </p:nvSpPr>
        <p:spPr bwMode="auto">
          <a:xfrm>
            <a:off x="2448307" y="1614144"/>
            <a:ext cx="6194105" cy="1336597"/>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0099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pic>
        <p:nvPicPr>
          <p:cNvPr id="26" name="图形 25">
            <a:extLst>
              <a:ext uri="{FF2B5EF4-FFF2-40B4-BE49-F238E27FC236}">
                <a16:creationId xmlns:a16="http://schemas.microsoft.com/office/drawing/2014/main" id="{DC33F8DB-3F06-0E57-ED0F-C3F430C6B8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0552" y="3387187"/>
            <a:ext cx="535476" cy="405432"/>
          </a:xfrm>
          <a:prstGeom prst="rect">
            <a:avLst/>
          </a:prstGeom>
        </p:spPr>
      </p:pic>
      <p:pic>
        <p:nvPicPr>
          <p:cNvPr id="27" name="图形 26">
            <a:extLst>
              <a:ext uri="{FF2B5EF4-FFF2-40B4-BE49-F238E27FC236}">
                <a16:creationId xmlns:a16="http://schemas.microsoft.com/office/drawing/2014/main" id="{8902347B-273F-C0BB-68B1-2D224C216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2194" y="3436611"/>
            <a:ext cx="535476" cy="405432"/>
          </a:xfrm>
          <a:prstGeom prst="rect">
            <a:avLst/>
          </a:prstGeom>
        </p:spPr>
      </p:pic>
      <p:pic>
        <p:nvPicPr>
          <p:cNvPr id="28" name="图形 27">
            <a:extLst>
              <a:ext uri="{FF2B5EF4-FFF2-40B4-BE49-F238E27FC236}">
                <a16:creationId xmlns:a16="http://schemas.microsoft.com/office/drawing/2014/main" id="{C5677CF5-5ACD-8295-9A0F-85AF5056F5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7766" y="3430434"/>
            <a:ext cx="535476" cy="405432"/>
          </a:xfrm>
          <a:prstGeom prst="rect">
            <a:avLst/>
          </a:prstGeom>
        </p:spPr>
      </p:pic>
      <p:pic>
        <p:nvPicPr>
          <p:cNvPr id="29" name="图形 28">
            <a:extLst>
              <a:ext uri="{FF2B5EF4-FFF2-40B4-BE49-F238E27FC236}">
                <a16:creationId xmlns:a16="http://schemas.microsoft.com/office/drawing/2014/main" id="{8985236E-14DC-A680-8243-421DE7E62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442" y="3436611"/>
            <a:ext cx="535476" cy="405432"/>
          </a:xfrm>
          <a:prstGeom prst="rect">
            <a:avLst/>
          </a:prstGeom>
        </p:spPr>
      </p:pic>
      <p:pic>
        <p:nvPicPr>
          <p:cNvPr id="30" name="图形 29">
            <a:extLst>
              <a:ext uri="{FF2B5EF4-FFF2-40B4-BE49-F238E27FC236}">
                <a16:creationId xmlns:a16="http://schemas.microsoft.com/office/drawing/2014/main" id="{1111A17B-CBC8-4980-D77E-9E8785C9B9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7451" y="3416274"/>
            <a:ext cx="535476" cy="405432"/>
          </a:xfrm>
          <a:prstGeom prst="rect">
            <a:avLst/>
          </a:prstGeom>
        </p:spPr>
      </p:pic>
      <p:sp>
        <p:nvSpPr>
          <p:cNvPr id="32" name="Rectangle 9">
            <a:extLst>
              <a:ext uri="{FF2B5EF4-FFF2-40B4-BE49-F238E27FC236}">
                <a16:creationId xmlns:a16="http://schemas.microsoft.com/office/drawing/2014/main" id="{5F734E5E-AD27-65AD-5BA8-7AF19783A930}"/>
              </a:ext>
            </a:extLst>
          </p:cNvPr>
          <p:cNvSpPr>
            <a:spLocks noChangeArrowheads="1"/>
          </p:cNvSpPr>
          <p:nvPr/>
        </p:nvSpPr>
        <p:spPr bwMode="auto">
          <a:xfrm>
            <a:off x="9926935"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3" name="Rectangle 9">
            <a:extLst>
              <a:ext uri="{FF2B5EF4-FFF2-40B4-BE49-F238E27FC236}">
                <a16:creationId xmlns:a16="http://schemas.microsoft.com/office/drawing/2014/main" id="{ABFB7847-5EFC-0A8C-5D19-46F9B7E93849}"/>
              </a:ext>
            </a:extLst>
          </p:cNvPr>
          <p:cNvSpPr>
            <a:spLocks noChangeArrowheads="1"/>
          </p:cNvSpPr>
          <p:nvPr/>
        </p:nvSpPr>
        <p:spPr bwMode="auto">
          <a:xfrm>
            <a:off x="1006057"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cs typeface="+mn-ea"/>
              <a:sym typeface="+mn-lt"/>
            </a:endParaRPr>
          </a:p>
        </p:txBody>
      </p:sp>
      <p:sp>
        <p:nvSpPr>
          <p:cNvPr id="35" name="对话气泡: 圆角矩形 34">
            <a:extLst>
              <a:ext uri="{FF2B5EF4-FFF2-40B4-BE49-F238E27FC236}">
                <a16:creationId xmlns:a16="http://schemas.microsoft.com/office/drawing/2014/main" id="{8806A08B-0F7D-B943-8EDF-29D39C0D6808}"/>
              </a:ext>
            </a:extLst>
          </p:cNvPr>
          <p:cNvSpPr/>
          <p:nvPr/>
        </p:nvSpPr>
        <p:spPr>
          <a:xfrm flipH="1">
            <a:off x="2032194" y="4172679"/>
            <a:ext cx="2015091" cy="510534"/>
          </a:xfrm>
          <a:prstGeom prst="wedgeRoundRectCallout">
            <a:avLst>
              <a:gd name="adj1" fmla="val -37548"/>
              <a:gd name="adj2" fmla="val -10185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kumimoji="1" lang="en-US" altLang="zh-CN" dirty="0">
                <a:solidFill>
                  <a:srgbClr val="000000"/>
                </a:solidFill>
                <a:cs typeface="+mn-ea"/>
                <a:sym typeface="+mn-lt"/>
              </a:rPr>
              <a:t>B </a:t>
            </a:r>
            <a:r>
              <a:rPr kumimoji="1" lang="zh-CN" altLang="en-US" dirty="0">
                <a:solidFill>
                  <a:srgbClr val="000000"/>
                </a:solidFill>
                <a:cs typeface="+mn-ea"/>
                <a:sym typeface="+mn-lt"/>
              </a:rPr>
              <a:t>能向 </a:t>
            </a:r>
            <a:r>
              <a:rPr kumimoji="1" lang="en-US" altLang="zh-CN" dirty="0">
                <a:solidFill>
                  <a:srgbClr val="000000"/>
                </a:solidFill>
                <a:cs typeface="+mn-ea"/>
                <a:sym typeface="+mn-lt"/>
              </a:rPr>
              <a:t>D </a:t>
            </a:r>
            <a:r>
              <a:rPr kumimoji="1" lang="zh-CN" altLang="en-US" dirty="0">
                <a:solidFill>
                  <a:srgbClr val="000000"/>
                </a:solidFill>
                <a:cs typeface="+mn-ea"/>
                <a:sym typeface="+mn-lt"/>
              </a:rPr>
              <a:t>发送吗？</a:t>
            </a:r>
            <a:endParaRPr lang="zh-CN" altLang="en-US" dirty="0">
              <a:cs typeface="+mn-ea"/>
              <a:sym typeface="+mn-lt"/>
            </a:endParaRPr>
          </a:p>
        </p:txBody>
      </p:sp>
    </p:spTree>
    <p:extLst>
      <p:ext uri="{BB962C8B-B14F-4D97-AF65-F5344CB8AC3E}">
        <p14:creationId xmlns:p14="http://schemas.microsoft.com/office/powerpoint/2010/main" val="1229406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31D54-3DA1-9A26-56FD-F42149202026}"/>
              </a:ext>
            </a:extLst>
          </p:cNvPr>
          <p:cNvSpPr>
            <a:spLocks noGrp="1"/>
          </p:cNvSpPr>
          <p:nvPr>
            <p:ph type="title"/>
          </p:nvPr>
        </p:nvSpPr>
        <p:spPr/>
        <p:txBody>
          <a:bodyPr>
            <a:normAutofit/>
          </a:bodyPr>
          <a:lstStyle/>
          <a:p>
            <a:r>
              <a:rPr lang="zh-CN" altLang="en-US" sz="3200" dirty="0"/>
              <a:t>载波侦听多路访问</a:t>
            </a:r>
            <a:r>
              <a:rPr lang="en-US" altLang="zh-CN" sz="3200" dirty="0"/>
              <a:t>CSMA</a:t>
            </a:r>
            <a:endParaRPr lang="zh-CN" altLang="en-US" sz="3200" dirty="0"/>
          </a:p>
        </p:txBody>
      </p:sp>
      <p:sp>
        <p:nvSpPr>
          <p:cNvPr id="3" name="文本占位符 2">
            <a:extLst>
              <a:ext uri="{FF2B5EF4-FFF2-40B4-BE49-F238E27FC236}">
                <a16:creationId xmlns:a16="http://schemas.microsoft.com/office/drawing/2014/main" id="{537391F5-4579-95D9-0350-E7F99ADFBCF4}"/>
              </a:ext>
            </a:extLst>
          </p:cNvPr>
          <p:cNvSpPr>
            <a:spLocks noGrp="1"/>
          </p:cNvSpPr>
          <p:nvPr>
            <p:ph type="body" idx="1"/>
          </p:nvPr>
        </p:nvSpPr>
        <p:spPr>
          <a:xfrm>
            <a:off x="660400" y="1130299"/>
            <a:ext cx="10858500" cy="5180123"/>
          </a:xfrm>
        </p:spPr>
        <p:txBody>
          <a:bodyPr>
            <a:normAutofit lnSpcReduction="10000"/>
          </a:bodyPr>
          <a:lstStyle/>
          <a:p>
            <a:pPr marL="179388" lvl="1" indent="-179388" eaLnBrk="0" hangingPunct="0">
              <a:spcBef>
                <a:spcPts val="1000"/>
              </a:spcBef>
              <a:buFont typeface="Wingdings" panose="05000000000000000000" pitchFamily="2" charset="2"/>
              <a:buChar char="n"/>
            </a:pPr>
            <a:r>
              <a:rPr lang="zh-CN" altLang="en-US" sz="2400" dirty="0">
                <a:latin typeface="+mn-ea"/>
              </a:rPr>
              <a:t>多路访问</a:t>
            </a:r>
            <a:r>
              <a:rPr lang="en-US" altLang="zh-CN" sz="2400" dirty="0">
                <a:latin typeface="+mn-ea"/>
              </a:rPr>
              <a:t>(MA)</a:t>
            </a:r>
          </a:p>
          <a:p>
            <a:pPr marL="538163" lvl="1" indent="-271463" eaLnBrk="0" hangingPunct="0">
              <a:spcBef>
                <a:spcPts val="0"/>
              </a:spcBef>
              <a:buFont typeface="Wingdings" panose="05000000000000000000" pitchFamily="2" charset="2"/>
              <a:buChar char="Ø"/>
            </a:pPr>
            <a:r>
              <a:rPr lang="zh-CN" altLang="en-US" sz="2000" dirty="0">
                <a:latin typeface="+mn-ea"/>
                <a:cs typeface="+mn-ea"/>
                <a:sym typeface="+mn-lt"/>
              </a:rPr>
              <a:t>多个站点连接在一个共享信道上，一个站点发送的数据，可以同时被多个站点接收</a:t>
            </a:r>
            <a:endParaRPr lang="en-US" altLang="zh-CN" sz="2000" dirty="0">
              <a:latin typeface="+mn-ea"/>
              <a:cs typeface="+mn-ea"/>
              <a:sym typeface="+mn-lt"/>
            </a:endParaRPr>
          </a:p>
          <a:p>
            <a:pPr marL="538163" lvl="1" indent="-271463" eaLnBrk="0" hangingPunct="0">
              <a:spcBef>
                <a:spcPts val="0"/>
              </a:spcBef>
              <a:buFont typeface="Wingdings" panose="05000000000000000000" pitchFamily="2" charset="2"/>
              <a:buChar char="Ø"/>
            </a:pPr>
            <a:r>
              <a:rPr lang="zh-CN" altLang="en-US" sz="2000" dirty="0">
                <a:latin typeface="+mn-ea"/>
                <a:cs typeface="+mn-ea"/>
              </a:rPr>
              <a:t>无通信管制，依赖于响应，判断数据帧是否被其它通信破坏</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载波帧听多路访问</a:t>
            </a:r>
            <a:r>
              <a:rPr lang="en-US" altLang="zh-CN" sz="2400" dirty="0">
                <a:latin typeface="+mn-ea"/>
              </a:rPr>
              <a:t>(CSMA)</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每一个站点在发送数据之前检测电路上的电压值，判断信道是否忙碌</a:t>
            </a:r>
            <a:endParaRPr lang="en-US" altLang="zh-CN" sz="2000" dirty="0">
              <a:latin typeface="+mn-ea"/>
              <a:cs typeface="+mn-ea"/>
              <a:sym typeface="+mn-lt"/>
            </a:endParaRPr>
          </a:p>
          <a:p>
            <a:pPr marL="538163" lvl="1" indent="-271463" eaLnBrk="0" hangingPunct="0">
              <a:lnSpc>
                <a:spcPct val="130000"/>
              </a:lnSpc>
              <a:spcBef>
                <a:spcPts val="0"/>
              </a:spcBef>
              <a:buFont typeface="Wingdings" panose="05000000000000000000" pitchFamily="2" charset="2"/>
              <a:buChar char="Ø"/>
            </a:pPr>
            <a:r>
              <a:rPr lang="zh-CN" altLang="zh-CN" sz="2000" dirty="0">
                <a:latin typeface="+mn-ea"/>
                <a:cs typeface="+mn-ea"/>
              </a:rPr>
              <a:t>如果</a:t>
            </a:r>
            <a:r>
              <a:rPr lang="zh-CN" altLang="en-US" sz="2000" dirty="0">
                <a:latin typeface="+mn-ea"/>
                <a:cs typeface="+mn-ea"/>
                <a:sym typeface="+mn-lt"/>
              </a:rPr>
              <a:t>信道</a:t>
            </a:r>
            <a:r>
              <a:rPr lang="zh-CN" altLang="zh-CN" sz="2000" dirty="0">
                <a:latin typeface="+mn-ea"/>
                <a:cs typeface="+mn-ea"/>
              </a:rPr>
              <a:t>空闲，可以开始传输</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如果信道忙，</a:t>
            </a:r>
            <a:r>
              <a:rPr lang="zh-CN" altLang="zh-CN" sz="2000" dirty="0">
                <a:latin typeface="+mn-ea"/>
                <a:cs typeface="+mn-ea"/>
              </a:rPr>
              <a:t>则避让一段时间，然后再试图发送</a:t>
            </a:r>
            <a:r>
              <a:rPr lang="zh-CN" altLang="en-US" sz="2000" dirty="0">
                <a:latin typeface="+mn-ea"/>
                <a:cs typeface="+mn-ea"/>
                <a:sym typeface="+mn-lt"/>
              </a:rPr>
              <a:t>，以减少冲突的机会</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依据避让时间的选择方法，</a:t>
            </a:r>
            <a:r>
              <a:rPr lang="en-US" altLang="zh-CN" sz="2400" dirty="0">
                <a:latin typeface="+mn-ea"/>
              </a:rPr>
              <a:t>CSMA</a:t>
            </a:r>
            <a:r>
              <a:rPr lang="zh-CN" altLang="en-US" sz="2400" dirty="0">
                <a:latin typeface="+mn-ea"/>
              </a:rPr>
              <a:t>可分为三种：</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非坚持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en-US" altLang="zh-CN" sz="2000" dirty="0">
                <a:latin typeface="+mn-ea"/>
                <a:cs typeface="+mn-ea"/>
              </a:rPr>
              <a:t>P-</a:t>
            </a:r>
            <a:r>
              <a:rPr lang="zh-CN" altLang="en-US" sz="2000" dirty="0">
                <a:latin typeface="+mn-ea"/>
                <a:cs typeface="+mn-ea"/>
              </a:rPr>
              <a:t>坚持</a:t>
            </a:r>
            <a:r>
              <a:rPr lang="en-US" altLang="zh-CN" sz="2000" dirty="0">
                <a:latin typeface="+mn-ea"/>
                <a:cs typeface="+mn-ea"/>
              </a:rPr>
              <a:t>CSMA</a:t>
            </a:r>
          </a:p>
          <a:p>
            <a:pPr>
              <a:buFont typeface="Wingdings" pitchFamily="2" charset="2"/>
              <a:buChar char="n"/>
            </a:pPr>
            <a:r>
              <a:rPr lang="zh-CN" altLang="en-US" sz="2400" dirty="0">
                <a:latin typeface="+mn-ea"/>
              </a:rPr>
              <a:t>尽管</a:t>
            </a:r>
            <a:r>
              <a:rPr lang="en-US" altLang="zh-CN" sz="2400" dirty="0">
                <a:latin typeface="+mn-ea"/>
              </a:rPr>
              <a:t>CSMA</a:t>
            </a:r>
            <a:r>
              <a:rPr lang="zh-CN" altLang="en-US" sz="2400" dirty="0">
                <a:latin typeface="+mn-ea"/>
                <a:cs typeface="+mn-ea"/>
              </a:rPr>
              <a:t>发送前先监听链路，由于存在传输延迟，还是会出现冲突</a:t>
            </a:r>
            <a:endParaRPr lang="en-US" altLang="zh-CN" sz="2400" dirty="0">
              <a:latin typeface="+mn-ea"/>
              <a:cs typeface="+mn-ea"/>
            </a:endParaRPr>
          </a:p>
          <a:p>
            <a:pPr>
              <a:buClr>
                <a:srgbClr val="C00000"/>
              </a:buClr>
              <a:buFont typeface="Wingdings" pitchFamily="2" charset="2"/>
              <a:buChar char="n"/>
            </a:pPr>
            <a:endParaRPr lang="en-US" altLang="zh-CN" b="1" dirty="0"/>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BCD7BFB-693A-D3D3-5A08-75C18E740D71}"/>
              </a:ext>
            </a:extLst>
          </p:cNvPr>
          <p:cNvSpPr>
            <a:spLocks noGrp="1"/>
          </p:cNvSpPr>
          <p:nvPr>
            <p:ph type="sldNum" sz="quarter" idx="12"/>
          </p:nvPr>
        </p:nvSpPr>
        <p:spPr/>
        <p:txBody>
          <a:bodyPr/>
          <a:lstStyle/>
          <a:p>
            <a:fld id="{67CBE2BA-217C-4668-9731-D33A8B8F2C49}" type="slidenum">
              <a:rPr lang="zh-CN" altLang="en-US" smtClean="0"/>
              <a:t>121</a:t>
            </a:fld>
            <a:endParaRPr lang="zh-CN" altLang="en-US"/>
          </a:p>
        </p:txBody>
      </p:sp>
    </p:spTree>
    <p:extLst>
      <p:ext uri="{BB962C8B-B14F-4D97-AF65-F5344CB8AC3E}">
        <p14:creationId xmlns:p14="http://schemas.microsoft.com/office/powerpoint/2010/main" val="187643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9BA4A-3F6D-8042-EA6F-29FCA33EAAF4}"/>
              </a:ext>
            </a:extLst>
          </p:cNvPr>
          <p:cNvSpPr>
            <a:spLocks noGrp="1"/>
          </p:cNvSpPr>
          <p:nvPr>
            <p:ph type="title"/>
          </p:nvPr>
        </p:nvSpPr>
        <p:spPr/>
        <p:txBody>
          <a:bodyPr>
            <a:normAutofit/>
          </a:bodyPr>
          <a:lstStyle/>
          <a:p>
            <a:r>
              <a:rPr lang="zh-CN" altLang="en-US" sz="3200" dirty="0">
                <a:latin typeface="+mj-ea"/>
                <a:cs typeface="+mn-ea"/>
                <a:sym typeface="+mn-lt"/>
              </a:rPr>
              <a:t>以太网</a:t>
            </a:r>
            <a:r>
              <a:rPr lang="en-US" altLang="zh-CN" sz="3200" dirty="0">
                <a:latin typeface="+mj-ea"/>
                <a:cs typeface="+mn-ea"/>
                <a:sym typeface="+mn-lt"/>
              </a:rPr>
              <a:t>CSMA/CD</a:t>
            </a:r>
            <a:endParaRPr lang="zh-CN" altLang="en-US" sz="3200" dirty="0">
              <a:latin typeface="+mj-ea"/>
              <a:cs typeface="+mn-ea"/>
            </a:endParaRPr>
          </a:p>
        </p:txBody>
      </p:sp>
      <p:sp>
        <p:nvSpPr>
          <p:cNvPr id="3" name="文本占位符 2">
            <a:extLst>
              <a:ext uri="{FF2B5EF4-FFF2-40B4-BE49-F238E27FC236}">
                <a16:creationId xmlns:a16="http://schemas.microsoft.com/office/drawing/2014/main" id="{33CA2EAD-F621-1268-FA1E-AA1AB1857A42}"/>
              </a:ext>
            </a:extLst>
          </p:cNvPr>
          <p:cNvSpPr>
            <a:spLocks noGrp="1"/>
          </p:cNvSpPr>
          <p:nvPr>
            <p:ph type="body" idx="1"/>
          </p:nvPr>
        </p:nvSpPr>
        <p:spPr/>
        <p:txBody>
          <a:bodyPr>
            <a:normAutofit/>
          </a:bodyPr>
          <a:lstStyle/>
          <a:p>
            <a:pPr>
              <a:spcBef>
                <a:spcPct val="0"/>
              </a:spcBef>
              <a:buFont typeface="Wingdings" panose="05000000000000000000" pitchFamily="2" charset="2"/>
              <a:buChar char="n"/>
            </a:pPr>
            <a:r>
              <a:rPr lang="zh-CN" altLang="en-US" sz="2400" kern="100" dirty="0">
                <a:latin typeface="+mn-ea"/>
                <a:cs typeface="+mn-ea"/>
                <a:sym typeface="+mn-lt"/>
              </a:rPr>
              <a:t>对共享信道的以太网，</a:t>
            </a:r>
            <a:r>
              <a:rPr lang="zh-CN" altLang="zh-CN" sz="2400" kern="100" dirty="0">
                <a:latin typeface="+mn-ea"/>
                <a:cs typeface="+mn-ea"/>
                <a:sym typeface="+mn-lt"/>
              </a:rPr>
              <a:t>IEEE 802.3</a:t>
            </a:r>
            <a:r>
              <a:rPr lang="en-US" altLang="zh-CN" sz="2400" kern="100" dirty="0">
                <a:latin typeface="+mn-ea"/>
                <a:cs typeface="+mn-ea"/>
                <a:sym typeface="+mn-lt"/>
              </a:rPr>
              <a:t>  </a:t>
            </a:r>
            <a:r>
              <a:rPr lang="zh-CN" altLang="en-US" sz="2400" kern="100" dirty="0">
                <a:latin typeface="+mn-ea"/>
                <a:cs typeface="+mn-ea"/>
                <a:sym typeface="+mn-lt"/>
              </a:rPr>
              <a:t>提出了</a:t>
            </a:r>
            <a:r>
              <a:rPr lang="zh-CN" altLang="zh-CN" sz="2400" kern="100" dirty="0">
                <a:latin typeface="+mn-ea"/>
                <a:cs typeface="+mn-ea"/>
              </a:rPr>
              <a:t>带有冲突检测的载波侦听多路访问</a:t>
            </a:r>
            <a:r>
              <a:rPr lang="zh-CN" altLang="en-US" sz="2400" kern="100" dirty="0">
                <a:latin typeface="+mn-ea"/>
                <a:cs typeface="+mn-ea"/>
                <a:sym typeface="+mn-lt"/>
              </a:rPr>
              <a:t>（</a:t>
            </a:r>
            <a:r>
              <a:rPr lang="en-US" altLang="zh-CN" sz="2400" kern="100" dirty="0">
                <a:latin typeface="+mn-ea"/>
                <a:cs typeface="+mn-ea"/>
                <a:sym typeface="+mn-lt"/>
              </a:rPr>
              <a:t>CSMA/CD</a:t>
            </a:r>
            <a:r>
              <a:rPr lang="zh-CN" altLang="en-US" sz="2400" kern="100" dirty="0">
                <a:latin typeface="+mn-ea"/>
                <a:cs typeface="+mn-ea"/>
                <a:sym typeface="+mn-lt"/>
              </a:rPr>
              <a:t>）控制方法，</a:t>
            </a:r>
            <a:r>
              <a:rPr lang="zh-CN" altLang="en-US" sz="2400" dirty="0">
                <a:latin typeface="+mn-ea"/>
                <a:cs typeface="+mn-ea"/>
                <a:sym typeface="+mn-lt"/>
              </a:rPr>
              <a:t>以争用方式接入到共享信道，是一种动态的随机接入方式。</a:t>
            </a:r>
            <a:endParaRPr lang="zh-CN" altLang="en-US" sz="2400" dirty="0">
              <a:latin typeface="+mn-ea"/>
            </a:endParaRPr>
          </a:p>
          <a:p>
            <a:pPr>
              <a:lnSpc>
                <a:spcPct val="120000"/>
              </a:lnSpc>
              <a:spcBef>
                <a:spcPct val="0"/>
              </a:spcBef>
              <a:buFont typeface="Wingdings" panose="05000000000000000000" pitchFamily="2" charset="2"/>
              <a:buChar char="n"/>
            </a:pPr>
            <a:endParaRPr lang="zh-CN" altLang="en-US" sz="2400" b="0" dirty="0">
              <a:latin typeface="+mn-ea"/>
              <a:cs typeface="+mn-ea"/>
              <a:sym typeface="+mn-lt"/>
            </a:endParaRPr>
          </a:p>
          <a:p>
            <a:pPr marL="538163" indent="-358775">
              <a:spcBef>
                <a:spcPct val="0"/>
              </a:spcBef>
              <a:buFont typeface="Wingdings" panose="05000000000000000000" pitchFamily="2" charset="2"/>
              <a:buChar char="Ø"/>
            </a:pPr>
            <a:r>
              <a:rPr lang="zh-CN" altLang="en-US" sz="2200" dirty="0">
                <a:cs typeface="+mn-ea"/>
              </a:rPr>
              <a:t>在传输的时候继续监听链路是否发生冲突</a:t>
            </a:r>
            <a:endParaRPr lang="en-US" altLang="zh-CN" sz="2200" dirty="0">
              <a:cs typeface="+mn-ea"/>
            </a:endParaRPr>
          </a:p>
          <a:p>
            <a:pPr marL="538163" indent="-358775">
              <a:spcBef>
                <a:spcPct val="0"/>
              </a:spcBef>
              <a:buFont typeface="Wingdings" panose="05000000000000000000" pitchFamily="2" charset="2"/>
              <a:buChar char="Ø"/>
            </a:pPr>
            <a:r>
              <a:rPr lang="zh-CN" altLang="en-US" sz="2200" dirty="0">
                <a:cs typeface="+mn-ea"/>
                <a:sym typeface="+mn-lt"/>
              </a:rPr>
              <a:t>当几个站同时发送数据时，信道上的信号会互相叠加</a:t>
            </a:r>
            <a:endParaRPr lang="en-US" altLang="zh-CN" sz="2200" dirty="0">
              <a:cs typeface="+mn-ea"/>
              <a:sym typeface="+mn-lt"/>
            </a:endParaRPr>
          </a:p>
          <a:p>
            <a:pPr marL="538163" indent="-358775">
              <a:spcBef>
                <a:spcPct val="0"/>
              </a:spcBef>
              <a:buFont typeface="Wingdings" panose="05000000000000000000" pitchFamily="2" charset="2"/>
              <a:buChar char="Ø"/>
            </a:pPr>
            <a:r>
              <a:rPr lang="zh-CN" altLang="en-US" sz="2200" dirty="0">
                <a:latin typeface="+mn-ea"/>
                <a:cs typeface="+mn-ea"/>
                <a:sym typeface="+mn-lt"/>
              </a:rPr>
              <a:t>发现冲突立即停止发送，并发送阻塞信号，延迟一个随机时间之后继续发送</a:t>
            </a:r>
            <a:endParaRPr lang="en-US" altLang="zh-CN" sz="2200" dirty="0">
              <a:latin typeface="+mn-ea"/>
              <a:cs typeface="+mn-ea"/>
              <a:sym typeface="+mn-lt"/>
            </a:endParaRPr>
          </a:p>
          <a:p>
            <a:pPr marL="538163" indent="-358775">
              <a:spcBef>
                <a:spcPct val="0"/>
              </a:spcBef>
              <a:buFont typeface="Wingdings" panose="05000000000000000000" pitchFamily="2" charset="2"/>
              <a:buChar char="Ø"/>
            </a:pPr>
            <a:endParaRPr lang="en-US" altLang="zh-CN" sz="2200" dirty="0">
              <a:latin typeface="+mn-ea"/>
              <a:cs typeface="+mn-ea"/>
              <a:sym typeface="+mn-lt"/>
            </a:endParaRPr>
          </a:p>
          <a:p>
            <a:pPr marL="898525" indent="-360363">
              <a:spcBef>
                <a:spcPct val="0"/>
              </a:spcBef>
              <a:buSzTx/>
              <a:buFont typeface="Wingdings" panose="05000000000000000000" pitchFamily="2" charset="2"/>
              <a:buChar char="ü"/>
            </a:pPr>
            <a:endParaRPr lang="zh-CN" altLang="en-US"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02991E4B-A066-C70A-C9BD-D2242F9B47BE}"/>
              </a:ext>
            </a:extLst>
          </p:cNvPr>
          <p:cNvSpPr>
            <a:spLocks noGrp="1"/>
          </p:cNvSpPr>
          <p:nvPr>
            <p:ph type="sldNum" sz="quarter" idx="12"/>
          </p:nvPr>
        </p:nvSpPr>
        <p:spPr/>
        <p:txBody>
          <a:bodyPr/>
          <a:lstStyle/>
          <a:p>
            <a:fld id="{67CBE2BA-217C-4668-9731-D33A8B8F2C49}" type="slidenum">
              <a:rPr lang="zh-CN" altLang="en-US" smtClean="0"/>
              <a:t>122</a:t>
            </a:fld>
            <a:endParaRPr lang="zh-CN" altLang="en-US"/>
          </a:p>
        </p:txBody>
      </p:sp>
    </p:spTree>
    <p:extLst>
      <p:ext uri="{BB962C8B-B14F-4D97-AF65-F5344CB8AC3E}">
        <p14:creationId xmlns:p14="http://schemas.microsoft.com/office/powerpoint/2010/main" val="4892265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DF4D1-69E8-C5F5-1CB8-C5DE277A2431}"/>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协议工作流程</a:t>
            </a:r>
            <a:endParaRPr lang="zh-CN" altLang="en-US" dirty="0"/>
          </a:p>
        </p:txBody>
      </p:sp>
      <p:sp>
        <p:nvSpPr>
          <p:cNvPr id="4" name="灯片编号占位符 3">
            <a:extLst>
              <a:ext uri="{FF2B5EF4-FFF2-40B4-BE49-F238E27FC236}">
                <a16:creationId xmlns:a16="http://schemas.microsoft.com/office/drawing/2014/main" id="{A496F6C9-F8F2-61FA-7343-06735DF5C786}"/>
              </a:ext>
            </a:extLst>
          </p:cNvPr>
          <p:cNvSpPr>
            <a:spLocks noGrp="1"/>
          </p:cNvSpPr>
          <p:nvPr>
            <p:ph type="sldNum" sz="quarter" idx="12"/>
          </p:nvPr>
        </p:nvSpPr>
        <p:spPr/>
        <p:txBody>
          <a:bodyPr/>
          <a:lstStyle/>
          <a:p>
            <a:fld id="{C8BB1146-E542-4D4E-B8E9-6919A11DDD48}" type="slidenum">
              <a:rPr lang="en-US" smtClean="0"/>
              <a:t>123</a:t>
            </a:fld>
            <a:endParaRPr lang="en-US"/>
          </a:p>
        </p:txBody>
      </p:sp>
      <p:sp>
        <p:nvSpPr>
          <p:cNvPr id="5" name="矩形 4">
            <a:extLst>
              <a:ext uri="{FF2B5EF4-FFF2-40B4-BE49-F238E27FC236}">
                <a16:creationId xmlns:a16="http://schemas.microsoft.com/office/drawing/2014/main" id="{7BDA6CBA-9A42-6E25-123A-474A31ED8E6A}"/>
              </a:ext>
            </a:extLst>
          </p:cNvPr>
          <p:cNvSpPr/>
          <p:nvPr/>
        </p:nvSpPr>
        <p:spPr>
          <a:xfrm>
            <a:off x="3051910" y="1384011"/>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准备发送</a:t>
            </a:r>
            <a:endParaRPr lang="zh-CN" altLang="en-US" sz="2400" dirty="0">
              <a:solidFill>
                <a:schemeClr val="tx1"/>
              </a:solidFill>
              <a:latin typeface="+mn-ea"/>
              <a:cs typeface="+mn-ea"/>
              <a:sym typeface="+mn-lt"/>
            </a:endParaRPr>
          </a:p>
        </p:txBody>
      </p:sp>
      <p:sp>
        <p:nvSpPr>
          <p:cNvPr id="6" name="菱形 5">
            <a:extLst>
              <a:ext uri="{FF2B5EF4-FFF2-40B4-BE49-F238E27FC236}">
                <a16:creationId xmlns:a16="http://schemas.microsoft.com/office/drawing/2014/main" id="{AE79F0A9-625D-02FE-0DF6-C6163BACC086}"/>
              </a:ext>
            </a:extLst>
          </p:cNvPr>
          <p:cNvSpPr/>
          <p:nvPr/>
        </p:nvSpPr>
        <p:spPr>
          <a:xfrm>
            <a:off x="3051910" y="2963050"/>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侦听到载波？</a:t>
            </a:r>
          </a:p>
        </p:txBody>
      </p:sp>
      <p:sp>
        <p:nvSpPr>
          <p:cNvPr id="7" name="矩形 6">
            <a:extLst>
              <a:ext uri="{FF2B5EF4-FFF2-40B4-BE49-F238E27FC236}">
                <a16:creationId xmlns:a16="http://schemas.microsoft.com/office/drawing/2014/main" id="{7D960B2D-4161-625D-822F-6DB5F530D3BE}"/>
              </a:ext>
            </a:extLst>
          </p:cNvPr>
          <p:cNvSpPr/>
          <p:nvPr/>
        </p:nvSpPr>
        <p:spPr>
          <a:xfrm>
            <a:off x="3051910" y="3926456"/>
            <a:ext cx="1915969" cy="5621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latin typeface="+mn-ea"/>
                <a:cs typeface="+mn-ea"/>
                <a:sym typeface="+mn-lt"/>
              </a:rPr>
              <a:t>开始发送，</a:t>
            </a:r>
            <a:endParaRPr lang="en-US" altLang="zh-CN" sz="1600" dirty="0">
              <a:solidFill>
                <a:schemeClr val="tx1"/>
              </a:solidFill>
              <a:latin typeface="+mn-ea"/>
              <a:cs typeface="+mn-ea"/>
              <a:sym typeface="+mn-lt"/>
            </a:endParaRPr>
          </a:p>
          <a:p>
            <a:pPr algn="ctr">
              <a:lnSpc>
                <a:spcPct val="120000"/>
              </a:lnSpc>
            </a:pPr>
            <a:r>
              <a:rPr lang="zh-CN" altLang="en-US" sz="1600" dirty="0">
                <a:solidFill>
                  <a:schemeClr val="tx1"/>
                </a:solidFill>
                <a:latin typeface="+mn-ea"/>
                <a:cs typeface="+mn-ea"/>
                <a:sym typeface="+mn-lt"/>
              </a:rPr>
              <a:t>同时进行冲突检测</a:t>
            </a:r>
          </a:p>
        </p:txBody>
      </p:sp>
      <p:sp>
        <p:nvSpPr>
          <p:cNvPr id="8" name="菱形 7">
            <a:extLst>
              <a:ext uri="{FF2B5EF4-FFF2-40B4-BE49-F238E27FC236}">
                <a16:creationId xmlns:a16="http://schemas.microsoft.com/office/drawing/2014/main" id="{3C4D4734-DF85-10F5-BC0A-4C1EBE3680E7}"/>
              </a:ext>
            </a:extLst>
          </p:cNvPr>
          <p:cNvSpPr/>
          <p:nvPr/>
        </p:nvSpPr>
        <p:spPr>
          <a:xfrm>
            <a:off x="3051910" y="4675728"/>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检测到冲突</a:t>
            </a:r>
            <a:r>
              <a:rPr lang="zh-CN" altLang="en-US" sz="1733" b="1" dirty="0">
                <a:solidFill>
                  <a:schemeClr val="tx1"/>
                </a:solidFill>
                <a:latin typeface="+mn-ea"/>
                <a:cs typeface="+mn-ea"/>
                <a:sym typeface="+mn-lt"/>
              </a:rPr>
              <a:t>？</a:t>
            </a:r>
          </a:p>
        </p:txBody>
      </p:sp>
      <p:sp>
        <p:nvSpPr>
          <p:cNvPr id="9" name="矩形 8">
            <a:extLst>
              <a:ext uri="{FF2B5EF4-FFF2-40B4-BE49-F238E27FC236}">
                <a16:creationId xmlns:a16="http://schemas.microsoft.com/office/drawing/2014/main" id="{593F0C90-66F5-7701-397B-0818D60D9E85}"/>
              </a:ext>
            </a:extLst>
          </p:cNvPr>
          <p:cNvSpPr/>
          <p:nvPr/>
        </p:nvSpPr>
        <p:spPr>
          <a:xfrm>
            <a:off x="3051910" y="5667153"/>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发送，直到完毕</a:t>
            </a:r>
          </a:p>
        </p:txBody>
      </p:sp>
      <p:sp>
        <p:nvSpPr>
          <p:cNvPr id="10" name="矩形 9">
            <a:extLst>
              <a:ext uri="{FF2B5EF4-FFF2-40B4-BE49-F238E27FC236}">
                <a16:creationId xmlns:a16="http://schemas.microsoft.com/office/drawing/2014/main" id="{0660CB92-CE0A-64BE-FF1D-A48CB498A94F}"/>
              </a:ext>
            </a:extLst>
          </p:cNvPr>
          <p:cNvSpPr/>
          <p:nvPr/>
        </p:nvSpPr>
        <p:spPr>
          <a:xfrm>
            <a:off x="3051910" y="2180776"/>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载波侦听</a:t>
            </a:r>
          </a:p>
        </p:txBody>
      </p:sp>
      <p:cxnSp>
        <p:nvCxnSpPr>
          <p:cNvPr id="11" name="直接箭头连接符 10">
            <a:extLst>
              <a:ext uri="{FF2B5EF4-FFF2-40B4-BE49-F238E27FC236}">
                <a16:creationId xmlns:a16="http://schemas.microsoft.com/office/drawing/2014/main" id="{199F44B4-7538-0E8E-71C3-56E5794CA198}"/>
              </a:ext>
            </a:extLst>
          </p:cNvPr>
          <p:cNvCxnSpPr>
            <a:cxnSpLocks/>
            <a:stCxn id="7" idx="2"/>
            <a:endCxn id="8" idx="0"/>
          </p:cNvCxnSpPr>
          <p:nvPr/>
        </p:nvCxnSpPr>
        <p:spPr>
          <a:xfrm>
            <a:off x="4009895" y="4488556"/>
            <a:ext cx="0" cy="18717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FA697C4-AABF-3825-C4DB-1A08A096B4A8}"/>
              </a:ext>
            </a:extLst>
          </p:cNvPr>
          <p:cNvCxnSpPr>
            <a:stCxn id="8" idx="2"/>
            <a:endCxn id="9" idx="0"/>
          </p:cNvCxnSpPr>
          <p:nvPr/>
        </p:nvCxnSpPr>
        <p:spPr>
          <a:xfrm>
            <a:off x="4009895" y="5343385"/>
            <a:ext cx="0" cy="32376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0885F12-2D19-A4B7-71AE-94BE07CC5F49}"/>
              </a:ext>
            </a:extLst>
          </p:cNvPr>
          <p:cNvCxnSpPr>
            <a:cxnSpLocks/>
            <a:stCxn id="6" idx="2"/>
            <a:endCxn id="7" idx="0"/>
          </p:cNvCxnSpPr>
          <p:nvPr/>
        </p:nvCxnSpPr>
        <p:spPr>
          <a:xfrm>
            <a:off x="4009895" y="3630707"/>
            <a:ext cx="0" cy="29574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14343A8-B6B0-8100-551E-22CB6404207F}"/>
              </a:ext>
            </a:extLst>
          </p:cNvPr>
          <p:cNvCxnSpPr>
            <a:stCxn id="10" idx="2"/>
            <a:endCxn id="6" idx="0"/>
          </p:cNvCxnSpPr>
          <p:nvPr/>
        </p:nvCxnSpPr>
        <p:spPr>
          <a:xfrm>
            <a:off x="4009895" y="2701777"/>
            <a:ext cx="0"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4D156F2-D682-4C45-2C5D-9839ADC4D659}"/>
              </a:ext>
            </a:extLst>
          </p:cNvPr>
          <p:cNvCxnSpPr>
            <a:stCxn id="5" idx="2"/>
            <a:endCxn id="10" idx="0"/>
          </p:cNvCxnSpPr>
          <p:nvPr/>
        </p:nvCxnSpPr>
        <p:spPr>
          <a:xfrm>
            <a:off x="4009895" y="1905011"/>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3754F69-759E-57E3-874A-70AA831C21D1}"/>
              </a:ext>
            </a:extLst>
          </p:cNvPr>
          <p:cNvSpPr/>
          <p:nvPr/>
        </p:nvSpPr>
        <p:spPr>
          <a:xfrm>
            <a:off x="7066868" y="4749824"/>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停止发送</a:t>
            </a:r>
            <a:endParaRPr lang="en-US" altLang="zh-CN" sz="1867" dirty="0">
              <a:solidFill>
                <a:schemeClr val="tx1"/>
              </a:solidFill>
              <a:latin typeface="+mn-ea"/>
              <a:cs typeface="+mn-ea"/>
              <a:sym typeface="+mn-lt"/>
            </a:endParaRPr>
          </a:p>
        </p:txBody>
      </p:sp>
      <p:sp>
        <p:nvSpPr>
          <p:cNvPr id="17" name="矩形 16">
            <a:extLst>
              <a:ext uri="{FF2B5EF4-FFF2-40B4-BE49-F238E27FC236}">
                <a16:creationId xmlns:a16="http://schemas.microsoft.com/office/drawing/2014/main" id="{31A73966-94C7-F643-1D7B-BAEC99CD29BF}"/>
              </a:ext>
            </a:extLst>
          </p:cNvPr>
          <p:cNvSpPr/>
          <p:nvPr/>
        </p:nvSpPr>
        <p:spPr>
          <a:xfrm>
            <a:off x="7066869" y="1384009"/>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等待随机时间</a:t>
            </a:r>
            <a:endParaRPr lang="en-US" altLang="zh-CN" sz="1867" dirty="0">
              <a:solidFill>
                <a:schemeClr val="tx1"/>
              </a:solidFill>
              <a:latin typeface="+mn-ea"/>
              <a:cs typeface="+mn-ea"/>
              <a:sym typeface="+mn-lt"/>
            </a:endParaRPr>
          </a:p>
        </p:txBody>
      </p:sp>
      <p:cxnSp>
        <p:nvCxnSpPr>
          <p:cNvPr id="18" name="直接箭头连接符 17">
            <a:extLst>
              <a:ext uri="{FF2B5EF4-FFF2-40B4-BE49-F238E27FC236}">
                <a16:creationId xmlns:a16="http://schemas.microsoft.com/office/drawing/2014/main" id="{A114B124-21EA-F4C5-F245-A3D8AC83A7A4}"/>
              </a:ext>
            </a:extLst>
          </p:cNvPr>
          <p:cNvCxnSpPr>
            <a:cxnSpLocks/>
            <a:stCxn id="8" idx="3"/>
            <a:endCxn id="16" idx="1"/>
          </p:cNvCxnSpPr>
          <p:nvPr/>
        </p:nvCxnSpPr>
        <p:spPr>
          <a:xfrm>
            <a:off x="4967879" y="5009557"/>
            <a:ext cx="2098989" cy="76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AEA072E-AAF6-0971-EDE7-EE08D30493E1}"/>
              </a:ext>
            </a:extLst>
          </p:cNvPr>
          <p:cNvCxnSpPr>
            <a:cxnSpLocks/>
            <a:stCxn id="16" idx="0"/>
          </p:cNvCxnSpPr>
          <p:nvPr/>
        </p:nvCxnSpPr>
        <p:spPr>
          <a:xfrm flipV="1">
            <a:off x="8024853" y="4228824"/>
            <a:ext cx="2" cy="5210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3CF398E-B144-DB87-6464-242B57F550CF}"/>
              </a:ext>
            </a:extLst>
          </p:cNvPr>
          <p:cNvCxnSpPr>
            <a:stCxn id="17" idx="1"/>
            <a:endCxn id="5" idx="3"/>
          </p:cNvCxnSpPr>
          <p:nvPr/>
        </p:nvCxnSpPr>
        <p:spPr>
          <a:xfrm flipH="1">
            <a:off x="4967879" y="1644510"/>
            <a:ext cx="2098989"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肘形连接符 108">
            <a:extLst>
              <a:ext uri="{FF2B5EF4-FFF2-40B4-BE49-F238E27FC236}">
                <a16:creationId xmlns:a16="http://schemas.microsoft.com/office/drawing/2014/main" id="{85103062-DD9B-56C4-DFA9-475AF0A9C4F1}"/>
              </a:ext>
            </a:extLst>
          </p:cNvPr>
          <p:cNvCxnSpPr>
            <a:stCxn id="6" idx="3"/>
          </p:cNvCxnSpPr>
          <p:nvPr/>
        </p:nvCxnSpPr>
        <p:spPr>
          <a:xfrm flipV="1">
            <a:off x="4967880" y="1644511"/>
            <a:ext cx="1371593"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109">
            <a:extLst>
              <a:ext uri="{FF2B5EF4-FFF2-40B4-BE49-F238E27FC236}">
                <a16:creationId xmlns:a16="http://schemas.microsoft.com/office/drawing/2014/main" id="{38253BA4-04AB-2B94-BA91-B2EFCF816796}"/>
              </a:ext>
            </a:extLst>
          </p:cNvPr>
          <p:cNvSpPr txBox="1"/>
          <p:nvPr/>
        </p:nvSpPr>
        <p:spPr>
          <a:xfrm>
            <a:off x="5025938" y="2963038"/>
            <a:ext cx="1210588"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是，信道忙</a:t>
            </a:r>
          </a:p>
        </p:txBody>
      </p:sp>
      <p:sp>
        <p:nvSpPr>
          <p:cNvPr id="23" name="TextBox 110">
            <a:extLst>
              <a:ext uri="{FF2B5EF4-FFF2-40B4-BE49-F238E27FC236}">
                <a16:creationId xmlns:a16="http://schemas.microsoft.com/office/drawing/2014/main" id="{7B9E1E73-4C38-2586-A7DD-78E3F51E2408}"/>
              </a:ext>
            </a:extLst>
          </p:cNvPr>
          <p:cNvSpPr txBox="1"/>
          <p:nvPr/>
        </p:nvSpPr>
        <p:spPr>
          <a:xfrm>
            <a:off x="5067329" y="466676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a:t>
            </a:r>
          </a:p>
        </p:txBody>
      </p:sp>
      <p:sp>
        <p:nvSpPr>
          <p:cNvPr id="24" name="TextBox 111">
            <a:extLst>
              <a:ext uri="{FF2B5EF4-FFF2-40B4-BE49-F238E27FC236}">
                <a16:creationId xmlns:a16="http://schemas.microsoft.com/office/drawing/2014/main" id="{037159AD-0F18-08E8-BA28-17DE9A2F2ECE}"/>
              </a:ext>
            </a:extLst>
          </p:cNvPr>
          <p:cNvSpPr txBox="1"/>
          <p:nvPr/>
        </p:nvSpPr>
        <p:spPr>
          <a:xfrm>
            <a:off x="3572361" y="5315454"/>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5" name="TextBox 112">
            <a:extLst>
              <a:ext uri="{FF2B5EF4-FFF2-40B4-BE49-F238E27FC236}">
                <a16:creationId xmlns:a16="http://schemas.microsoft.com/office/drawing/2014/main" id="{14B7D33B-785D-3D44-D020-F84B11440EAE}"/>
              </a:ext>
            </a:extLst>
          </p:cNvPr>
          <p:cNvSpPr txBox="1"/>
          <p:nvPr/>
        </p:nvSpPr>
        <p:spPr>
          <a:xfrm>
            <a:off x="3572361" y="356367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6" name="矩形 25">
            <a:extLst>
              <a:ext uri="{FF2B5EF4-FFF2-40B4-BE49-F238E27FC236}">
                <a16:creationId xmlns:a16="http://schemas.microsoft.com/office/drawing/2014/main" id="{2CE3A4AD-E145-CB7C-E3A4-E3B9F30330E0}"/>
              </a:ext>
            </a:extLst>
          </p:cNvPr>
          <p:cNvSpPr/>
          <p:nvPr/>
        </p:nvSpPr>
        <p:spPr>
          <a:xfrm>
            <a:off x="7066869" y="3674583"/>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发送阻塞信号</a:t>
            </a:r>
            <a:endParaRPr lang="en-US" altLang="zh-CN" sz="1867" dirty="0">
              <a:solidFill>
                <a:schemeClr val="tx1"/>
              </a:solidFill>
              <a:latin typeface="+mn-ea"/>
              <a:cs typeface="+mn-ea"/>
              <a:sym typeface="+mn-lt"/>
            </a:endParaRPr>
          </a:p>
        </p:txBody>
      </p:sp>
      <p:cxnSp>
        <p:nvCxnSpPr>
          <p:cNvPr id="27" name="直接箭头连接符 26">
            <a:extLst>
              <a:ext uri="{FF2B5EF4-FFF2-40B4-BE49-F238E27FC236}">
                <a16:creationId xmlns:a16="http://schemas.microsoft.com/office/drawing/2014/main" id="{5A47769A-E857-A729-4498-8BEE4667708C}"/>
              </a:ext>
            </a:extLst>
          </p:cNvPr>
          <p:cNvCxnSpPr>
            <a:cxnSpLocks/>
            <a:endCxn id="17" idx="2"/>
          </p:cNvCxnSpPr>
          <p:nvPr/>
        </p:nvCxnSpPr>
        <p:spPr>
          <a:xfrm flipV="1">
            <a:off x="8024853" y="1905009"/>
            <a:ext cx="1" cy="17602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624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0C0DB-47DE-FDA3-B230-E9B949CD7E1F}"/>
              </a:ext>
            </a:extLst>
          </p:cNvPr>
          <p:cNvSpPr>
            <a:spLocks noGrp="1"/>
          </p:cNvSpPr>
          <p:nvPr>
            <p:ph type="title"/>
          </p:nvPr>
        </p:nvSpPr>
        <p:spPr/>
        <p:txBody>
          <a:bodyPr/>
          <a:lstStyle/>
          <a:p>
            <a:r>
              <a:rPr lang="zh-CN" altLang="en-US" dirty="0">
                <a:cs typeface="+mn-ea"/>
              </a:rPr>
              <a:t>冲突检测窗口（争用期）</a:t>
            </a:r>
          </a:p>
        </p:txBody>
      </p:sp>
      <p:sp>
        <p:nvSpPr>
          <p:cNvPr id="3" name="内容占位符 2">
            <a:extLst>
              <a:ext uri="{FF2B5EF4-FFF2-40B4-BE49-F238E27FC236}">
                <a16:creationId xmlns:a16="http://schemas.microsoft.com/office/drawing/2014/main" id="{FC8EBC53-59ED-3340-D477-EDBF3B5260A2}"/>
              </a:ext>
            </a:extLst>
          </p:cNvPr>
          <p:cNvSpPr>
            <a:spLocks noGrp="1"/>
          </p:cNvSpPr>
          <p:nvPr>
            <p:ph idx="1"/>
          </p:nvPr>
        </p:nvSpPr>
        <p:spPr>
          <a:xfrm>
            <a:off x="7599814" y="1153883"/>
            <a:ext cx="3562351" cy="5008562"/>
          </a:xfrm>
        </p:spPr>
        <p:txBody>
          <a:bodyPr>
            <a:normAutofit/>
          </a:bodyPr>
          <a:lstStyle/>
          <a:p>
            <a:pPr marL="285750" indent="-285750" eaLnBrk="0" hangingPunct="0">
              <a:buFont typeface="Wingdings" panose="05000000000000000000" pitchFamily="2" charset="2"/>
              <a:buChar char="Ø"/>
            </a:pPr>
            <a:r>
              <a:rPr lang="en-US" altLang="zh-CN" dirty="0">
                <a:cs typeface="+mn-ea"/>
                <a:sym typeface="+mn-lt"/>
              </a:rPr>
              <a:t>A </a:t>
            </a:r>
            <a:r>
              <a:rPr lang="zh-CN" altLang="en-US" dirty="0">
                <a:cs typeface="+mn-ea"/>
                <a:sym typeface="+mn-lt"/>
              </a:rPr>
              <a:t>需要单程传播时延的 </a:t>
            </a:r>
            <a:r>
              <a:rPr lang="en-US" altLang="zh-CN" dirty="0">
                <a:cs typeface="+mn-ea"/>
                <a:sym typeface="+mn-lt"/>
              </a:rPr>
              <a:t>2 </a:t>
            </a:r>
            <a:r>
              <a:rPr lang="zh-CN" altLang="en-US" dirty="0">
                <a:cs typeface="+mn-ea"/>
                <a:sym typeface="+mn-lt"/>
              </a:rPr>
              <a:t>倍时间，才能检测到与 </a:t>
            </a:r>
            <a:r>
              <a:rPr lang="en-US" altLang="zh-CN" dirty="0">
                <a:cs typeface="+mn-ea"/>
                <a:sym typeface="+mn-lt"/>
              </a:rPr>
              <a:t>B </a:t>
            </a:r>
            <a:r>
              <a:rPr lang="zh-CN" altLang="en-US" dirty="0">
                <a:cs typeface="+mn-ea"/>
                <a:sym typeface="+mn-lt"/>
              </a:rPr>
              <a:t>的发送产生了冲突</a:t>
            </a:r>
            <a:endParaRPr lang="en-US" altLang="zh-CN" dirty="0">
              <a:cs typeface="+mn-ea"/>
              <a:sym typeface="+mn-lt"/>
            </a:endParaRPr>
          </a:p>
          <a:p>
            <a:pPr marL="285750" indent="-285750" eaLnBrk="0" hangingPunct="0">
              <a:buFont typeface="Wingdings" panose="05000000000000000000" pitchFamily="2" charset="2"/>
              <a:buChar char="Ø"/>
            </a:pPr>
            <a:r>
              <a:rPr lang="zh-CN" altLang="en-US" dirty="0">
                <a:cs typeface="+mn-ea"/>
                <a:sym typeface="+mn-lt"/>
              </a:rPr>
              <a:t>以太网的端到端往返时延 </a:t>
            </a:r>
            <a:r>
              <a:rPr lang="en-US" altLang="zh-CN" dirty="0">
                <a:cs typeface="+mn-ea"/>
                <a:sym typeface="+mn-lt"/>
              </a:rPr>
              <a:t>2T  </a:t>
            </a:r>
            <a:r>
              <a:rPr lang="zh-CN" altLang="en-US" dirty="0">
                <a:cs typeface="+mn-ea"/>
                <a:sym typeface="+mn-lt"/>
              </a:rPr>
              <a:t>称为</a:t>
            </a:r>
            <a:r>
              <a:rPr lang="zh-CN" altLang="en-US" dirty="0">
                <a:solidFill>
                  <a:srgbClr val="C00000"/>
                </a:solidFill>
                <a:cs typeface="+mn-ea"/>
                <a:sym typeface="+mn-lt"/>
              </a:rPr>
              <a:t>争用期</a:t>
            </a:r>
            <a:r>
              <a:rPr lang="zh-CN" altLang="en-US" dirty="0">
                <a:cs typeface="+mn-ea"/>
                <a:sym typeface="+mn-lt"/>
              </a:rPr>
              <a:t>，或</a:t>
            </a:r>
            <a:r>
              <a:rPr lang="zh-CN" altLang="en-US" dirty="0">
                <a:solidFill>
                  <a:srgbClr val="C00000"/>
                </a:solidFill>
                <a:cs typeface="+mn-ea"/>
                <a:sym typeface="+mn-lt"/>
              </a:rPr>
              <a:t>冲突检测窗口</a:t>
            </a:r>
            <a:endParaRPr lang="en-US" altLang="zh-CN" dirty="0">
              <a:solidFill>
                <a:srgbClr val="C00000"/>
              </a:solidFill>
              <a:cs typeface="+mn-ea"/>
              <a:sym typeface="+mn-lt"/>
            </a:endParaRPr>
          </a:p>
          <a:p>
            <a:pPr marL="285750" indent="-285750" eaLnBrk="0" hangingPunct="0">
              <a:buFont typeface="Wingdings" panose="05000000000000000000" pitchFamily="2" charset="2"/>
              <a:buChar char="Ø"/>
            </a:pPr>
            <a:r>
              <a:rPr lang="zh-CN" altLang="en-US" dirty="0">
                <a:cs typeface="+mn-ea"/>
                <a:sym typeface="+mn-lt"/>
              </a:rPr>
              <a:t>经过争用期还没有检测到冲突，才能肯定这次发送不会发生冲突</a:t>
            </a: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solidFill>
                <a:srgbClr val="0000FF"/>
              </a:solidFill>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lnSpc>
                <a:spcPct val="120000"/>
              </a:lnSpc>
              <a:buFont typeface="Wingdings" panose="05000000000000000000" pitchFamily="2" charset="2"/>
              <a:buChar char="Ø"/>
            </a:pPr>
            <a:endParaRPr lang="zh-CN" altLang="en-US" dirty="0"/>
          </a:p>
        </p:txBody>
      </p:sp>
      <p:sp>
        <p:nvSpPr>
          <p:cNvPr id="4" name="灯片编号占位符 3">
            <a:extLst>
              <a:ext uri="{FF2B5EF4-FFF2-40B4-BE49-F238E27FC236}">
                <a16:creationId xmlns:a16="http://schemas.microsoft.com/office/drawing/2014/main" id="{414FACFC-EE58-7B5F-2A7E-E6B19FD2B422}"/>
              </a:ext>
            </a:extLst>
          </p:cNvPr>
          <p:cNvSpPr>
            <a:spLocks noGrp="1"/>
          </p:cNvSpPr>
          <p:nvPr>
            <p:ph type="sldNum" sz="quarter" idx="12"/>
          </p:nvPr>
        </p:nvSpPr>
        <p:spPr/>
        <p:txBody>
          <a:bodyPr/>
          <a:lstStyle/>
          <a:p>
            <a:fld id="{C8BB1146-E542-4D4E-B8E9-6919A11DDD48}" type="slidenum">
              <a:rPr lang="en-US" smtClean="0"/>
              <a:t>124</a:t>
            </a:fld>
            <a:endParaRPr lang="en-US"/>
          </a:p>
        </p:txBody>
      </p:sp>
      <p:sp>
        <p:nvSpPr>
          <p:cNvPr id="5" name="Line 143">
            <a:extLst>
              <a:ext uri="{FF2B5EF4-FFF2-40B4-BE49-F238E27FC236}">
                <a16:creationId xmlns:a16="http://schemas.microsoft.com/office/drawing/2014/main" id="{5A1851E1-BC2E-70E3-FBA9-B2545EC0A58E}"/>
              </a:ext>
            </a:extLst>
          </p:cNvPr>
          <p:cNvSpPr>
            <a:spLocks noChangeShapeType="1"/>
          </p:cNvSpPr>
          <p:nvPr/>
        </p:nvSpPr>
        <p:spPr bwMode="auto">
          <a:xfrm>
            <a:off x="244996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Line 144">
            <a:extLst>
              <a:ext uri="{FF2B5EF4-FFF2-40B4-BE49-F238E27FC236}">
                <a16:creationId xmlns:a16="http://schemas.microsoft.com/office/drawing/2014/main" id="{13F06C25-6DFE-BF20-04A2-25B55A053AD6}"/>
              </a:ext>
            </a:extLst>
          </p:cNvPr>
          <p:cNvSpPr>
            <a:spLocks noChangeShapeType="1"/>
          </p:cNvSpPr>
          <p:nvPr/>
        </p:nvSpPr>
        <p:spPr bwMode="auto">
          <a:xfrm>
            <a:off x="2449966" y="1382483"/>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 name="Line 145">
            <a:extLst>
              <a:ext uri="{FF2B5EF4-FFF2-40B4-BE49-F238E27FC236}">
                <a16:creationId xmlns:a16="http://schemas.microsoft.com/office/drawing/2014/main" id="{C8916148-757D-B99B-D1A8-2D559EEB7DC7}"/>
              </a:ext>
            </a:extLst>
          </p:cNvPr>
          <p:cNvSpPr>
            <a:spLocks noChangeShapeType="1"/>
          </p:cNvSpPr>
          <p:nvPr/>
        </p:nvSpPr>
        <p:spPr bwMode="auto">
          <a:xfrm>
            <a:off x="691401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8" name="Freeform 146">
            <a:extLst>
              <a:ext uri="{FF2B5EF4-FFF2-40B4-BE49-F238E27FC236}">
                <a16:creationId xmlns:a16="http://schemas.microsoft.com/office/drawing/2014/main" id="{5B04CCB0-B5B1-04DB-E2E7-47C1DDD78723}"/>
              </a:ext>
            </a:extLst>
          </p:cNvPr>
          <p:cNvSpPr>
            <a:spLocks/>
          </p:cNvSpPr>
          <p:nvPr/>
        </p:nvSpPr>
        <p:spPr bwMode="auto">
          <a:xfrm>
            <a:off x="2737303" y="1164996"/>
            <a:ext cx="230188" cy="147637"/>
          </a:xfrm>
          <a:custGeom>
            <a:avLst/>
            <a:gdLst>
              <a:gd name="T0" fmla="*/ 0 w 1088"/>
              <a:gd name="T1" fmla="*/ 0 h 1004"/>
              <a:gd name="T2" fmla="*/ 230188 w 1088"/>
              <a:gd name="T3" fmla="*/ 0 h 1004"/>
              <a:gd name="T4" fmla="*/ 229976 w 1088"/>
              <a:gd name="T5" fmla="*/ 147490 h 1004"/>
              <a:gd name="T6" fmla="*/ 1693 w 1088"/>
              <a:gd name="T7" fmla="*/ 147637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9" name="Group 149">
            <a:extLst>
              <a:ext uri="{FF2B5EF4-FFF2-40B4-BE49-F238E27FC236}">
                <a16:creationId xmlns:a16="http://schemas.microsoft.com/office/drawing/2014/main" id="{9442C5BF-23A4-8861-1C3D-9A7DF2C5523C}"/>
              </a:ext>
            </a:extLst>
          </p:cNvPr>
          <p:cNvGrpSpPr>
            <a:grpSpLocks/>
          </p:cNvGrpSpPr>
          <p:nvPr/>
        </p:nvGrpSpPr>
        <p:grpSpPr bwMode="auto">
          <a:xfrm>
            <a:off x="2737303" y="1382483"/>
            <a:ext cx="358775" cy="647700"/>
            <a:chOff x="2018" y="890"/>
            <a:chExt cx="226" cy="408"/>
          </a:xfrm>
        </p:grpSpPr>
        <p:sp>
          <p:nvSpPr>
            <p:cNvPr id="10" name="Line 147">
              <a:extLst>
                <a:ext uri="{FF2B5EF4-FFF2-40B4-BE49-F238E27FC236}">
                  <a16:creationId xmlns:a16="http://schemas.microsoft.com/office/drawing/2014/main" id="{C94839C4-7596-CB1A-7824-13140CA8ED6D}"/>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Rectangle 148">
              <a:extLst>
                <a:ext uri="{FF2B5EF4-FFF2-40B4-BE49-F238E27FC236}">
                  <a16:creationId xmlns:a16="http://schemas.microsoft.com/office/drawing/2014/main" id="{9A8F6753-D8D1-70EE-207A-08FDB74BCB1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12" name="Group 150">
            <a:extLst>
              <a:ext uri="{FF2B5EF4-FFF2-40B4-BE49-F238E27FC236}">
                <a16:creationId xmlns:a16="http://schemas.microsoft.com/office/drawing/2014/main" id="{4483CB0C-D706-F46B-7E63-3DA60323B0BC}"/>
              </a:ext>
            </a:extLst>
          </p:cNvPr>
          <p:cNvGrpSpPr>
            <a:grpSpLocks/>
          </p:cNvGrpSpPr>
          <p:nvPr/>
        </p:nvGrpSpPr>
        <p:grpSpPr bwMode="auto">
          <a:xfrm>
            <a:off x="6410778" y="1382483"/>
            <a:ext cx="358775" cy="647700"/>
            <a:chOff x="2018" y="890"/>
            <a:chExt cx="226" cy="408"/>
          </a:xfrm>
        </p:grpSpPr>
        <p:sp>
          <p:nvSpPr>
            <p:cNvPr id="13" name="Line 151">
              <a:extLst>
                <a:ext uri="{FF2B5EF4-FFF2-40B4-BE49-F238E27FC236}">
                  <a16:creationId xmlns:a16="http://schemas.microsoft.com/office/drawing/2014/main" id="{AB091CF8-8A7A-E26D-F638-55143DABB86A}"/>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4" name="Rectangle 152">
              <a:extLst>
                <a:ext uri="{FF2B5EF4-FFF2-40B4-BE49-F238E27FC236}">
                  <a16:creationId xmlns:a16="http://schemas.microsoft.com/office/drawing/2014/main" id="{1B82D1C5-2680-AB1F-B621-8246E85E374E}"/>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15" name="Text Box 153">
            <a:extLst>
              <a:ext uri="{FF2B5EF4-FFF2-40B4-BE49-F238E27FC236}">
                <a16:creationId xmlns:a16="http://schemas.microsoft.com/office/drawing/2014/main" id="{2CECA4DB-3C3D-372E-649F-CE9FEFEA82E3}"/>
              </a:ext>
            </a:extLst>
          </p:cNvPr>
          <p:cNvSpPr txBox="1">
            <a:spLocks noChangeArrowheads="1"/>
          </p:cNvSpPr>
          <p:nvPr/>
        </p:nvSpPr>
        <p:spPr bwMode="auto">
          <a:xfrm>
            <a:off x="3889828" y="1453921"/>
            <a:ext cx="162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开始发送帧</a:t>
            </a:r>
          </a:p>
        </p:txBody>
      </p:sp>
      <p:sp>
        <p:nvSpPr>
          <p:cNvPr id="16" name="Line 156">
            <a:extLst>
              <a:ext uri="{FF2B5EF4-FFF2-40B4-BE49-F238E27FC236}">
                <a16:creationId xmlns:a16="http://schemas.microsoft.com/office/drawing/2014/main" id="{B3A07717-C1AF-9CF7-A2DA-7B4890A91966}"/>
              </a:ext>
            </a:extLst>
          </p:cNvPr>
          <p:cNvSpPr>
            <a:spLocks noChangeShapeType="1"/>
          </p:cNvSpPr>
          <p:nvPr/>
        </p:nvSpPr>
        <p:spPr bwMode="auto">
          <a:xfrm>
            <a:off x="244996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 name="Line 157">
            <a:extLst>
              <a:ext uri="{FF2B5EF4-FFF2-40B4-BE49-F238E27FC236}">
                <a16:creationId xmlns:a16="http://schemas.microsoft.com/office/drawing/2014/main" id="{27C5C6DF-D4D5-6830-F161-2F21FD15836C}"/>
              </a:ext>
            </a:extLst>
          </p:cNvPr>
          <p:cNvSpPr>
            <a:spLocks noChangeShapeType="1"/>
          </p:cNvSpPr>
          <p:nvPr/>
        </p:nvSpPr>
        <p:spPr bwMode="auto">
          <a:xfrm>
            <a:off x="2449966" y="2827108"/>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8" name="Line 158">
            <a:extLst>
              <a:ext uri="{FF2B5EF4-FFF2-40B4-BE49-F238E27FC236}">
                <a16:creationId xmlns:a16="http://schemas.microsoft.com/office/drawing/2014/main" id="{010898F9-D499-C56D-ED8F-B3ACF1900842}"/>
              </a:ext>
            </a:extLst>
          </p:cNvPr>
          <p:cNvSpPr>
            <a:spLocks noChangeShapeType="1"/>
          </p:cNvSpPr>
          <p:nvPr/>
        </p:nvSpPr>
        <p:spPr bwMode="auto">
          <a:xfrm>
            <a:off x="691401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19" name="Group 160">
            <a:extLst>
              <a:ext uri="{FF2B5EF4-FFF2-40B4-BE49-F238E27FC236}">
                <a16:creationId xmlns:a16="http://schemas.microsoft.com/office/drawing/2014/main" id="{79DBDF0D-E4D0-0982-F079-D4BC7CDDC2A5}"/>
              </a:ext>
            </a:extLst>
          </p:cNvPr>
          <p:cNvGrpSpPr>
            <a:grpSpLocks/>
          </p:cNvGrpSpPr>
          <p:nvPr/>
        </p:nvGrpSpPr>
        <p:grpSpPr bwMode="auto">
          <a:xfrm>
            <a:off x="2737303" y="2827108"/>
            <a:ext cx="358775" cy="647700"/>
            <a:chOff x="2018" y="890"/>
            <a:chExt cx="226" cy="408"/>
          </a:xfrm>
        </p:grpSpPr>
        <p:sp>
          <p:nvSpPr>
            <p:cNvPr id="20" name="Line 161">
              <a:extLst>
                <a:ext uri="{FF2B5EF4-FFF2-40B4-BE49-F238E27FC236}">
                  <a16:creationId xmlns:a16="http://schemas.microsoft.com/office/drawing/2014/main" id="{3AE7DC5E-6141-5216-6EB6-C72DC25652DF}"/>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 name="Rectangle 162">
              <a:extLst>
                <a:ext uri="{FF2B5EF4-FFF2-40B4-BE49-F238E27FC236}">
                  <a16:creationId xmlns:a16="http://schemas.microsoft.com/office/drawing/2014/main" id="{53912FC8-A163-0045-F002-F1109E1C6899}"/>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22" name="Group 163">
            <a:extLst>
              <a:ext uri="{FF2B5EF4-FFF2-40B4-BE49-F238E27FC236}">
                <a16:creationId xmlns:a16="http://schemas.microsoft.com/office/drawing/2014/main" id="{77EB23D6-5F14-5B9E-494F-BEEDFA86BEA0}"/>
              </a:ext>
            </a:extLst>
          </p:cNvPr>
          <p:cNvGrpSpPr>
            <a:grpSpLocks/>
          </p:cNvGrpSpPr>
          <p:nvPr/>
        </p:nvGrpSpPr>
        <p:grpSpPr bwMode="auto">
          <a:xfrm>
            <a:off x="6410778" y="2827108"/>
            <a:ext cx="358775" cy="647700"/>
            <a:chOff x="2018" y="890"/>
            <a:chExt cx="226" cy="408"/>
          </a:xfrm>
        </p:grpSpPr>
        <p:sp>
          <p:nvSpPr>
            <p:cNvPr id="23" name="Line 164">
              <a:extLst>
                <a:ext uri="{FF2B5EF4-FFF2-40B4-BE49-F238E27FC236}">
                  <a16:creationId xmlns:a16="http://schemas.microsoft.com/office/drawing/2014/main" id="{48F6F3BB-6868-36EA-DC0B-CCEDDC468BE0}"/>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Rectangle 165">
              <a:extLst>
                <a:ext uri="{FF2B5EF4-FFF2-40B4-BE49-F238E27FC236}">
                  <a16:creationId xmlns:a16="http://schemas.microsoft.com/office/drawing/2014/main" id="{50903F7D-7F26-58F6-F751-0D6538B1D5F7}"/>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25" name="Text Box 166">
            <a:extLst>
              <a:ext uri="{FF2B5EF4-FFF2-40B4-BE49-F238E27FC236}">
                <a16:creationId xmlns:a16="http://schemas.microsoft.com/office/drawing/2014/main" id="{94F2A061-F15F-C3E3-A366-6C3C7459E894}"/>
              </a:ext>
            </a:extLst>
          </p:cNvPr>
          <p:cNvSpPr txBox="1">
            <a:spLocks noChangeArrowheads="1"/>
          </p:cNvSpPr>
          <p:nvPr/>
        </p:nvSpPr>
        <p:spPr bwMode="auto">
          <a:xfrm>
            <a:off x="3891416" y="2898546"/>
            <a:ext cx="16240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帧头刚到</a:t>
            </a:r>
            <a:r>
              <a:rPr lang="en-US" altLang="zh-CN" sz="2000"/>
              <a:t>B</a:t>
            </a:r>
          </a:p>
          <a:p>
            <a:pPr algn="ctr" eaLnBrk="1" hangingPunct="1"/>
            <a:r>
              <a:rPr lang="en-US" altLang="zh-CN" sz="2000"/>
              <a:t>B</a:t>
            </a:r>
            <a:r>
              <a:rPr lang="zh-CN" altLang="en-US" sz="2000"/>
              <a:t>开始发送帧</a:t>
            </a:r>
          </a:p>
        </p:txBody>
      </p:sp>
      <p:sp>
        <p:nvSpPr>
          <p:cNvPr id="26" name="Freeform 191">
            <a:extLst>
              <a:ext uri="{FF2B5EF4-FFF2-40B4-BE49-F238E27FC236}">
                <a16:creationId xmlns:a16="http://schemas.microsoft.com/office/drawing/2014/main" id="{D4BC9D6F-D6C5-A915-9821-BE76F1650328}"/>
              </a:ext>
            </a:extLst>
          </p:cNvPr>
          <p:cNvSpPr>
            <a:spLocks/>
          </p:cNvSpPr>
          <p:nvPr/>
        </p:nvSpPr>
        <p:spPr bwMode="auto">
          <a:xfrm flipH="1">
            <a:off x="6482216" y="2604858"/>
            <a:ext cx="215900" cy="147638"/>
          </a:xfrm>
          <a:custGeom>
            <a:avLst/>
            <a:gdLst>
              <a:gd name="T0" fmla="*/ 0 w 1088"/>
              <a:gd name="T1" fmla="*/ 0 h 1004"/>
              <a:gd name="T2" fmla="*/ 215900 w 1088"/>
              <a:gd name="T3" fmla="*/ 0 h 1004"/>
              <a:gd name="T4" fmla="*/ 215702 w 1088"/>
              <a:gd name="T5" fmla="*/ 147491 h 1004"/>
              <a:gd name="T6" fmla="*/ 1588 w 1088"/>
              <a:gd name="T7" fmla="*/ 147638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7" name="Line 194">
            <a:extLst>
              <a:ext uri="{FF2B5EF4-FFF2-40B4-BE49-F238E27FC236}">
                <a16:creationId xmlns:a16="http://schemas.microsoft.com/office/drawing/2014/main" id="{81FA2D36-1C6E-FF2A-4A90-96649B57E1AC}"/>
              </a:ext>
            </a:extLst>
          </p:cNvPr>
          <p:cNvSpPr>
            <a:spLocks noChangeShapeType="1"/>
          </p:cNvSpPr>
          <p:nvPr/>
        </p:nvSpPr>
        <p:spPr bwMode="auto">
          <a:xfrm>
            <a:off x="244996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 name="Line 195">
            <a:extLst>
              <a:ext uri="{FF2B5EF4-FFF2-40B4-BE49-F238E27FC236}">
                <a16:creationId xmlns:a16="http://schemas.microsoft.com/office/drawing/2014/main" id="{AF7B5CD4-8BA5-EB7C-D82B-949983171614}"/>
              </a:ext>
            </a:extLst>
          </p:cNvPr>
          <p:cNvSpPr>
            <a:spLocks noChangeShapeType="1"/>
          </p:cNvSpPr>
          <p:nvPr/>
        </p:nvSpPr>
        <p:spPr bwMode="auto">
          <a:xfrm>
            <a:off x="2449966" y="4270146"/>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9" name="Line 196">
            <a:extLst>
              <a:ext uri="{FF2B5EF4-FFF2-40B4-BE49-F238E27FC236}">
                <a16:creationId xmlns:a16="http://schemas.microsoft.com/office/drawing/2014/main" id="{1A2A1FFD-9861-774A-B289-0B0B4F7787AE}"/>
              </a:ext>
            </a:extLst>
          </p:cNvPr>
          <p:cNvSpPr>
            <a:spLocks noChangeShapeType="1"/>
          </p:cNvSpPr>
          <p:nvPr/>
        </p:nvSpPr>
        <p:spPr bwMode="auto">
          <a:xfrm>
            <a:off x="691401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0" name="Group 198">
            <a:extLst>
              <a:ext uri="{FF2B5EF4-FFF2-40B4-BE49-F238E27FC236}">
                <a16:creationId xmlns:a16="http://schemas.microsoft.com/office/drawing/2014/main" id="{5EB2803D-7231-CD0F-7C28-440FA1527B07}"/>
              </a:ext>
            </a:extLst>
          </p:cNvPr>
          <p:cNvGrpSpPr>
            <a:grpSpLocks/>
          </p:cNvGrpSpPr>
          <p:nvPr/>
        </p:nvGrpSpPr>
        <p:grpSpPr bwMode="auto">
          <a:xfrm>
            <a:off x="2737303" y="4270146"/>
            <a:ext cx="358775" cy="647700"/>
            <a:chOff x="2018" y="890"/>
            <a:chExt cx="226" cy="408"/>
          </a:xfrm>
        </p:grpSpPr>
        <p:sp>
          <p:nvSpPr>
            <p:cNvPr id="31" name="Line 199">
              <a:extLst>
                <a:ext uri="{FF2B5EF4-FFF2-40B4-BE49-F238E27FC236}">
                  <a16:creationId xmlns:a16="http://schemas.microsoft.com/office/drawing/2014/main" id="{BB4ABE2A-1AC5-EF4F-A505-D95991E902B5}"/>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2" name="Rectangle 200">
              <a:extLst>
                <a:ext uri="{FF2B5EF4-FFF2-40B4-BE49-F238E27FC236}">
                  <a16:creationId xmlns:a16="http://schemas.microsoft.com/office/drawing/2014/main" id="{7BBACED5-1AE7-BAB2-D2FF-533A92C3FEE3}"/>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33" name="Group 201">
            <a:extLst>
              <a:ext uri="{FF2B5EF4-FFF2-40B4-BE49-F238E27FC236}">
                <a16:creationId xmlns:a16="http://schemas.microsoft.com/office/drawing/2014/main" id="{C6CF91AA-9E16-E6E8-2515-0CCAECE81075}"/>
              </a:ext>
            </a:extLst>
          </p:cNvPr>
          <p:cNvGrpSpPr>
            <a:grpSpLocks/>
          </p:cNvGrpSpPr>
          <p:nvPr/>
        </p:nvGrpSpPr>
        <p:grpSpPr bwMode="auto">
          <a:xfrm>
            <a:off x="6410778" y="4270146"/>
            <a:ext cx="358775" cy="647700"/>
            <a:chOff x="2018" y="890"/>
            <a:chExt cx="226" cy="408"/>
          </a:xfrm>
        </p:grpSpPr>
        <p:sp>
          <p:nvSpPr>
            <p:cNvPr id="34" name="Line 202">
              <a:extLst>
                <a:ext uri="{FF2B5EF4-FFF2-40B4-BE49-F238E27FC236}">
                  <a16:creationId xmlns:a16="http://schemas.microsoft.com/office/drawing/2014/main" id="{EBA76153-9C3B-EB5E-C528-750C9F5F4E76}"/>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Rectangle 203">
              <a:extLst>
                <a:ext uri="{FF2B5EF4-FFF2-40B4-BE49-F238E27FC236}">
                  <a16:creationId xmlns:a16="http://schemas.microsoft.com/office/drawing/2014/main" id="{27988776-BB27-42D8-1C76-DF6AF13A1A9A}"/>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36" name="Text Box 204">
            <a:extLst>
              <a:ext uri="{FF2B5EF4-FFF2-40B4-BE49-F238E27FC236}">
                <a16:creationId xmlns:a16="http://schemas.microsoft.com/office/drawing/2014/main" id="{90C3D985-6640-FB8E-E699-7BB61C15E5A1}"/>
              </a:ext>
            </a:extLst>
          </p:cNvPr>
          <p:cNvSpPr txBox="1">
            <a:spLocks noChangeArrowheads="1"/>
          </p:cNvSpPr>
          <p:nvPr/>
        </p:nvSpPr>
        <p:spPr bwMode="auto">
          <a:xfrm>
            <a:off x="3215141" y="4341583"/>
            <a:ext cx="297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检测到冲突，停止帧的</a:t>
            </a:r>
          </a:p>
          <a:p>
            <a:pPr algn="ctr" eaLnBrk="1" hangingPunct="1"/>
            <a:r>
              <a:rPr lang="zh-CN" altLang="en-US" sz="2000"/>
              <a:t>发送，开始发送阻塞信号</a:t>
            </a:r>
          </a:p>
        </p:txBody>
      </p:sp>
      <p:sp>
        <p:nvSpPr>
          <p:cNvPr id="37" name="Rectangle 219">
            <a:extLst>
              <a:ext uri="{FF2B5EF4-FFF2-40B4-BE49-F238E27FC236}">
                <a16:creationId xmlns:a16="http://schemas.microsoft.com/office/drawing/2014/main" id="{C48A40C4-174A-3AD9-A108-6DA542F9DE26}"/>
              </a:ext>
            </a:extLst>
          </p:cNvPr>
          <p:cNvSpPr>
            <a:spLocks noChangeArrowheads="1"/>
          </p:cNvSpPr>
          <p:nvPr/>
        </p:nvSpPr>
        <p:spPr bwMode="auto">
          <a:xfrm>
            <a:off x="6474278" y="4046308"/>
            <a:ext cx="29527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8" name="Rectangle 220">
            <a:extLst>
              <a:ext uri="{FF2B5EF4-FFF2-40B4-BE49-F238E27FC236}">
                <a16:creationId xmlns:a16="http://schemas.microsoft.com/office/drawing/2014/main" id="{CC72BF9F-2BFA-AEC5-AA0E-6C7225CD703C}"/>
              </a:ext>
            </a:extLst>
          </p:cNvPr>
          <p:cNvSpPr>
            <a:spLocks noChangeArrowheads="1"/>
          </p:cNvSpPr>
          <p:nvPr/>
        </p:nvSpPr>
        <p:spPr bwMode="auto">
          <a:xfrm>
            <a:off x="6186941" y="4046308"/>
            <a:ext cx="287337"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9" name="Line 223">
            <a:extLst>
              <a:ext uri="{FF2B5EF4-FFF2-40B4-BE49-F238E27FC236}">
                <a16:creationId xmlns:a16="http://schemas.microsoft.com/office/drawing/2014/main" id="{C72A1E77-46AA-2CDA-8691-7B79C8CA0CDB}"/>
              </a:ext>
            </a:extLst>
          </p:cNvPr>
          <p:cNvSpPr>
            <a:spLocks noChangeShapeType="1"/>
          </p:cNvSpPr>
          <p:nvPr/>
        </p:nvSpPr>
        <p:spPr bwMode="auto">
          <a:xfrm>
            <a:off x="244996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0" name="Line 224">
            <a:extLst>
              <a:ext uri="{FF2B5EF4-FFF2-40B4-BE49-F238E27FC236}">
                <a16:creationId xmlns:a16="http://schemas.microsoft.com/office/drawing/2014/main" id="{90632268-32AA-A19F-96AA-CBF5C290CF2C}"/>
              </a:ext>
            </a:extLst>
          </p:cNvPr>
          <p:cNvSpPr>
            <a:spLocks noChangeShapeType="1"/>
          </p:cNvSpPr>
          <p:nvPr/>
        </p:nvSpPr>
        <p:spPr bwMode="auto">
          <a:xfrm>
            <a:off x="2449966" y="5638571"/>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 name="Line 225">
            <a:extLst>
              <a:ext uri="{FF2B5EF4-FFF2-40B4-BE49-F238E27FC236}">
                <a16:creationId xmlns:a16="http://schemas.microsoft.com/office/drawing/2014/main" id="{B8467E07-F902-D38A-901F-214C1440D790}"/>
              </a:ext>
            </a:extLst>
          </p:cNvPr>
          <p:cNvSpPr>
            <a:spLocks noChangeShapeType="1"/>
          </p:cNvSpPr>
          <p:nvPr/>
        </p:nvSpPr>
        <p:spPr bwMode="auto">
          <a:xfrm>
            <a:off x="691401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42" name="Group 227">
            <a:extLst>
              <a:ext uri="{FF2B5EF4-FFF2-40B4-BE49-F238E27FC236}">
                <a16:creationId xmlns:a16="http://schemas.microsoft.com/office/drawing/2014/main" id="{739C0D2A-F3F7-C08D-72EE-FF8A5AA452DC}"/>
              </a:ext>
            </a:extLst>
          </p:cNvPr>
          <p:cNvGrpSpPr>
            <a:grpSpLocks/>
          </p:cNvGrpSpPr>
          <p:nvPr/>
        </p:nvGrpSpPr>
        <p:grpSpPr bwMode="auto">
          <a:xfrm>
            <a:off x="2737303" y="5638571"/>
            <a:ext cx="358775" cy="647700"/>
            <a:chOff x="2018" y="890"/>
            <a:chExt cx="226" cy="408"/>
          </a:xfrm>
        </p:grpSpPr>
        <p:sp>
          <p:nvSpPr>
            <p:cNvPr id="43" name="Line 228">
              <a:extLst>
                <a:ext uri="{FF2B5EF4-FFF2-40B4-BE49-F238E27FC236}">
                  <a16:creationId xmlns:a16="http://schemas.microsoft.com/office/drawing/2014/main" id="{A8580E69-AA73-34D4-0777-04B13C5F7422}"/>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Rectangle 229">
              <a:extLst>
                <a:ext uri="{FF2B5EF4-FFF2-40B4-BE49-F238E27FC236}">
                  <a16:creationId xmlns:a16="http://schemas.microsoft.com/office/drawing/2014/main" id="{DB1CE90A-FFC0-605B-8BDE-318DE62969A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45" name="Group 230">
            <a:extLst>
              <a:ext uri="{FF2B5EF4-FFF2-40B4-BE49-F238E27FC236}">
                <a16:creationId xmlns:a16="http://schemas.microsoft.com/office/drawing/2014/main" id="{AB90E012-3715-84A6-A921-C80F2336AC94}"/>
              </a:ext>
            </a:extLst>
          </p:cNvPr>
          <p:cNvGrpSpPr>
            <a:grpSpLocks/>
          </p:cNvGrpSpPr>
          <p:nvPr/>
        </p:nvGrpSpPr>
        <p:grpSpPr bwMode="auto">
          <a:xfrm>
            <a:off x="6410778" y="5638571"/>
            <a:ext cx="358775" cy="647700"/>
            <a:chOff x="2018" y="890"/>
            <a:chExt cx="226" cy="408"/>
          </a:xfrm>
        </p:grpSpPr>
        <p:sp>
          <p:nvSpPr>
            <p:cNvPr id="46" name="Line 231">
              <a:extLst>
                <a:ext uri="{FF2B5EF4-FFF2-40B4-BE49-F238E27FC236}">
                  <a16:creationId xmlns:a16="http://schemas.microsoft.com/office/drawing/2014/main" id="{677CED03-03A9-93D7-4C53-4A268CC37713}"/>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Rectangle 232">
              <a:extLst>
                <a:ext uri="{FF2B5EF4-FFF2-40B4-BE49-F238E27FC236}">
                  <a16:creationId xmlns:a16="http://schemas.microsoft.com/office/drawing/2014/main" id="{3EDA0D46-4C6E-41B8-E2EA-90C8BC848A55}"/>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48" name="Text Box 233">
            <a:extLst>
              <a:ext uri="{FF2B5EF4-FFF2-40B4-BE49-F238E27FC236}">
                <a16:creationId xmlns:a16="http://schemas.microsoft.com/office/drawing/2014/main" id="{8D3F001B-BBE5-5AE9-98D6-6098011FA1DB}"/>
              </a:ext>
            </a:extLst>
          </p:cNvPr>
          <p:cNvSpPr txBox="1">
            <a:spLocks noChangeArrowheads="1"/>
          </p:cNvSpPr>
          <p:nvPr/>
        </p:nvSpPr>
        <p:spPr bwMode="auto">
          <a:xfrm>
            <a:off x="3553278" y="5710008"/>
            <a:ext cx="2301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的被破坏帧到达</a:t>
            </a:r>
            <a:r>
              <a:rPr lang="en-US" altLang="zh-CN" sz="2000"/>
              <a:t>A</a:t>
            </a:r>
          </a:p>
          <a:p>
            <a:pPr algn="ctr" eaLnBrk="1" hangingPunct="1"/>
            <a:r>
              <a:rPr lang="en-US" altLang="zh-CN" sz="2000"/>
              <a:t>A</a:t>
            </a:r>
            <a:r>
              <a:rPr lang="zh-CN" altLang="en-US" sz="2000"/>
              <a:t>检测到冲突</a:t>
            </a:r>
          </a:p>
        </p:txBody>
      </p:sp>
      <p:sp>
        <p:nvSpPr>
          <p:cNvPr id="49" name="Rectangle 235">
            <a:extLst>
              <a:ext uri="{FF2B5EF4-FFF2-40B4-BE49-F238E27FC236}">
                <a16:creationId xmlns:a16="http://schemas.microsoft.com/office/drawing/2014/main" id="{8F84EFEC-1AA9-BD34-4A28-73B830EA3C18}"/>
              </a:ext>
            </a:extLst>
          </p:cNvPr>
          <p:cNvSpPr>
            <a:spLocks noChangeArrowheads="1"/>
          </p:cNvSpPr>
          <p:nvPr/>
        </p:nvSpPr>
        <p:spPr bwMode="auto">
          <a:xfrm>
            <a:off x="2888116" y="5454421"/>
            <a:ext cx="354012" cy="144462"/>
          </a:xfrm>
          <a:prstGeom prst="rect">
            <a:avLst/>
          </a:prstGeom>
          <a:solidFill>
            <a:srgbClr val="FF33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0" name="Text Box 237">
            <a:extLst>
              <a:ext uri="{FF2B5EF4-FFF2-40B4-BE49-F238E27FC236}">
                <a16:creationId xmlns:a16="http://schemas.microsoft.com/office/drawing/2014/main" id="{F7C5A79B-CB36-8207-4A80-7FC7403AEEE8}"/>
              </a:ext>
            </a:extLst>
          </p:cNvPr>
          <p:cNvSpPr txBox="1">
            <a:spLocks noChangeArrowheads="1"/>
          </p:cNvSpPr>
          <p:nvPr/>
        </p:nvSpPr>
        <p:spPr bwMode="auto">
          <a:xfrm>
            <a:off x="779466" y="1153883"/>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p>
        </p:txBody>
      </p:sp>
      <p:sp>
        <p:nvSpPr>
          <p:cNvPr id="51" name="Text Box 238">
            <a:extLst>
              <a:ext uri="{FF2B5EF4-FFF2-40B4-BE49-F238E27FC236}">
                <a16:creationId xmlns:a16="http://schemas.microsoft.com/office/drawing/2014/main" id="{8BE4CB87-DF48-6707-169F-8B0ACDA0051F}"/>
              </a:ext>
            </a:extLst>
          </p:cNvPr>
          <p:cNvSpPr txBox="1">
            <a:spLocks noChangeArrowheads="1"/>
          </p:cNvSpPr>
          <p:nvPr/>
        </p:nvSpPr>
        <p:spPr bwMode="auto">
          <a:xfrm>
            <a:off x="719514" y="2527071"/>
            <a:ext cx="1557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baseline="-25000" dirty="0">
              <a:latin typeface="Times New Roman" panose="02020603050405020304" pitchFamily="18" charset="0"/>
              <a:ea typeface="宋体" panose="02010600030101010101" pitchFamily="2" charset="-122"/>
              <a:sym typeface="Symbol" panose="05050102010706020507" pitchFamily="18" charset="2"/>
            </a:endParaRPr>
          </a:p>
        </p:txBody>
      </p:sp>
      <p:sp>
        <p:nvSpPr>
          <p:cNvPr id="52" name="Text Box 239">
            <a:extLst>
              <a:ext uri="{FF2B5EF4-FFF2-40B4-BE49-F238E27FC236}">
                <a16:creationId xmlns:a16="http://schemas.microsoft.com/office/drawing/2014/main" id="{36BF72C4-508F-840C-BA45-A7DE70237627}"/>
              </a:ext>
            </a:extLst>
          </p:cNvPr>
          <p:cNvSpPr txBox="1">
            <a:spLocks noChangeArrowheads="1"/>
          </p:cNvSpPr>
          <p:nvPr/>
        </p:nvSpPr>
        <p:spPr bwMode="auto">
          <a:xfrm>
            <a:off x="744798" y="4003594"/>
            <a:ext cx="1348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endParaRPr lang="en-US" altLang="zh-CN" sz="2400" baseline="-25000" dirty="0">
              <a:latin typeface="Times New Roman" panose="02020603050405020304" pitchFamily="18" charset="0"/>
              <a:ea typeface="宋体" panose="02010600030101010101" pitchFamily="2" charset="-122"/>
            </a:endParaRPr>
          </a:p>
        </p:txBody>
      </p:sp>
      <p:sp>
        <p:nvSpPr>
          <p:cNvPr id="53" name="Text Box 240">
            <a:extLst>
              <a:ext uri="{FF2B5EF4-FFF2-40B4-BE49-F238E27FC236}">
                <a16:creationId xmlns:a16="http://schemas.microsoft.com/office/drawing/2014/main" id="{E2DD71DE-B1A2-C50D-3DF7-7F06256A2BCE}"/>
              </a:ext>
            </a:extLst>
          </p:cNvPr>
          <p:cNvSpPr txBox="1">
            <a:spLocks noChangeArrowheads="1"/>
          </p:cNvSpPr>
          <p:nvPr/>
        </p:nvSpPr>
        <p:spPr bwMode="auto">
          <a:xfrm>
            <a:off x="768245" y="5422671"/>
            <a:ext cx="1502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+2T</a:t>
            </a:r>
          </a:p>
        </p:txBody>
      </p:sp>
      <p:sp>
        <p:nvSpPr>
          <p:cNvPr id="54" name="Rectangle 241">
            <a:extLst>
              <a:ext uri="{FF2B5EF4-FFF2-40B4-BE49-F238E27FC236}">
                <a16:creationId xmlns:a16="http://schemas.microsoft.com/office/drawing/2014/main" id="{CAA0EC94-1C35-BFFA-B590-AB233CC86039}"/>
              </a:ext>
            </a:extLst>
          </p:cNvPr>
          <p:cNvSpPr>
            <a:spLocks noChangeArrowheads="1"/>
          </p:cNvSpPr>
          <p:nvPr/>
        </p:nvSpPr>
        <p:spPr bwMode="auto">
          <a:xfrm>
            <a:off x="6048828" y="2604858"/>
            <a:ext cx="28892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 name="AutoShape 242">
            <a:extLst>
              <a:ext uri="{FF2B5EF4-FFF2-40B4-BE49-F238E27FC236}">
                <a16:creationId xmlns:a16="http://schemas.microsoft.com/office/drawing/2014/main" id="{D83DBD7A-D653-2786-3B47-94C9F5A3BFB9}"/>
              </a:ext>
            </a:extLst>
          </p:cNvPr>
          <p:cNvSpPr>
            <a:spLocks noChangeArrowheads="1"/>
          </p:cNvSpPr>
          <p:nvPr/>
        </p:nvSpPr>
        <p:spPr bwMode="auto">
          <a:xfrm>
            <a:off x="6258378" y="3757383"/>
            <a:ext cx="504825" cy="288925"/>
          </a:xfrm>
          <a:prstGeom prst="irregularSeal1">
            <a:avLst/>
          </a:prstGeom>
          <a:solidFill>
            <a:srgbClr val="FF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Tree>
    <p:extLst>
      <p:ext uri="{BB962C8B-B14F-4D97-AF65-F5344CB8AC3E}">
        <p14:creationId xmlns:p14="http://schemas.microsoft.com/office/powerpoint/2010/main" val="895671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FE33B-6863-583C-359E-E69C9420BFC6}"/>
              </a:ext>
            </a:extLst>
          </p:cNvPr>
          <p:cNvSpPr>
            <a:spLocks noGrp="1"/>
          </p:cNvSpPr>
          <p:nvPr>
            <p:ph type="title"/>
          </p:nvPr>
        </p:nvSpPr>
        <p:spPr/>
        <p:txBody>
          <a:bodyPr/>
          <a:lstStyle/>
          <a:p>
            <a:r>
              <a:rPr lang="zh-CN" altLang="en-US" dirty="0"/>
              <a:t>最短帧长</a:t>
            </a:r>
          </a:p>
        </p:txBody>
      </p:sp>
      <p:sp>
        <p:nvSpPr>
          <p:cNvPr id="3" name="内容占位符 2">
            <a:extLst>
              <a:ext uri="{FF2B5EF4-FFF2-40B4-BE49-F238E27FC236}">
                <a16:creationId xmlns:a16="http://schemas.microsoft.com/office/drawing/2014/main" id="{3DF28DAF-2092-DB1C-B52A-5882C7887821}"/>
              </a:ext>
            </a:extLst>
          </p:cNvPr>
          <p:cNvSpPr>
            <a:spLocks noGrp="1"/>
          </p:cNvSpPr>
          <p:nvPr>
            <p:ph idx="1"/>
          </p:nvPr>
        </p:nvSpPr>
        <p:spPr/>
        <p:txBody>
          <a:bodyPr/>
          <a:lstStyle/>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a:t>
            </a:r>
            <a:r>
              <a:rPr lang="en-US" altLang="zh-CN" dirty="0">
                <a:solidFill>
                  <a:schemeClr val="tx1"/>
                </a:solidFill>
                <a:latin typeface="+mn-ea"/>
              </a:rPr>
              <a:t>:</a:t>
            </a:r>
            <a:r>
              <a:rPr lang="zh-CN" altLang="en-US" dirty="0">
                <a:solidFill>
                  <a:schemeClr val="tx1"/>
                </a:solidFill>
                <a:latin typeface="+mn-ea"/>
              </a:rPr>
              <a:t>争用期内传输的比特数</a:t>
            </a:r>
            <a:endParaRPr lang="en-US" altLang="zh-CN" dirty="0">
              <a:solidFill>
                <a:schemeClr val="tx1"/>
              </a:solidFill>
              <a:latin typeface="+mn-ea"/>
            </a:endParaRPr>
          </a:p>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最短帧长的计算公式：</a:t>
            </a:r>
            <a:endParaRPr lang="en-US" altLang="zh-CN" dirty="0">
              <a:solidFill>
                <a:schemeClr val="tx1"/>
              </a:solidFill>
              <a:latin typeface="+mn-ea"/>
            </a:endParaRPr>
          </a:p>
          <a:p>
            <a:pPr algn="ctr" eaLnBrk="1" hangingPunct="1">
              <a:buFont typeface="Wingdings" panose="05000000000000000000" pitchFamily="2" charset="2"/>
              <a:buNone/>
            </a:pPr>
            <a:r>
              <a:rPr lang="en-US" altLang="zh-CN" dirty="0">
                <a:latin typeface="+mn-ea"/>
              </a:rPr>
              <a:t>L</a:t>
            </a:r>
            <a:r>
              <a:rPr lang="en-US" altLang="zh-CN" baseline="-25000" dirty="0">
                <a:latin typeface="+mn-ea"/>
              </a:rPr>
              <a:t>min</a:t>
            </a:r>
            <a:r>
              <a:rPr lang="en-US" altLang="zh-CN" dirty="0">
                <a:latin typeface="+mn-ea"/>
              </a:rPr>
              <a:t>=2t</a:t>
            </a:r>
            <a:r>
              <a:rPr lang="zh-CN" altLang="en-US" dirty="0">
                <a:latin typeface="+mn-ea"/>
              </a:rPr>
              <a:t>*</a:t>
            </a:r>
            <a:r>
              <a:rPr lang="en-US" altLang="zh-CN" dirty="0">
                <a:latin typeface="+mn-ea"/>
              </a:rPr>
              <a:t>R</a:t>
            </a:r>
          </a:p>
          <a:p>
            <a:pPr algn="ctr" eaLnBrk="1" hangingPunct="1">
              <a:buFont typeface="Wingdings" panose="05000000000000000000" pitchFamily="2" charset="2"/>
              <a:buNone/>
              <a:tabLst>
                <a:tab pos="4572000" algn="l"/>
              </a:tabLst>
            </a:pPr>
            <a:r>
              <a:rPr lang="en-US" altLang="zh-CN" dirty="0">
                <a:latin typeface="+mn-ea"/>
              </a:rPr>
              <a:t>t=D/V</a:t>
            </a:r>
          </a:p>
          <a:p>
            <a:pPr lvl="1" indent="-271463"/>
            <a:r>
              <a:rPr lang="en-US" altLang="zh-CN" dirty="0">
                <a:latin typeface="+mn-ea"/>
              </a:rPr>
              <a:t>L</a:t>
            </a:r>
            <a:r>
              <a:rPr lang="en-US" altLang="zh-CN" baseline="-25000" dirty="0">
                <a:latin typeface="+mn-ea"/>
              </a:rPr>
              <a:t>min</a:t>
            </a:r>
            <a:r>
              <a:rPr lang="zh-CN" altLang="en-US" dirty="0">
                <a:latin typeface="+mn-ea"/>
              </a:rPr>
              <a:t>：最短数据帧长度（</a:t>
            </a:r>
            <a:r>
              <a:rPr lang="en-US" altLang="zh-CN" dirty="0">
                <a:latin typeface="+mn-ea"/>
              </a:rPr>
              <a:t>bit</a:t>
            </a:r>
            <a:r>
              <a:rPr lang="zh-CN" altLang="en-US" dirty="0">
                <a:latin typeface="+mn-ea"/>
              </a:rPr>
              <a:t>）</a:t>
            </a:r>
          </a:p>
          <a:p>
            <a:pPr lvl="1" indent="-271463"/>
            <a:r>
              <a:rPr lang="en-US" altLang="zh-CN" dirty="0">
                <a:latin typeface="+mn-ea"/>
              </a:rPr>
              <a:t>R</a:t>
            </a:r>
            <a:r>
              <a:rPr lang="zh-CN" altLang="en-US" dirty="0">
                <a:latin typeface="+mn-ea"/>
              </a:rPr>
              <a:t>：数据传输速率（</a:t>
            </a:r>
            <a:r>
              <a:rPr lang="en-US" altLang="zh-CN" dirty="0">
                <a:latin typeface="+mn-ea"/>
              </a:rPr>
              <a:t>bps</a:t>
            </a:r>
            <a:r>
              <a:rPr lang="zh-CN" altLang="en-US" dirty="0">
                <a:latin typeface="+mn-ea"/>
              </a:rPr>
              <a:t>）</a:t>
            </a:r>
          </a:p>
          <a:p>
            <a:pPr lvl="1" indent="-271463"/>
            <a:r>
              <a:rPr lang="en-US" altLang="zh-CN" dirty="0">
                <a:latin typeface="+mn-ea"/>
              </a:rPr>
              <a:t>D</a:t>
            </a:r>
            <a:r>
              <a:rPr lang="zh-CN" altLang="en-US" dirty="0">
                <a:latin typeface="+mn-ea"/>
              </a:rPr>
              <a:t>：任意两站点间的最大距离（</a:t>
            </a:r>
            <a:r>
              <a:rPr lang="en-US" altLang="zh-CN" dirty="0">
                <a:latin typeface="+mn-ea"/>
              </a:rPr>
              <a:t>m</a:t>
            </a:r>
            <a:r>
              <a:rPr lang="zh-CN" altLang="en-US" dirty="0">
                <a:latin typeface="+mn-ea"/>
              </a:rPr>
              <a:t>）</a:t>
            </a:r>
          </a:p>
          <a:p>
            <a:pPr lvl="1" indent="-271463"/>
            <a:r>
              <a:rPr lang="en-US" altLang="zh-CN" dirty="0">
                <a:latin typeface="+mn-ea"/>
              </a:rPr>
              <a:t>V</a:t>
            </a:r>
            <a:r>
              <a:rPr lang="zh-CN" altLang="en-US" dirty="0">
                <a:latin typeface="+mn-ea"/>
              </a:rPr>
              <a:t>：电子传播速度（</a:t>
            </a:r>
            <a:r>
              <a:rPr lang="en-US" altLang="zh-CN" dirty="0">
                <a:latin typeface="+mn-ea"/>
              </a:rPr>
              <a:t>m/s</a:t>
            </a:r>
            <a:r>
              <a:rPr lang="zh-CN" altLang="en-US" dirty="0">
                <a:latin typeface="+mn-ea"/>
              </a:rPr>
              <a:t> ） </a:t>
            </a:r>
            <a:endParaRPr lang="en-US" altLang="zh-CN" dirty="0">
              <a:latin typeface="+mn-ea"/>
            </a:endParaRPr>
          </a:p>
          <a:p>
            <a:pPr lvl="1" eaLnBrk="1" hangingPunct="1"/>
            <a:endParaRPr lang="en-US" altLang="zh-CN" dirty="0"/>
          </a:p>
          <a:p>
            <a:endParaRPr lang="zh-CN" altLang="en-US" dirty="0"/>
          </a:p>
        </p:txBody>
      </p:sp>
      <p:sp>
        <p:nvSpPr>
          <p:cNvPr id="4" name="灯片编号占位符 3">
            <a:extLst>
              <a:ext uri="{FF2B5EF4-FFF2-40B4-BE49-F238E27FC236}">
                <a16:creationId xmlns:a16="http://schemas.microsoft.com/office/drawing/2014/main" id="{03A438EC-5B9E-5B06-0C92-B52D0FC0DD97}"/>
              </a:ext>
            </a:extLst>
          </p:cNvPr>
          <p:cNvSpPr>
            <a:spLocks noGrp="1"/>
          </p:cNvSpPr>
          <p:nvPr>
            <p:ph type="sldNum" sz="quarter" idx="12"/>
          </p:nvPr>
        </p:nvSpPr>
        <p:spPr/>
        <p:txBody>
          <a:bodyPr/>
          <a:lstStyle/>
          <a:p>
            <a:fld id="{C8BB1146-E542-4D4E-B8E9-6919A11DDD48}" type="slidenum">
              <a:rPr lang="en-US" smtClean="0"/>
              <a:t>125</a:t>
            </a:fld>
            <a:endParaRPr lang="en-US"/>
          </a:p>
        </p:txBody>
      </p:sp>
    </p:spTree>
    <p:extLst>
      <p:ext uri="{BB962C8B-B14F-4D97-AF65-F5344CB8AC3E}">
        <p14:creationId xmlns:p14="http://schemas.microsoft.com/office/powerpoint/2010/main" val="1672878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309EF-0858-917B-C3A7-2839665F1BFD}"/>
              </a:ext>
            </a:extLst>
          </p:cNvPr>
          <p:cNvSpPr>
            <a:spLocks noGrp="1"/>
          </p:cNvSpPr>
          <p:nvPr>
            <p:ph type="title"/>
          </p:nvPr>
        </p:nvSpPr>
        <p:spPr/>
        <p:txBody>
          <a:bodyPr>
            <a:normAutofit/>
          </a:bodyPr>
          <a:lstStyle/>
          <a:p>
            <a:r>
              <a:rPr lang="en-US" altLang="zh-CN" sz="3200" b="1" dirty="0">
                <a:cs typeface="+mn-ea"/>
                <a:sym typeface="+mn-lt"/>
              </a:rPr>
              <a:t>10 Mbit/s</a:t>
            </a:r>
            <a:r>
              <a:rPr lang="zh-CN" altLang="en-US" sz="3200" b="1" dirty="0">
                <a:cs typeface="+mn-ea"/>
                <a:sym typeface="+mn-lt"/>
              </a:rPr>
              <a:t>以太网争用期的帧长度</a:t>
            </a:r>
            <a:endParaRPr lang="zh-CN" altLang="en-US" dirty="0"/>
          </a:p>
        </p:txBody>
      </p:sp>
      <p:sp>
        <p:nvSpPr>
          <p:cNvPr id="3" name="内容占位符 2">
            <a:extLst>
              <a:ext uri="{FF2B5EF4-FFF2-40B4-BE49-F238E27FC236}">
                <a16:creationId xmlns:a16="http://schemas.microsoft.com/office/drawing/2014/main" id="{97383670-79D8-F7F2-64CC-4FA9D2C8D296}"/>
              </a:ext>
            </a:extLst>
          </p:cNvPr>
          <p:cNvSpPr>
            <a:spLocks noGrp="1"/>
          </p:cNvSpPr>
          <p:nvPr>
            <p:ph idx="1"/>
          </p:nvPr>
        </p:nvSpPr>
        <p:spPr>
          <a:xfrm>
            <a:off x="660400" y="1125538"/>
            <a:ext cx="10858500" cy="5492975"/>
          </a:xfrm>
        </p:spPr>
        <p:txBody>
          <a:bodyPr>
            <a:normAutofit/>
          </a:bodyPr>
          <a:lstStyle/>
          <a:p>
            <a:r>
              <a:rPr lang="zh-CN" altLang="en-US" dirty="0">
                <a:latin typeface="+mn-ea"/>
                <a:cs typeface="+mn-ea"/>
                <a:sym typeface="+mn-lt"/>
              </a:rPr>
              <a:t>对于 </a:t>
            </a:r>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以太网，在争用期内可发送 </a:t>
            </a:r>
            <a:r>
              <a:rPr lang="en-US" altLang="zh-CN" dirty="0">
                <a:latin typeface="+mn-ea"/>
                <a:cs typeface="+mn-ea"/>
                <a:sym typeface="+mn-lt"/>
              </a:rPr>
              <a:t>512 bit</a:t>
            </a:r>
            <a:r>
              <a:rPr lang="zh-CN" altLang="en-US" dirty="0">
                <a:latin typeface="+mn-ea"/>
                <a:cs typeface="+mn-ea"/>
                <a:sym typeface="+mn-lt"/>
              </a:rPr>
              <a:t>，即 </a:t>
            </a:r>
            <a:r>
              <a:rPr lang="en-US" altLang="zh-CN" dirty="0">
                <a:latin typeface="+mn-ea"/>
                <a:cs typeface="+mn-ea"/>
                <a:sym typeface="+mn-lt"/>
              </a:rPr>
              <a:t>64 </a:t>
            </a:r>
            <a:r>
              <a:rPr lang="zh-CN" altLang="en-US" dirty="0">
                <a:latin typeface="+mn-ea"/>
                <a:cs typeface="+mn-ea"/>
                <a:sym typeface="+mn-lt"/>
              </a:rPr>
              <a:t>字节</a:t>
            </a:r>
            <a:r>
              <a:rPr lang="en-US" altLang="zh-CN" dirty="0">
                <a:latin typeface="+mn-ea"/>
                <a:cs typeface="+mn-ea"/>
                <a:sym typeface="+mn-lt"/>
              </a:rPr>
              <a:t>(</a:t>
            </a:r>
            <a:r>
              <a:rPr lang="zh-CN" altLang="en-US" dirty="0">
                <a:latin typeface="+mn-ea"/>
                <a:cs typeface="+mn-ea"/>
                <a:sym typeface="+mn-lt"/>
              </a:rPr>
              <a:t>最短帧长）</a:t>
            </a:r>
            <a:endParaRPr lang="en-US" altLang="zh-CN" dirty="0">
              <a:latin typeface="+mn-ea"/>
              <a:cs typeface="+mn-ea"/>
              <a:sym typeface="+mn-lt"/>
            </a:endParaRP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如果发生冲突，就一定是在发送的前 </a:t>
            </a:r>
            <a:r>
              <a:rPr lang="en-US" altLang="zh-CN" sz="2000" dirty="0">
                <a:latin typeface="+mn-ea"/>
                <a:cs typeface="+mn-ea"/>
                <a:sym typeface="+mn-lt"/>
              </a:rPr>
              <a:t>64 </a:t>
            </a:r>
            <a:r>
              <a:rPr lang="zh-CN" altLang="en-US" sz="2000" dirty="0">
                <a:latin typeface="+mn-ea"/>
                <a:cs typeface="+mn-ea"/>
                <a:sym typeface="+mn-lt"/>
              </a:rPr>
              <a:t>字节之内 </a:t>
            </a: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以太网规定了最短有效帧长为 </a:t>
            </a:r>
            <a:r>
              <a:rPr lang="en-US" altLang="zh-CN" sz="2000" dirty="0">
                <a:latin typeface="+mn-ea"/>
                <a:cs typeface="+mn-ea"/>
                <a:sym typeface="+mn-lt"/>
              </a:rPr>
              <a:t>64 </a:t>
            </a:r>
            <a:r>
              <a:rPr lang="zh-CN" altLang="en-US" sz="2000" dirty="0">
                <a:latin typeface="+mn-ea"/>
                <a:cs typeface="+mn-ea"/>
                <a:sym typeface="+mn-lt"/>
              </a:rPr>
              <a:t>字节，凡长度小于 </a:t>
            </a:r>
            <a:r>
              <a:rPr lang="en-US" altLang="zh-CN" sz="2000" dirty="0">
                <a:latin typeface="+mn-ea"/>
                <a:cs typeface="+mn-ea"/>
                <a:sym typeface="+mn-lt"/>
              </a:rPr>
              <a:t>64 </a:t>
            </a:r>
            <a:r>
              <a:rPr lang="zh-CN" altLang="en-US" sz="2000" dirty="0">
                <a:latin typeface="+mn-ea"/>
                <a:cs typeface="+mn-ea"/>
                <a:sym typeface="+mn-lt"/>
              </a:rPr>
              <a:t>字节的帧都是由于冲突而异常中止的无效帧</a:t>
            </a:r>
          </a:p>
          <a:p>
            <a:pPr marL="522288" indent="-342900" eaLnBrk="0" hangingPunct="0">
              <a:lnSpc>
                <a:spcPct val="120000"/>
              </a:lnSpc>
              <a:buFont typeface="Wingdings" panose="05000000000000000000" pitchFamily="2" charset="2"/>
              <a:buChar char="Ø"/>
            </a:pPr>
            <a:endParaRPr lang="en-US" altLang="zh-CN" sz="2000" dirty="0">
              <a:latin typeface="+mn-ea"/>
              <a:cs typeface="+mn-ea"/>
              <a:sym typeface="+mn-lt"/>
            </a:endParaRPr>
          </a:p>
          <a:p>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以太网覆盖范围</a:t>
            </a:r>
            <a:endParaRPr lang="en-US" altLang="zh-CN" dirty="0">
              <a:latin typeface="+mn-ea"/>
              <a:cs typeface="+mn-ea"/>
              <a:sym typeface="+mn-lt"/>
            </a:endParaRPr>
          </a:p>
          <a:p>
            <a:pPr marL="522288" indent="-342900" eaLnBrk="0" hangingPunct="0">
              <a:buFont typeface="Wingdings" panose="05000000000000000000" pitchFamily="2" charset="2"/>
              <a:buChar char="Ø"/>
            </a:pPr>
            <a:r>
              <a:rPr lang="zh-CN" altLang="en-US" sz="2000" dirty="0">
                <a:latin typeface="+mn-ea"/>
                <a:cs typeface="+mn-ea"/>
                <a:sym typeface="+mn-lt"/>
              </a:rPr>
              <a:t>以太网上最大的端到端单程时延必须小于争用期的一半（即 </a:t>
            </a:r>
            <a:r>
              <a:rPr lang="en-US" altLang="zh-CN" sz="2000" dirty="0">
                <a:latin typeface="+mn-ea"/>
                <a:cs typeface="+mn-ea"/>
                <a:sym typeface="+mn-lt"/>
              </a:rPr>
              <a:t>25.6 </a:t>
            </a:r>
            <a:r>
              <a:rPr lang="en-US" altLang="zh-CN" sz="2000" dirty="0" err="1">
                <a:latin typeface="+mn-ea"/>
                <a:cs typeface="+mn-ea"/>
                <a:sym typeface="+mn-lt"/>
              </a:rPr>
              <a:t>μs</a:t>
            </a:r>
            <a:r>
              <a:rPr lang="zh-CN" altLang="en-US" sz="2000" dirty="0">
                <a:latin typeface="+mn-ea"/>
                <a:cs typeface="+mn-ea"/>
                <a:sym typeface="+mn-lt"/>
              </a:rPr>
              <a:t>），</a:t>
            </a:r>
            <a:r>
              <a:rPr lang="zh-CN" altLang="en-US" sz="2000" dirty="0">
                <a:latin typeface="+mn-ea"/>
                <a:cs typeface="+mn-ea"/>
                <a:sym typeface="Symbol" panose="05050102010706020507" pitchFamily="18" charset="2"/>
              </a:rPr>
              <a:t>信号在电缆上的传播速度是</a:t>
            </a:r>
            <a:r>
              <a:rPr lang="en-US" altLang="zh-CN" sz="2000" dirty="0">
                <a:latin typeface="+mn-ea"/>
                <a:cs typeface="+mn-ea"/>
                <a:sym typeface="Symbol" panose="05050102010706020507" pitchFamily="18" charset="2"/>
              </a:rPr>
              <a:t>200m/s</a:t>
            </a:r>
            <a:r>
              <a:rPr lang="zh-CN" altLang="en-US" sz="2000" dirty="0">
                <a:latin typeface="+mn-ea"/>
                <a:cs typeface="+mn-ea"/>
                <a:sym typeface="Symbol" panose="05050102010706020507" pitchFamily="18" charset="2"/>
              </a:rPr>
              <a:t>，</a:t>
            </a:r>
            <a:r>
              <a:rPr lang="zh-CN" altLang="en-US" sz="2000" dirty="0">
                <a:latin typeface="+mn-ea"/>
                <a:cs typeface="+mn-ea"/>
                <a:sym typeface="+mn-lt"/>
              </a:rPr>
              <a:t>这相当于以太网的最大端到端长度约为 </a:t>
            </a:r>
            <a:r>
              <a:rPr lang="en-US" altLang="zh-CN" sz="2000" dirty="0">
                <a:latin typeface="+mn-ea"/>
                <a:cs typeface="+mn-ea"/>
                <a:sym typeface="+mn-lt"/>
              </a:rPr>
              <a:t>5 km</a:t>
            </a:r>
          </a:p>
          <a:p>
            <a:pPr marL="522288" indent="-342900" eaLnBrk="0" hangingPunct="0">
              <a:buFont typeface="Wingdings" panose="05000000000000000000" pitchFamily="2" charset="2"/>
              <a:buChar char="Ø"/>
            </a:pPr>
            <a:endParaRPr lang="fr-FR" altLang="zh-CN" sz="2400" dirty="0">
              <a:cs typeface="+mn-ea"/>
              <a:sym typeface="+mn-lt"/>
            </a:endParaRPr>
          </a:p>
          <a:p>
            <a:pPr marL="180975" indent="-180975" eaLnBrk="0" hangingPunct="0">
              <a:lnSpc>
                <a:spcPct val="120000"/>
              </a:lnSpc>
              <a:buClr>
                <a:srgbClr val="0070C0"/>
              </a:buClr>
              <a:buFont typeface="Arial" panose="020B0604020202020204" pitchFamily="34" charset="0"/>
              <a:buChar char="•"/>
            </a:pPr>
            <a:endParaRPr lang="en-US" altLang="zh-CN" sz="2400" dirty="0">
              <a:cs typeface="+mn-ea"/>
              <a:sym typeface="+mn-lt"/>
            </a:endParaRPr>
          </a:p>
          <a:p>
            <a:endParaRPr lang="fr-FR"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A2C71AFB-15C4-BA5E-1C04-025BD5F047B1}"/>
              </a:ext>
            </a:extLst>
          </p:cNvPr>
          <p:cNvSpPr>
            <a:spLocks noGrp="1"/>
          </p:cNvSpPr>
          <p:nvPr>
            <p:ph type="sldNum" sz="quarter" idx="12"/>
          </p:nvPr>
        </p:nvSpPr>
        <p:spPr/>
        <p:txBody>
          <a:bodyPr/>
          <a:lstStyle/>
          <a:p>
            <a:fld id="{C8BB1146-E542-4D4E-B8E9-6919A11DDD48}" type="slidenum">
              <a:rPr lang="en-US" smtClean="0"/>
              <a:t>126</a:t>
            </a:fld>
            <a:endParaRPr lang="en-US"/>
          </a:p>
        </p:txBody>
      </p:sp>
    </p:spTree>
    <p:extLst>
      <p:ext uri="{BB962C8B-B14F-4D97-AF65-F5344CB8AC3E}">
        <p14:creationId xmlns:p14="http://schemas.microsoft.com/office/powerpoint/2010/main" val="1880710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F7000-0045-6095-7227-B9FADFC851CB}"/>
              </a:ext>
            </a:extLst>
          </p:cNvPr>
          <p:cNvSpPr>
            <a:spLocks noGrp="1"/>
          </p:cNvSpPr>
          <p:nvPr>
            <p:ph type="title"/>
          </p:nvPr>
        </p:nvSpPr>
        <p:spPr/>
        <p:txBody>
          <a:bodyPr/>
          <a:lstStyle/>
          <a:p>
            <a:r>
              <a:rPr lang="zh-CN" altLang="en-US" sz="3200" b="1" dirty="0">
                <a:solidFill>
                  <a:schemeClr val="tx1"/>
                </a:solidFill>
              </a:rPr>
              <a:t>二进制指数退避算法</a:t>
            </a:r>
            <a:endParaRPr lang="zh-CN" altLang="en-US" dirty="0">
              <a:solidFill>
                <a:schemeClr val="tx1"/>
              </a:solidFill>
            </a:endParaRPr>
          </a:p>
        </p:txBody>
      </p:sp>
      <p:sp>
        <p:nvSpPr>
          <p:cNvPr id="3" name="内容占位符 2">
            <a:extLst>
              <a:ext uri="{FF2B5EF4-FFF2-40B4-BE49-F238E27FC236}">
                <a16:creationId xmlns:a16="http://schemas.microsoft.com/office/drawing/2014/main" id="{F6FA8551-6579-7FF5-8D4A-0CEA05324320}"/>
              </a:ext>
            </a:extLst>
          </p:cNvPr>
          <p:cNvSpPr>
            <a:spLocks noGrp="1"/>
          </p:cNvSpPr>
          <p:nvPr>
            <p:ph idx="1"/>
          </p:nvPr>
        </p:nvSpPr>
        <p:spPr/>
        <p:txBody>
          <a:bodyPr>
            <a:normAutofit/>
          </a:bodyPr>
          <a:lstStyle/>
          <a:p>
            <a:pPr eaLnBrk="0" hangingPunct="0">
              <a:lnSpc>
                <a:spcPct val="120000"/>
              </a:lnSpc>
              <a:buClr>
                <a:schemeClr val="tx1"/>
              </a:buClr>
            </a:pPr>
            <a:r>
              <a:rPr lang="zh-CN" altLang="en-US" sz="2000" dirty="0">
                <a:cs typeface="+mn-ea"/>
                <a:sym typeface="+mn-lt"/>
              </a:rPr>
              <a:t>发生冲突的站点停止发送数据，并</a:t>
            </a:r>
            <a:r>
              <a:rPr lang="zh-CN" altLang="zh-CN" sz="2000" dirty="0">
                <a:cs typeface="+mn-ea"/>
              </a:rPr>
              <a:t>发送完阻塞信号后，为了降低再次冲突的概率，需要等待一个随机的时间，再试图传输。</a:t>
            </a:r>
            <a:endParaRPr lang="zh-CN" altLang="en-US" sz="2000" dirty="0">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基本退避时间取为争用期 </a:t>
            </a:r>
            <a:r>
              <a:rPr lang="en-US" altLang="zh-CN" sz="2000" dirty="0">
                <a:solidFill>
                  <a:schemeClr val="tx1"/>
                </a:solidFill>
                <a:latin typeface="+mn-ea"/>
                <a:cs typeface="+mn-ea"/>
                <a:sym typeface="+mn-lt"/>
              </a:rPr>
              <a:t>2T</a:t>
            </a:r>
            <a:r>
              <a:rPr lang="en-US" altLang="zh-CN" sz="2000" i="1" dirty="0">
                <a:solidFill>
                  <a:schemeClr val="tx1"/>
                </a:solidFill>
                <a:latin typeface="+mn-ea"/>
                <a:cs typeface="+mn-ea"/>
                <a:sym typeface="+mn-lt"/>
              </a:rPr>
              <a:t> </a:t>
            </a:r>
            <a:r>
              <a:rPr lang="zh-CN" altLang="en-US" sz="2000" dirty="0">
                <a:solidFill>
                  <a:schemeClr val="tx1"/>
                </a:solidFill>
                <a:latin typeface="+mn-ea"/>
                <a:cs typeface="+mn-ea"/>
                <a:sym typeface="+mn-lt"/>
              </a:rPr>
              <a:t>。</a:t>
            </a:r>
          </a:p>
          <a:p>
            <a:pPr marL="538163" indent="-269875" eaLnBrk="0" hangingPunct="0">
              <a:buFont typeface="Wingdings" panose="05000000000000000000" pitchFamily="2" charset="2"/>
              <a:buChar char="Ø"/>
            </a:pPr>
            <a:r>
              <a:rPr lang="zh-CN" altLang="en-US" sz="2000" dirty="0">
                <a:solidFill>
                  <a:schemeClr val="tx1"/>
                </a:solidFill>
                <a:latin typeface="+mn-ea"/>
              </a:rPr>
              <a:t>对每一个帧，当第</a:t>
            </a:r>
            <a:r>
              <a:rPr lang="en-US" altLang="zh-CN" sz="2000" dirty="0">
                <a:solidFill>
                  <a:schemeClr val="tx1"/>
                </a:solidFill>
                <a:latin typeface="+mn-ea"/>
                <a:sym typeface="+mn-lt"/>
              </a:rPr>
              <a:t>k</a:t>
            </a:r>
            <a:r>
              <a:rPr lang="zh-CN" altLang="en-US" sz="2000" dirty="0">
                <a:solidFill>
                  <a:schemeClr val="tx1"/>
                </a:solidFill>
                <a:latin typeface="+mn-ea"/>
                <a:sym typeface="+mn-lt"/>
              </a:rPr>
              <a:t>次</a:t>
            </a:r>
            <a:r>
              <a:rPr lang="zh-CN" altLang="en-US" sz="2000" dirty="0">
                <a:solidFill>
                  <a:schemeClr val="tx1"/>
                </a:solidFill>
                <a:latin typeface="+mn-ea"/>
              </a:rPr>
              <a:t>发生冲突时，</a:t>
            </a:r>
            <a:r>
              <a:rPr lang="zh-CN" altLang="en-US" sz="2000" dirty="0">
                <a:solidFill>
                  <a:schemeClr val="tx1"/>
                </a:solidFill>
                <a:latin typeface="+mn-ea"/>
                <a:cs typeface="+mn-ea"/>
                <a:sym typeface="+mn-lt"/>
              </a:rPr>
              <a:t>从整数集合 </a:t>
            </a:r>
            <a:r>
              <a:rPr lang="en-US" altLang="zh-CN" sz="2000" dirty="0">
                <a:solidFill>
                  <a:schemeClr val="tx1"/>
                </a:solidFill>
                <a:latin typeface="+mn-ea"/>
                <a:cs typeface="+mn-ea"/>
                <a:sym typeface="+mn-lt"/>
              </a:rPr>
              <a:t>[0, 1, … , (2</a:t>
            </a:r>
            <a:r>
              <a:rPr lang="en-US" altLang="zh-CN" sz="2000" i="1" baseline="30000" dirty="0">
                <a:solidFill>
                  <a:schemeClr val="tx1"/>
                </a:solidFill>
                <a:latin typeface="+mn-ea"/>
                <a:cs typeface="+mn-ea"/>
                <a:sym typeface="+mn-lt"/>
              </a:rPr>
              <a:t>k </a:t>
            </a:r>
            <a:r>
              <a:rPr lang="en-US" altLang="zh-CN" sz="2000" dirty="0">
                <a:solidFill>
                  <a:schemeClr val="tx1"/>
                </a:solidFill>
                <a:latin typeface="+mn-ea"/>
                <a:cs typeface="+mn-ea"/>
                <a:sym typeface="+mn-lt"/>
              </a:rPr>
              <a:t>- 1)] </a:t>
            </a:r>
            <a:r>
              <a:rPr lang="zh-CN" altLang="en-US" sz="2000" dirty="0">
                <a:solidFill>
                  <a:schemeClr val="tx1"/>
                </a:solidFill>
                <a:latin typeface="+mn-ea"/>
                <a:cs typeface="+mn-ea"/>
                <a:sym typeface="+mn-lt"/>
              </a:rPr>
              <a:t>中随机地取出一个数，记为 </a:t>
            </a:r>
            <a:r>
              <a:rPr lang="en-US" altLang="zh-CN" sz="2000" i="1" dirty="0">
                <a:solidFill>
                  <a:schemeClr val="tx1"/>
                </a:solidFill>
                <a:latin typeface="+mn-ea"/>
                <a:cs typeface="+mn-ea"/>
                <a:sym typeface="+mn-lt"/>
              </a:rPr>
              <a:t>r</a:t>
            </a:r>
            <a:endParaRPr lang="zh-CN" altLang="en-US" sz="2000" i="1" dirty="0">
              <a:solidFill>
                <a:schemeClr val="tx1"/>
              </a:solidFill>
              <a:latin typeface="+mn-ea"/>
              <a:cs typeface="+mn-ea"/>
              <a:sym typeface="+mn-lt"/>
            </a:endParaRPr>
          </a:p>
          <a:p>
            <a:pPr marL="538163" lvl="2" indent="-269875" eaLnBrk="0" hangingPunct="0">
              <a:buFont typeface="Wingdings" panose="05000000000000000000" pitchFamily="2" charset="2"/>
              <a:buChar char="Ø"/>
            </a:pPr>
            <a:r>
              <a:rPr lang="zh-CN" altLang="en-US" sz="2000" dirty="0">
                <a:solidFill>
                  <a:schemeClr val="tx1"/>
                </a:solidFill>
                <a:latin typeface="+mn-ea"/>
                <a:sym typeface="+mn-lt"/>
              </a:rPr>
              <a:t>该帧重传所需的时延就是</a:t>
            </a:r>
            <a:r>
              <a:rPr lang="en-US" altLang="zh-CN" sz="2000" dirty="0">
                <a:solidFill>
                  <a:schemeClr val="tx1"/>
                </a:solidFill>
                <a:latin typeface="+mn-ea"/>
                <a:sym typeface="+mn-lt"/>
              </a:rPr>
              <a:t>r </a:t>
            </a:r>
            <a:r>
              <a:rPr lang="zh-CN" altLang="en-US" sz="2000" dirty="0">
                <a:solidFill>
                  <a:schemeClr val="tx1"/>
                </a:solidFill>
                <a:latin typeface="+mn-ea"/>
                <a:sym typeface="+mn-lt"/>
              </a:rPr>
              <a:t>倍的基本退避时间。</a:t>
            </a:r>
            <a:endParaRPr lang="en-US" altLang="zh-CN" sz="2000" dirty="0">
              <a:solidFill>
                <a:schemeClr val="tx1"/>
              </a:solidFill>
              <a:latin typeface="+mn-ea"/>
              <a:sym typeface="+mn-lt"/>
            </a:endParaRPr>
          </a:p>
          <a:p>
            <a:pPr marL="538163" lvl="8" indent="-269875" eaLnBrk="0" hangingPunct="0">
              <a:buFont typeface="Wingdings" panose="05000000000000000000" pitchFamily="2" charset="2"/>
              <a:buChar char="Ø"/>
            </a:pPr>
            <a:r>
              <a:rPr lang="en-US" altLang="zh-CN" sz="2000" i="1" dirty="0">
                <a:solidFill>
                  <a:schemeClr val="tx1"/>
                </a:solidFill>
                <a:latin typeface="+mn-ea"/>
                <a:cs typeface="+mn-ea"/>
                <a:sym typeface="+mn-lt"/>
              </a:rPr>
              <a:t>t </a:t>
            </a:r>
            <a:r>
              <a:rPr lang="en-US" altLang="zh-CN" sz="2000" dirty="0">
                <a:solidFill>
                  <a:schemeClr val="tx1"/>
                </a:solidFill>
                <a:latin typeface="+mn-ea"/>
                <a:cs typeface="+mn-ea"/>
                <a:sym typeface="+mn-lt"/>
              </a:rPr>
              <a:t>= </a:t>
            </a:r>
            <a:r>
              <a:rPr lang="en-US" altLang="zh-CN" sz="2000" i="1" dirty="0">
                <a:solidFill>
                  <a:srgbClr val="FF0000"/>
                </a:solidFill>
                <a:latin typeface="+mn-ea"/>
                <a:cs typeface="+mn-ea"/>
                <a:sym typeface="+mn-lt"/>
              </a:rPr>
              <a:t>r </a:t>
            </a:r>
            <a:r>
              <a:rPr lang="en-US" altLang="zh-CN" sz="2000" b="1" dirty="0">
                <a:solidFill>
                  <a:srgbClr val="FF0000"/>
                </a:solidFill>
              </a:rPr>
              <a:t>×2T</a:t>
            </a:r>
            <a:endParaRPr lang="en-US" altLang="zh-CN" sz="2000" dirty="0">
              <a:solidFill>
                <a:schemeClr val="tx1"/>
              </a:solidFill>
              <a:latin typeface="+mn-ea"/>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参数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a:t>
            </a:r>
            <a:r>
              <a:rPr lang="zh-CN" altLang="en-US" sz="2000" dirty="0">
                <a:solidFill>
                  <a:schemeClr val="tx1"/>
                </a:solidFill>
                <a:latin typeface="+mn-ea"/>
                <a:cs typeface="+mn-ea"/>
                <a:sym typeface="+mn-lt"/>
              </a:rPr>
              <a:t>按下面的公式计算：</a:t>
            </a:r>
          </a:p>
          <a:p>
            <a:pPr marL="538163" indent="-269875" algn="ctr" eaLnBrk="0" hangingPunct="0">
              <a:lnSpc>
                <a:spcPct val="120000"/>
              </a:lnSpc>
              <a:buFont typeface="Wingdings" panose="05000000000000000000" pitchFamily="2" charset="2"/>
              <a:buChar char="Ø"/>
            </a:pPr>
            <a:r>
              <a:rPr lang="en-US" altLang="zh-CN" sz="2000" i="1" dirty="0">
                <a:solidFill>
                  <a:schemeClr val="tx1"/>
                </a:solidFill>
                <a:latin typeface="+mn-ea"/>
                <a:cs typeface="+mn-ea"/>
                <a:sym typeface="+mn-lt"/>
              </a:rPr>
              <a:t>k </a:t>
            </a:r>
            <a:r>
              <a:rPr lang="en-US" altLang="zh-CN" sz="2000" dirty="0">
                <a:solidFill>
                  <a:schemeClr val="tx1"/>
                </a:solidFill>
                <a:latin typeface="+mn-ea"/>
                <a:cs typeface="+mn-ea"/>
                <a:sym typeface="+mn-lt"/>
              </a:rPr>
              <a:t>= Min[</a:t>
            </a:r>
            <a:r>
              <a:rPr lang="zh-CN" altLang="en-US" sz="2000" dirty="0">
                <a:solidFill>
                  <a:schemeClr val="tx1"/>
                </a:solidFill>
                <a:latin typeface="+mn-ea"/>
                <a:cs typeface="+mn-ea"/>
                <a:sym typeface="+mn-lt"/>
              </a:rPr>
              <a:t>重传次数</a:t>
            </a:r>
            <a:r>
              <a:rPr lang="en-US" altLang="zh-CN" sz="2000" dirty="0">
                <a:solidFill>
                  <a:schemeClr val="tx1"/>
                </a:solidFill>
                <a:latin typeface="+mn-ea"/>
                <a:cs typeface="+mn-ea"/>
                <a:sym typeface="+mn-lt"/>
              </a:rPr>
              <a:t>, 10]</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≤10 </a:t>
            </a:r>
            <a:r>
              <a:rPr lang="zh-CN" altLang="en-US" sz="2000" dirty="0">
                <a:solidFill>
                  <a:schemeClr val="tx1"/>
                </a:solidFill>
                <a:latin typeface="+mn-ea"/>
                <a:cs typeface="+mn-ea"/>
                <a:sym typeface="+mn-lt"/>
              </a:rPr>
              <a:t>时，参数 </a:t>
            </a:r>
            <a:r>
              <a:rPr lang="en-US" altLang="zh-CN" sz="2000" i="1" dirty="0">
                <a:solidFill>
                  <a:schemeClr val="tx1"/>
                </a:solidFill>
                <a:latin typeface="+mn-ea"/>
                <a:cs typeface="+mn-ea"/>
                <a:sym typeface="+mn-lt"/>
              </a:rPr>
              <a:t>k </a:t>
            </a:r>
            <a:r>
              <a:rPr lang="zh-CN" altLang="en-US" sz="2000" dirty="0">
                <a:solidFill>
                  <a:schemeClr val="tx1"/>
                </a:solidFill>
                <a:latin typeface="+mn-ea"/>
                <a:cs typeface="+mn-ea"/>
                <a:sym typeface="+mn-lt"/>
              </a:rPr>
              <a:t>等于重传次数。</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当重传达 </a:t>
            </a:r>
            <a:r>
              <a:rPr lang="en-US" altLang="zh-CN" sz="2000" dirty="0">
                <a:solidFill>
                  <a:schemeClr val="tx1"/>
                </a:solidFill>
                <a:latin typeface="+mn-ea"/>
                <a:cs typeface="+mn-ea"/>
                <a:sym typeface="+mn-lt"/>
              </a:rPr>
              <a:t>16 </a:t>
            </a:r>
            <a:r>
              <a:rPr lang="zh-CN" altLang="en-US" sz="2000" dirty="0">
                <a:solidFill>
                  <a:schemeClr val="tx1"/>
                </a:solidFill>
                <a:latin typeface="+mn-ea"/>
                <a:cs typeface="+mn-ea"/>
                <a:sym typeface="+mn-lt"/>
              </a:rPr>
              <a:t>次仍不能成功时即丢弃该帧，并向高层报错。</a:t>
            </a:r>
            <a:endParaRPr lang="zh-CN" altLang="en-US" sz="2000" dirty="0">
              <a:solidFill>
                <a:schemeClr val="tx1"/>
              </a:solidFill>
              <a:latin typeface="+mn-ea"/>
            </a:endParaRPr>
          </a:p>
          <a:p>
            <a:endParaRPr lang="zh-CN" altLang="en-US" dirty="0"/>
          </a:p>
        </p:txBody>
      </p:sp>
      <p:sp>
        <p:nvSpPr>
          <p:cNvPr id="4" name="灯片编号占位符 3">
            <a:extLst>
              <a:ext uri="{FF2B5EF4-FFF2-40B4-BE49-F238E27FC236}">
                <a16:creationId xmlns:a16="http://schemas.microsoft.com/office/drawing/2014/main" id="{ADA42AD7-DB0E-8CE7-FEE0-F1D766B9CDB9}"/>
              </a:ext>
            </a:extLst>
          </p:cNvPr>
          <p:cNvSpPr>
            <a:spLocks noGrp="1"/>
          </p:cNvSpPr>
          <p:nvPr>
            <p:ph type="sldNum" sz="quarter" idx="12"/>
          </p:nvPr>
        </p:nvSpPr>
        <p:spPr/>
        <p:txBody>
          <a:bodyPr/>
          <a:lstStyle/>
          <a:p>
            <a:fld id="{C8BB1146-E542-4D4E-B8E9-6919A11DDD48}" type="slidenum">
              <a:rPr lang="en-US" smtClean="0"/>
              <a:t>127</a:t>
            </a:fld>
            <a:endParaRPr lang="en-US"/>
          </a:p>
        </p:txBody>
      </p:sp>
    </p:spTree>
    <p:extLst>
      <p:ext uri="{BB962C8B-B14F-4D97-AF65-F5344CB8AC3E}">
        <p14:creationId xmlns:p14="http://schemas.microsoft.com/office/powerpoint/2010/main" val="3291937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200FC-56B0-5E61-C7EF-9170231B0D2D}"/>
              </a:ext>
            </a:extLst>
          </p:cNvPr>
          <p:cNvSpPr>
            <a:spLocks noGrp="1"/>
          </p:cNvSpPr>
          <p:nvPr>
            <p:ph type="title"/>
          </p:nvPr>
        </p:nvSpPr>
        <p:spPr/>
        <p:txBody>
          <a:bodyPr/>
          <a:lstStyle/>
          <a:p>
            <a:r>
              <a:rPr lang="zh-CN" altLang="en-US" dirty="0">
                <a:solidFill>
                  <a:schemeClr val="tx1"/>
                </a:solidFill>
              </a:rPr>
              <a:t>以太网站点发送帧过程</a:t>
            </a:r>
          </a:p>
        </p:txBody>
      </p:sp>
      <p:sp>
        <p:nvSpPr>
          <p:cNvPr id="4" name="灯片编号占位符 3">
            <a:extLst>
              <a:ext uri="{FF2B5EF4-FFF2-40B4-BE49-F238E27FC236}">
                <a16:creationId xmlns:a16="http://schemas.microsoft.com/office/drawing/2014/main" id="{FC18DBC2-05A8-4F36-FB2F-9215EAD9D2CB}"/>
              </a:ext>
            </a:extLst>
          </p:cNvPr>
          <p:cNvSpPr>
            <a:spLocks noGrp="1"/>
          </p:cNvSpPr>
          <p:nvPr>
            <p:ph type="sldNum" sz="quarter" idx="12"/>
          </p:nvPr>
        </p:nvSpPr>
        <p:spPr/>
        <p:txBody>
          <a:bodyPr/>
          <a:lstStyle/>
          <a:p>
            <a:fld id="{C8BB1146-E542-4D4E-B8E9-6919A11DDD48}" type="slidenum">
              <a:rPr lang="en-US" smtClean="0"/>
              <a:t>128</a:t>
            </a:fld>
            <a:endParaRPr lang="en-US"/>
          </a:p>
        </p:txBody>
      </p:sp>
      <p:sp>
        <p:nvSpPr>
          <p:cNvPr id="5" name="Rectangle 5">
            <a:extLst>
              <a:ext uri="{FF2B5EF4-FFF2-40B4-BE49-F238E27FC236}">
                <a16:creationId xmlns:a16="http://schemas.microsoft.com/office/drawing/2014/main" id="{C02A3B7D-4B86-6E54-8796-0814CA2BCF4E}"/>
              </a:ext>
            </a:extLst>
          </p:cNvPr>
          <p:cNvSpPr>
            <a:spLocks noChangeArrowheads="1"/>
          </p:cNvSpPr>
          <p:nvPr/>
        </p:nvSpPr>
        <p:spPr bwMode="auto">
          <a:xfrm>
            <a:off x="4815349" y="1628775"/>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装配帧</a:t>
            </a:r>
          </a:p>
        </p:txBody>
      </p:sp>
      <p:sp>
        <p:nvSpPr>
          <p:cNvPr id="6" name="AutoShape 6">
            <a:extLst>
              <a:ext uri="{FF2B5EF4-FFF2-40B4-BE49-F238E27FC236}">
                <a16:creationId xmlns:a16="http://schemas.microsoft.com/office/drawing/2014/main" id="{48D5DFC0-5EAB-1ACB-4812-470E182A7BFD}"/>
              </a:ext>
            </a:extLst>
          </p:cNvPr>
          <p:cNvSpPr>
            <a:spLocks noChangeArrowheads="1"/>
          </p:cNvSpPr>
          <p:nvPr/>
        </p:nvSpPr>
        <p:spPr bwMode="auto">
          <a:xfrm>
            <a:off x="4850274" y="981075"/>
            <a:ext cx="10795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发送帧</a:t>
            </a:r>
          </a:p>
        </p:txBody>
      </p:sp>
      <p:sp>
        <p:nvSpPr>
          <p:cNvPr id="7" name="AutoShape 7">
            <a:extLst>
              <a:ext uri="{FF2B5EF4-FFF2-40B4-BE49-F238E27FC236}">
                <a16:creationId xmlns:a16="http://schemas.microsoft.com/office/drawing/2014/main" id="{E320DFA3-8480-DB1B-1095-11052AF14BC0}"/>
              </a:ext>
            </a:extLst>
          </p:cNvPr>
          <p:cNvSpPr>
            <a:spLocks noChangeArrowheads="1"/>
          </p:cNvSpPr>
          <p:nvPr/>
        </p:nvSpPr>
        <p:spPr bwMode="auto">
          <a:xfrm>
            <a:off x="4634374" y="23495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总线忙</a:t>
            </a:r>
            <a:r>
              <a:rPr lang="en-US" altLang="zh-CN" sz="1600" b="1">
                <a:latin typeface="+mn-ea"/>
                <a:ea typeface="+mn-ea"/>
              </a:rPr>
              <a:t>?</a:t>
            </a:r>
          </a:p>
        </p:txBody>
      </p:sp>
      <p:sp>
        <p:nvSpPr>
          <p:cNvPr id="8" name="Rectangle 8">
            <a:extLst>
              <a:ext uri="{FF2B5EF4-FFF2-40B4-BE49-F238E27FC236}">
                <a16:creationId xmlns:a16="http://schemas.microsoft.com/office/drawing/2014/main" id="{40094216-C803-C58C-A8C8-92163FDA4082}"/>
              </a:ext>
            </a:extLst>
          </p:cNvPr>
          <p:cNvSpPr>
            <a:spLocks noChangeArrowheads="1"/>
          </p:cNvSpPr>
          <p:nvPr/>
        </p:nvSpPr>
        <p:spPr bwMode="auto">
          <a:xfrm>
            <a:off x="4815349" y="29972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启动发送</a:t>
            </a:r>
          </a:p>
        </p:txBody>
      </p:sp>
      <p:sp>
        <p:nvSpPr>
          <p:cNvPr id="9" name="AutoShape 9">
            <a:extLst>
              <a:ext uri="{FF2B5EF4-FFF2-40B4-BE49-F238E27FC236}">
                <a16:creationId xmlns:a16="http://schemas.microsoft.com/office/drawing/2014/main" id="{726FB37C-48B6-06E6-4DC6-A0C96EFEF4D2}"/>
              </a:ext>
            </a:extLst>
          </p:cNvPr>
          <p:cNvSpPr>
            <a:spLocks noChangeArrowheads="1"/>
          </p:cNvSpPr>
          <p:nvPr/>
        </p:nvSpPr>
        <p:spPr bwMode="auto">
          <a:xfrm>
            <a:off x="4635961" y="36449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冲突吗</a:t>
            </a:r>
            <a:r>
              <a:rPr lang="en-US" altLang="zh-CN" sz="1600" b="1">
                <a:latin typeface="+mn-ea"/>
                <a:ea typeface="+mn-ea"/>
              </a:rPr>
              <a:t>?</a:t>
            </a:r>
          </a:p>
        </p:txBody>
      </p:sp>
      <p:sp>
        <p:nvSpPr>
          <p:cNvPr id="10" name="Rectangle 10">
            <a:extLst>
              <a:ext uri="{FF2B5EF4-FFF2-40B4-BE49-F238E27FC236}">
                <a16:creationId xmlns:a16="http://schemas.microsoft.com/office/drawing/2014/main" id="{37A9E2C6-9CF3-6157-AFF0-232439C78E6D}"/>
              </a:ext>
            </a:extLst>
          </p:cNvPr>
          <p:cNvSpPr>
            <a:spLocks noChangeArrowheads="1"/>
          </p:cNvSpPr>
          <p:nvPr/>
        </p:nvSpPr>
        <p:spPr bwMode="auto">
          <a:xfrm>
            <a:off x="6831474" y="42926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冲突加强</a:t>
            </a:r>
          </a:p>
        </p:txBody>
      </p:sp>
      <p:sp>
        <p:nvSpPr>
          <p:cNvPr id="11" name="AutoShape 11">
            <a:extLst>
              <a:ext uri="{FF2B5EF4-FFF2-40B4-BE49-F238E27FC236}">
                <a16:creationId xmlns:a16="http://schemas.microsoft.com/office/drawing/2014/main" id="{782C42B7-CD5D-7492-914F-35A2209E16FE}"/>
              </a:ext>
            </a:extLst>
          </p:cNvPr>
          <p:cNvSpPr>
            <a:spLocks noChangeArrowheads="1"/>
          </p:cNvSpPr>
          <p:nvPr/>
        </p:nvSpPr>
        <p:spPr bwMode="auto">
          <a:xfrm>
            <a:off x="2649999" y="42926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发送完成</a:t>
            </a:r>
            <a:r>
              <a:rPr lang="en-US" altLang="zh-CN" sz="1600" b="1">
                <a:latin typeface="+mn-ea"/>
                <a:ea typeface="+mn-ea"/>
              </a:rPr>
              <a:t>?</a:t>
            </a:r>
          </a:p>
        </p:txBody>
      </p:sp>
      <p:sp>
        <p:nvSpPr>
          <p:cNvPr id="12" name="AutoShape 12">
            <a:extLst>
              <a:ext uri="{FF2B5EF4-FFF2-40B4-BE49-F238E27FC236}">
                <a16:creationId xmlns:a16="http://schemas.microsoft.com/office/drawing/2014/main" id="{02D34859-70B6-CED0-5AB3-2DA0513F8022}"/>
              </a:ext>
            </a:extLst>
          </p:cNvPr>
          <p:cNvSpPr>
            <a:spLocks noChangeArrowheads="1"/>
          </p:cNvSpPr>
          <p:nvPr/>
        </p:nvSpPr>
        <p:spPr bwMode="auto">
          <a:xfrm>
            <a:off x="2651586" y="5084763"/>
            <a:ext cx="15113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结束：发送成功</a:t>
            </a:r>
          </a:p>
        </p:txBody>
      </p:sp>
      <p:sp>
        <p:nvSpPr>
          <p:cNvPr id="13" name="Rectangle 13">
            <a:extLst>
              <a:ext uri="{FF2B5EF4-FFF2-40B4-BE49-F238E27FC236}">
                <a16:creationId xmlns:a16="http://schemas.microsoft.com/office/drawing/2014/main" id="{E3EBBD01-C252-A86D-FDC9-5CA6263079D1}"/>
              </a:ext>
            </a:extLst>
          </p:cNvPr>
          <p:cNvSpPr>
            <a:spLocks noChangeArrowheads="1"/>
          </p:cNvSpPr>
          <p:nvPr/>
        </p:nvSpPr>
        <p:spPr bwMode="auto">
          <a:xfrm>
            <a:off x="6758449" y="4868863"/>
            <a:ext cx="1295400" cy="3603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冲突次数累计</a:t>
            </a:r>
          </a:p>
        </p:txBody>
      </p:sp>
      <p:sp>
        <p:nvSpPr>
          <p:cNvPr id="14" name="AutoShape 14">
            <a:extLst>
              <a:ext uri="{FF2B5EF4-FFF2-40B4-BE49-F238E27FC236}">
                <a16:creationId xmlns:a16="http://schemas.microsoft.com/office/drawing/2014/main" id="{F357AAB0-D445-BE1C-BA5C-6E55D2E06DA2}"/>
              </a:ext>
            </a:extLst>
          </p:cNvPr>
          <p:cNvSpPr>
            <a:spLocks noChangeArrowheads="1"/>
          </p:cNvSpPr>
          <p:nvPr/>
        </p:nvSpPr>
        <p:spPr bwMode="auto">
          <a:xfrm>
            <a:off x="6615574" y="6237288"/>
            <a:ext cx="1582737"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t>结束：冲突过多</a:t>
            </a:r>
          </a:p>
        </p:txBody>
      </p:sp>
      <p:sp>
        <p:nvSpPr>
          <p:cNvPr id="15" name="AutoShape 15">
            <a:extLst>
              <a:ext uri="{FF2B5EF4-FFF2-40B4-BE49-F238E27FC236}">
                <a16:creationId xmlns:a16="http://schemas.microsoft.com/office/drawing/2014/main" id="{A489ECDF-A544-F0E0-8005-B02636001DE4}"/>
              </a:ext>
            </a:extLst>
          </p:cNvPr>
          <p:cNvSpPr>
            <a:spLocks noChangeArrowheads="1"/>
          </p:cNvSpPr>
          <p:nvPr/>
        </p:nvSpPr>
        <p:spPr bwMode="auto">
          <a:xfrm>
            <a:off x="6579061" y="5445125"/>
            <a:ext cx="1655763" cy="576263"/>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冲突次数过多</a:t>
            </a:r>
            <a:r>
              <a:rPr lang="en-US" altLang="zh-CN" sz="1600" b="1">
                <a:latin typeface="+mn-ea"/>
                <a:ea typeface="+mn-ea"/>
              </a:rPr>
              <a:t>?</a:t>
            </a:r>
          </a:p>
        </p:txBody>
      </p:sp>
      <p:sp>
        <p:nvSpPr>
          <p:cNvPr id="16" name="Rectangle 18">
            <a:extLst>
              <a:ext uri="{FF2B5EF4-FFF2-40B4-BE49-F238E27FC236}">
                <a16:creationId xmlns:a16="http://schemas.microsoft.com/office/drawing/2014/main" id="{63DD4D33-4B1B-AAA8-7C95-629866EBF9E8}"/>
              </a:ext>
            </a:extLst>
          </p:cNvPr>
          <p:cNvSpPr>
            <a:spLocks noChangeArrowheads="1"/>
          </p:cNvSpPr>
          <p:nvPr/>
        </p:nvSpPr>
        <p:spPr bwMode="auto">
          <a:xfrm>
            <a:off x="8776161" y="4940300"/>
            <a:ext cx="11509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延迟等待</a:t>
            </a:r>
          </a:p>
        </p:txBody>
      </p:sp>
      <p:sp>
        <p:nvSpPr>
          <p:cNvPr id="17" name="Line 19">
            <a:extLst>
              <a:ext uri="{FF2B5EF4-FFF2-40B4-BE49-F238E27FC236}">
                <a16:creationId xmlns:a16="http://schemas.microsoft.com/office/drawing/2014/main" id="{5750C301-22FA-058D-135D-73252E700A45}"/>
              </a:ext>
            </a:extLst>
          </p:cNvPr>
          <p:cNvSpPr>
            <a:spLocks noChangeShapeType="1"/>
          </p:cNvSpPr>
          <p:nvPr/>
        </p:nvSpPr>
        <p:spPr bwMode="auto">
          <a:xfrm>
            <a:off x="5390024" y="14128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8" name="Line 20">
            <a:extLst>
              <a:ext uri="{FF2B5EF4-FFF2-40B4-BE49-F238E27FC236}">
                <a16:creationId xmlns:a16="http://schemas.microsoft.com/office/drawing/2014/main" id="{3DC8A0CF-2A5C-947B-630E-9708B0DD6442}"/>
              </a:ext>
            </a:extLst>
          </p:cNvPr>
          <p:cNvSpPr>
            <a:spLocks noChangeShapeType="1"/>
          </p:cNvSpPr>
          <p:nvPr/>
        </p:nvSpPr>
        <p:spPr bwMode="auto">
          <a:xfrm>
            <a:off x="5390024" y="1989138"/>
            <a:ext cx="0" cy="3444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9" name="Line 21">
            <a:extLst>
              <a:ext uri="{FF2B5EF4-FFF2-40B4-BE49-F238E27FC236}">
                <a16:creationId xmlns:a16="http://schemas.microsoft.com/office/drawing/2014/main" id="{1AB3ADE7-3AA2-B196-BEE7-D6A900795C2D}"/>
              </a:ext>
            </a:extLst>
          </p:cNvPr>
          <p:cNvSpPr>
            <a:spLocks noChangeShapeType="1"/>
          </p:cNvSpPr>
          <p:nvPr/>
        </p:nvSpPr>
        <p:spPr bwMode="auto">
          <a:xfrm>
            <a:off x="5390024" y="2781300"/>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0" name="Line 22">
            <a:extLst>
              <a:ext uri="{FF2B5EF4-FFF2-40B4-BE49-F238E27FC236}">
                <a16:creationId xmlns:a16="http://schemas.microsoft.com/office/drawing/2014/main" id="{3839CA86-3E0C-5416-A00B-D222879F2B8B}"/>
              </a:ext>
            </a:extLst>
          </p:cNvPr>
          <p:cNvSpPr>
            <a:spLocks noChangeShapeType="1"/>
          </p:cNvSpPr>
          <p:nvPr/>
        </p:nvSpPr>
        <p:spPr bwMode="auto">
          <a:xfrm>
            <a:off x="5386849" y="3352800"/>
            <a:ext cx="3175" cy="2921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1" name="Line 23">
            <a:extLst>
              <a:ext uri="{FF2B5EF4-FFF2-40B4-BE49-F238E27FC236}">
                <a16:creationId xmlns:a16="http://schemas.microsoft.com/office/drawing/2014/main" id="{EACD8A9B-8C92-0CC4-CA1F-00957C21A148}"/>
              </a:ext>
            </a:extLst>
          </p:cNvPr>
          <p:cNvSpPr>
            <a:spLocks noChangeShapeType="1"/>
          </p:cNvSpPr>
          <p:nvPr/>
        </p:nvSpPr>
        <p:spPr bwMode="auto">
          <a:xfrm>
            <a:off x="7406149" y="46513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2" name="Line 24">
            <a:extLst>
              <a:ext uri="{FF2B5EF4-FFF2-40B4-BE49-F238E27FC236}">
                <a16:creationId xmlns:a16="http://schemas.microsoft.com/office/drawing/2014/main" id="{2E24B679-E70A-06F1-49C7-D652A5438005}"/>
              </a:ext>
            </a:extLst>
          </p:cNvPr>
          <p:cNvSpPr>
            <a:spLocks noChangeShapeType="1"/>
          </p:cNvSpPr>
          <p:nvPr/>
        </p:nvSpPr>
        <p:spPr bwMode="auto">
          <a:xfrm>
            <a:off x="7406149" y="522763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3" name="Line 25">
            <a:extLst>
              <a:ext uri="{FF2B5EF4-FFF2-40B4-BE49-F238E27FC236}">
                <a16:creationId xmlns:a16="http://schemas.microsoft.com/office/drawing/2014/main" id="{3F023C7D-A233-712E-50CE-C81815C8C7A0}"/>
              </a:ext>
            </a:extLst>
          </p:cNvPr>
          <p:cNvSpPr>
            <a:spLocks noChangeShapeType="1"/>
          </p:cNvSpPr>
          <p:nvPr/>
        </p:nvSpPr>
        <p:spPr bwMode="auto">
          <a:xfrm>
            <a:off x="7406149" y="602138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4" name="Line 26">
            <a:extLst>
              <a:ext uri="{FF2B5EF4-FFF2-40B4-BE49-F238E27FC236}">
                <a16:creationId xmlns:a16="http://schemas.microsoft.com/office/drawing/2014/main" id="{FEC75245-7492-7309-0D65-ACFFB04A07BD}"/>
              </a:ext>
            </a:extLst>
          </p:cNvPr>
          <p:cNvSpPr>
            <a:spLocks noChangeShapeType="1"/>
          </p:cNvSpPr>
          <p:nvPr/>
        </p:nvSpPr>
        <p:spPr bwMode="auto">
          <a:xfrm>
            <a:off x="3405649" y="4724400"/>
            <a:ext cx="0" cy="3492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5" name="Line 27">
            <a:extLst>
              <a:ext uri="{FF2B5EF4-FFF2-40B4-BE49-F238E27FC236}">
                <a16:creationId xmlns:a16="http://schemas.microsoft.com/office/drawing/2014/main" id="{88FCBBF7-FBB8-F157-E328-ECA480B53E9B}"/>
              </a:ext>
            </a:extLst>
          </p:cNvPr>
          <p:cNvSpPr>
            <a:spLocks noChangeShapeType="1"/>
          </p:cNvSpPr>
          <p:nvPr/>
        </p:nvSpPr>
        <p:spPr bwMode="auto">
          <a:xfrm>
            <a:off x="9352424" y="5300663"/>
            <a:ext cx="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6" name="Line 28">
            <a:extLst>
              <a:ext uri="{FF2B5EF4-FFF2-40B4-BE49-F238E27FC236}">
                <a16:creationId xmlns:a16="http://schemas.microsoft.com/office/drawing/2014/main" id="{1C8EFBAF-6B68-1578-2616-952442BBCFE0}"/>
              </a:ext>
            </a:extLst>
          </p:cNvPr>
          <p:cNvSpPr>
            <a:spLocks noChangeShapeType="1"/>
          </p:cNvSpPr>
          <p:nvPr/>
        </p:nvSpPr>
        <p:spPr bwMode="auto">
          <a:xfrm>
            <a:off x="8234824" y="5734050"/>
            <a:ext cx="43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7" name="Freeform 29">
            <a:extLst>
              <a:ext uri="{FF2B5EF4-FFF2-40B4-BE49-F238E27FC236}">
                <a16:creationId xmlns:a16="http://schemas.microsoft.com/office/drawing/2014/main" id="{3B5CC8E8-1901-2CBF-8779-80D60057B118}"/>
              </a:ext>
            </a:extLst>
          </p:cNvPr>
          <p:cNvSpPr>
            <a:spLocks/>
          </p:cNvSpPr>
          <p:nvPr/>
        </p:nvSpPr>
        <p:spPr bwMode="auto">
          <a:xfrm>
            <a:off x="6145674" y="3860800"/>
            <a:ext cx="1223962" cy="431800"/>
          </a:xfrm>
          <a:custGeom>
            <a:avLst/>
            <a:gdLst>
              <a:gd name="T0" fmla="*/ 0 w 771"/>
              <a:gd name="T1" fmla="*/ 0 h 408"/>
              <a:gd name="T2" fmla="*/ 1223962 w 771"/>
              <a:gd name="T3" fmla="*/ 0 h 408"/>
              <a:gd name="T4" fmla="*/ 1223962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8" name="Freeform 30">
            <a:extLst>
              <a:ext uri="{FF2B5EF4-FFF2-40B4-BE49-F238E27FC236}">
                <a16:creationId xmlns:a16="http://schemas.microsoft.com/office/drawing/2014/main" id="{4A6D4C53-7467-C5CC-76FE-0C144C8BB9B5}"/>
              </a:ext>
            </a:extLst>
          </p:cNvPr>
          <p:cNvSpPr>
            <a:spLocks/>
          </p:cNvSpPr>
          <p:nvPr/>
        </p:nvSpPr>
        <p:spPr bwMode="auto">
          <a:xfrm flipH="1">
            <a:off x="3410411" y="3860800"/>
            <a:ext cx="1223963" cy="431800"/>
          </a:xfrm>
          <a:custGeom>
            <a:avLst/>
            <a:gdLst>
              <a:gd name="T0" fmla="*/ 0 w 771"/>
              <a:gd name="T1" fmla="*/ 0 h 408"/>
              <a:gd name="T2" fmla="*/ 1223963 w 771"/>
              <a:gd name="T3" fmla="*/ 0 h 408"/>
              <a:gd name="T4" fmla="*/ 1223963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9" name="Freeform 31">
            <a:extLst>
              <a:ext uri="{FF2B5EF4-FFF2-40B4-BE49-F238E27FC236}">
                <a16:creationId xmlns:a16="http://schemas.microsoft.com/office/drawing/2014/main" id="{C2A3C487-04F8-C22B-2960-0D9B1B37F305}"/>
              </a:ext>
            </a:extLst>
          </p:cNvPr>
          <p:cNvSpPr>
            <a:spLocks/>
          </p:cNvSpPr>
          <p:nvPr/>
        </p:nvSpPr>
        <p:spPr bwMode="auto">
          <a:xfrm>
            <a:off x="2402349" y="3500438"/>
            <a:ext cx="2957512" cy="1009650"/>
          </a:xfrm>
          <a:custGeom>
            <a:avLst/>
            <a:gdLst>
              <a:gd name="T0" fmla="*/ 2957512 w 1863"/>
              <a:gd name="T1" fmla="*/ 0 h 681"/>
              <a:gd name="T2" fmla="*/ 0 w 1863"/>
              <a:gd name="T3" fmla="*/ 0 h 681"/>
              <a:gd name="T4" fmla="*/ 0 w 1863"/>
              <a:gd name="T5" fmla="*/ 1008167 h 681"/>
              <a:gd name="T6" fmla="*/ 280987 w 1863"/>
              <a:gd name="T7" fmla="*/ 1009650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3" h="681">
                <a:moveTo>
                  <a:pt x="1863" y="0"/>
                </a:moveTo>
                <a:lnTo>
                  <a:pt x="0" y="0"/>
                </a:lnTo>
                <a:lnTo>
                  <a:pt x="0" y="680"/>
                </a:lnTo>
                <a:lnTo>
                  <a:pt x="177" y="681"/>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0" name="Freeform 32">
            <a:extLst>
              <a:ext uri="{FF2B5EF4-FFF2-40B4-BE49-F238E27FC236}">
                <a16:creationId xmlns:a16="http://schemas.microsoft.com/office/drawing/2014/main" id="{F705AF31-7F74-5FA6-75C4-01F8A3B8B26D}"/>
              </a:ext>
            </a:extLst>
          </p:cNvPr>
          <p:cNvSpPr>
            <a:spLocks/>
          </p:cNvSpPr>
          <p:nvPr/>
        </p:nvSpPr>
        <p:spPr bwMode="auto">
          <a:xfrm>
            <a:off x="5388436" y="2089150"/>
            <a:ext cx="3943350" cy="2851150"/>
          </a:xfrm>
          <a:custGeom>
            <a:avLst/>
            <a:gdLst>
              <a:gd name="T0" fmla="*/ 0 w 2637"/>
              <a:gd name="T1" fmla="*/ 0 h 1796"/>
              <a:gd name="T2" fmla="*/ 3941855 w 2637"/>
              <a:gd name="T3" fmla="*/ 0 h 1796"/>
              <a:gd name="T4" fmla="*/ 3943350 w 2637"/>
              <a:gd name="T5" fmla="*/ 2851150 h 1796"/>
              <a:gd name="T6" fmla="*/ 0 60000 65536"/>
              <a:gd name="T7" fmla="*/ 0 60000 65536"/>
              <a:gd name="T8" fmla="*/ 0 60000 65536"/>
            </a:gdLst>
            <a:ahLst/>
            <a:cxnLst>
              <a:cxn ang="T6">
                <a:pos x="T0" y="T1"/>
              </a:cxn>
              <a:cxn ang="T7">
                <a:pos x="T2" y="T3"/>
              </a:cxn>
              <a:cxn ang="T8">
                <a:pos x="T4" y="T5"/>
              </a:cxn>
            </a:cxnLst>
            <a:rect l="0" t="0" r="r" b="b"/>
            <a:pathLst>
              <a:path w="2637" h="1796">
                <a:moveTo>
                  <a:pt x="0" y="0"/>
                </a:moveTo>
                <a:lnTo>
                  <a:pt x="2636" y="0"/>
                </a:lnTo>
                <a:lnTo>
                  <a:pt x="2637" y="179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1" name="Freeform 33">
            <a:extLst>
              <a:ext uri="{FF2B5EF4-FFF2-40B4-BE49-F238E27FC236}">
                <a16:creationId xmlns:a16="http://schemas.microsoft.com/office/drawing/2014/main" id="{F3E89185-31A5-9C0F-B35D-BFABA6281EAB}"/>
              </a:ext>
            </a:extLst>
          </p:cNvPr>
          <p:cNvSpPr>
            <a:spLocks/>
          </p:cNvSpPr>
          <p:nvPr/>
        </p:nvSpPr>
        <p:spPr bwMode="auto">
          <a:xfrm>
            <a:off x="4345449" y="2092325"/>
            <a:ext cx="1030287" cy="468313"/>
          </a:xfrm>
          <a:custGeom>
            <a:avLst/>
            <a:gdLst>
              <a:gd name="T0" fmla="*/ 1030287 w 639"/>
              <a:gd name="T1" fmla="*/ 0 h 206"/>
              <a:gd name="T2" fmla="*/ 0 w 639"/>
              <a:gd name="T3" fmla="*/ 0 h 206"/>
              <a:gd name="T4" fmla="*/ 0 w 639"/>
              <a:gd name="T5" fmla="*/ 466040 h 206"/>
              <a:gd name="T6" fmla="*/ 291834 w 639"/>
              <a:gd name="T7" fmla="*/ 468313 h 2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9" h="206">
                <a:moveTo>
                  <a:pt x="639" y="0"/>
                </a:moveTo>
                <a:lnTo>
                  <a:pt x="0" y="0"/>
                </a:lnTo>
                <a:lnTo>
                  <a:pt x="0" y="205"/>
                </a:lnTo>
                <a:lnTo>
                  <a:pt x="181" y="20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2" name="Text Box 34">
            <a:extLst>
              <a:ext uri="{FF2B5EF4-FFF2-40B4-BE49-F238E27FC236}">
                <a16:creationId xmlns:a16="http://schemas.microsoft.com/office/drawing/2014/main" id="{EB28FE5C-3A3E-42CC-7808-2651326F4AAC}"/>
              </a:ext>
            </a:extLst>
          </p:cNvPr>
          <p:cNvSpPr txBox="1">
            <a:spLocks noChangeArrowheads="1"/>
          </p:cNvSpPr>
          <p:nvPr/>
        </p:nvSpPr>
        <p:spPr bwMode="auto">
          <a:xfrm>
            <a:off x="8217638" y="537368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3" name="Text Box 35">
            <a:extLst>
              <a:ext uri="{FF2B5EF4-FFF2-40B4-BE49-F238E27FC236}">
                <a16:creationId xmlns:a16="http://schemas.microsoft.com/office/drawing/2014/main" id="{F16CAB76-E2B6-588B-39C5-D40F389535AE}"/>
              </a:ext>
            </a:extLst>
          </p:cNvPr>
          <p:cNvSpPr txBox="1">
            <a:spLocks noChangeArrowheads="1"/>
          </p:cNvSpPr>
          <p:nvPr/>
        </p:nvSpPr>
        <p:spPr bwMode="auto">
          <a:xfrm>
            <a:off x="4346766" y="22050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4" name="Text Box 36">
            <a:extLst>
              <a:ext uri="{FF2B5EF4-FFF2-40B4-BE49-F238E27FC236}">
                <a16:creationId xmlns:a16="http://schemas.microsoft.com/office/drawing/2014/main" id="{EC2370D6-62D6-C31C-2A8A-1A85C48C0267}"/>
              </a:ext>
            </a:extLst>
          </p:cNvPr>
          <p:cNvSpPr txBox="1">
            <a:spLocks noChangeArrowheads="1"/>
          </p:cNvSpPr>
          <p:nvPr/>
        </p:nvSpPr>
        <p:spPr bwMode="auto">
          <a:xfrm>
            <a:off x="6362891" y="35004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5" name="Text Box 37">
            <a:extLst>
              <a:ext uri="{FF2B5EF4-FFF2-40B4-BE49-F238E27FC236}">
                <a16:creationId xmlns:a16="http://schemas.microsoft.com/office/drawing/2014/main" id="{2F3C905E-678F-03E0-FF64-361736F78FE8}"/>
              </a:ext>
            </a:extLst>
          </p:cNvPr>
          <p:cNvSpPr txBox="1">
            <a:spLocks noChangeArrowheads="1"/>
          </p:cNvSpPr>
          <p:nvPr/>
        </p:nvSpPr>
        <p:spPr bwMode="auto">
          <a:xfrm>
            <a:off x="7515416" y="5876925"/>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6" name="Text Box 38">
            <a:extLst>
              <a:ext uri="{FF2B5EF4-FFF2-40B4-BE49-F238E27FC236}">
                <a16:creationId xmlns:a16="http://schemas.microsoft.com/office/drawing/2014/main" id="{5EE3C6CD-E355-0545-42CD-01CB34EE779B}"/>
              </a:ext>
            </a:extLst>
          </p:cNvPr>
          <p:cNvSpPr txBox="1">
            <a:spLocks noChangeArrowheads="1"/>
          </p:cNvSpPr>
          <p:nvPr/>
        </p:nvSpPr>
        <p:spPr bwMode="auto">
          <a:xfrm>
            <a:off x="4185388" y="350043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7" name="Text Box 39">
            <a:extLst>
              <a:ext uri="{FF2B5EF4-FFF2-40B4-BE49-F238E27FC236}">
                <a16:creationId xmlns:a16="http://schemas.microsoft.com/office/drawing/2014/main" id="{967E033A-95F2-AF79-61D6-C1A8E8004FF1}"/>
              </a:ext>
            </a:extLst>
          </p:cNvPr>
          <p:cNvSpPr txBox="1">
            <a:spLocks noChangeArrowheads="1"/>
          </p:cNvSpPr>
          <p:nvPr/>
        </p:nvSpPr>
        <p:spPr bwMode="auto">
          <a:xfrm>
            <a:off x="2385163" y="4149725"/>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8" name="Text Box 40">
            <a:extLst>
              <a:ext uri="{FF2B5EF4-FFF2-40B4-BE49-F238E27FC236}">
                <a16:creationId xmlns:a16="http://schemas.microsoft.com/office/drawing/2014/main" id="{CE30D757-1D64-827A-9F73-FF50E163E888}"/>
              </a:ext>
            </a:extLst>
          </p:cNvPr>
          <p:cNvSpPr txBox="1">
            <a:spLocks noChangeArrowheads="1"/>
          </p:cNvSpPr>
          <p:nvPr/>
        </p:nvSpPr>
        <p:spPr bwMode="auto">
          <a:xfrm>
            <a:off x="5409350" y="2671763"/>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9" name="Text Box 41">
            <a:extLst>
              <a:ext uri="{FF2B5EF4-FFF2-40B4-BE49-F238E27FC236}">
                <a16:creationId xmlns:a16="http://schemas.microsoft.com/office/drawing/2014/main" id="{77E185E4-F696-5EE4-C97A-6A7D9A65A9ED}"/>
              </a:ext>
            </a:extLst>
          </p:cNvPr>
          <p:cNvSpPr txBox="1">
            <a:spLocks noChangeArrowheads="1"/>
          </p:cNvSpPr>
          <p:nvPr/>
        </p:nvSpPr>
        <p:spPr bwMode="auto">
          <a:xfrm>
            <a:off x="3483166" y="4724400"/>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75" name="Rectangle 17">
            <a:extLst>
              <a:ext uri="{FF2B5EF4-FFF2-40B4-BE49-F238E27FC236}">
                <a16:creationId xmlns:a16="http://schemas.microsoft.com/office/drawing/2014/main" id="{94AC2C08-38EB-E2F2-2085-589DE732032D}"/>
              </a:ext>
            </a:extLst>
          </p:cNvPr>
          <p:cNvSpPr>
            <a:spLocks noChangeArrowheads="1"/>
          </p:cNvSpPr>
          <p:nvPr/>
        </p:nvSpPr>
        <p:spPr bwMode="auto">
          <a:xfrm>
            <a:off x="8696792" y="5516563"/>
            <a:ext cx="13668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latin typeface="+mn-ea"/>
                <a:ea typeface="+mn-ea"/>
              </a:rPr>
              <a:t>计算延迟时间</a:t>
            </a:r>
          </a:p>
        </p:txBody>
      </p:sp>
    </p:spTree>
    <p:extLst>
      <p:ext uri="{BB962C8B-B14F-4D97-AF65-F5344CB8AC3E}">
        <p14:creationId xmlns:p14="http://schemas.microsoft.com/office/powerpoint/2010/main" val="13718395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0208F-7821-84AE-A07F-52FB8EDF7AB8}"/>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协议的适用场景</a:t>
            </a:r>
            <a:endParaRPr lang="zh-CN" altLang="en-US" dirty="0"/>
          </a:p>
        </p:txBody>
      </p:sp>
      <p:sp>
        <p:nvSpPr>
          <p:cNvPr id="3" name="内容占位符 2">
            <a:extLst>
              <a:ext uri="{FF2B5EF4-FFF2-40B4-BE49-F238E27FC236}">
                <a16:creationId xmlns:a16="http://schemas.microsoft.com/office/drawing/2014/main" id="{208C8722-1E66-0606-93DC-921BE521417D}"/>
              </a:ext>
            </a:extLst>
          </p:cNvPr>
          <p:cNvSpPr>
            <a:spLocks noGrp="1"/>
          </p:cNvSpPr>
          <p:nvPr>
            <p:ph idx="1"/>
          </p:nvPr>
        </p:nvSpPr>
        <p:spPr/>
        <p:txBody>
          <a:bodyPr>
            <a:normAutofit/>
          </a:bodyPr>
          <a:lstStyle/>
          <a:p>
            <a:pPr eaLnBrk="0" hangingPunct="0">
              <a:lnSpc>
                <a:spcPct val="120000"/>
              </a:lnSpc>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两个以上站点共享信道、各站点之间以半双工方式进行通信的以太网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如两台以上主机通过集线器互连</a:t>
            </a:r>
            <a:endParaRPr lang="en-US" altLang="zh-CN" sz="2000" dirty="0">
              <a:solidFill>
                <a:schemeClr val="tx1"/>
              </a:solidFill>
              <a:latin typeface="+mn-ea"/>
              <a:cs typeface="+mn-ea"/>
              <a:sym typeface="+mn-lt"/>
            </a:endParaRPr>
          </a:p>
          <a:p>
            <a:pPr eaLnBrk="0" hangingPunct="0">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协议不适用于：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两点之间点对点、不存在冲突的双工通信以太网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如主机间通过以太交换机互连</a:t>
            </a:r>
            <a:endParaRPr lang="en-US" altLang="zh-CN" sz="2000" dirty="0">
              <a:solidFill>
                <a:schemeClr val="tx1"/>
              </a:solidFill>
              <a:latin typeface="+mn-ea"/>
              <a:cs typeface="+mn-ea"/>
              <a:sym typeface="+mn-lt"/>
            </a:endParaRPr>
          </a:p>
          <a:p>
            <a:pPr>
              <a:lnSpc>
                <a:spcPct val="120000"/>
              </a:lnSpc>
            </a:pPr>
            <a:r>
              <a:rPr lang="zh-CN" altLang="en-US" dirty="0">
                <a:solidFill>
                  <a:schemeClr val="tx1"/>
                </a:solidFill>
                <a:latin typeface="+mn-ea"/>
                <a:cs typeface="+mn-ea"/>
                <a:sym typeface="+mn-lt"/>
              </a:rPr>
              <a:t>无共享信道情况的以太网不需要</a:t>
            </a:r>
            <a:r>
              <a:rPr lang="en-US" altLang="zh-CN" dirty="0">
                <a:solidFill>
                  <a:schemeClr val="tx1"/>
                </a:solidFill>
                <a:latin typeface="+mn-ea"/>
                <a:cs typeface="+mn-ea"/>
                <a:sym typeface="+mn-lt"/>
              </a:rPr>
              <a:t>CSMA/CD</a:t>
            </a:r>
          </a:p>
          <a:p>
            <a:pPr marL="457200" indent="-276225" eaLnBrk="0" hangingPunct="0">
              <a:lnSpc>
                <a:spcPct val="120000"/>
              </a:lnSpc>
              <a:buClr>
                <a:srgbClr val="0070C0"/>
              </a:buClr>
              <a:buFont typeface="Arial" panose="020B0604020202020204" pitchFamily="34" charset="0"/>
              <a:buChar char="•"/>
            </a:pP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3C2653A7-751E-CD8F-43CD-5CEDB8AA0548}"/>
              </a:ext>
            </a:extLst>
          </p:cNvPr>
          <p:cNvSpPr>
            <a:spLocks noGrp="1"/>
          </p:cNvSpPr>
          <p:nvPr>
            <p:ph type="sldNum" sz="quarter" idx="12"/>
          </p:nvPr>
        </p:nvSpPr>
        <p:spPr/>
        <p:txBody>
          <a:bodyPr/>
          <a:lstStyle/>
          <a:p>
            <a:fld id="{C8BB1146-E542-4D4E-B8E9-6919A11DDD48}" type="slidenum">
              <a:rPr lang="en-US" smtClean="0"/>
              <a:t>129</a:t>
            </a:fld>
            <a:endParaRPr lang="en-US"/>
          </a:p>
        </p:txBody>
      </p:sp>
    </p:spTree>
    <p:extLst>
      <p:ext uri="{BB962C8B-B14F-4D97-AF65-F5344CB8AC3E}">
        <p14:creationId xmlns:p14="http://schemas.microsoft.com/office/powerpoint/2010/main" val="415996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33110-B74C-4931-9D7B-3495176485E7}"/>
              </a:ext>
            </a:extLst>
          </p:cNvPr>
          <p:cNvSpPr>
            <a:spLocks noGrp="1"/>
          </p:cNvSpPr>
          <p:nvPr>
            <p:ph type="title"/>
          </p:nvPr>
        </p:nvSpPr>
        <p:spPr/>
        <p:txBody>
          <a:bodyPr/>
          <a:lstStyle/>
          <a:p>
            <a:r>
              <a:rPr lang="zh-CN" altLang="en-US" dirty="0"/>
              <a:t>数据链路管理</a:t>
            </a:r>
          </a:p>
        </p:txBody>
      </p:sp>
      <p:sp>
        <p:nvSpPr>
          <p:cNvPr id="3" name="内容占位符 2">
            <a:extLst>
              <a:ext uri="{FF2B5EF4-FFF2-40B4-BE49-F238E27FC236}">
                <a16:creationId xmlns:a16="http://schemas.microsoft.com/office/drawing/2014/main" id="{6A745C3E-D101-4032-853E-57D19558170A}"/>
              </a:ext>
            </a:extLst>
          </p:cNvPr>
          <p:cNvSpPr>
            <a:spLocks noGrp="1"/>
          </p:cNvSpPr>
          <p:nvPr>
            <p:ph idx="1"/>
          </p:nvPr>
        </p:nvSpPr>
        <p:spPr/>
        <p:txBody>
          <a:bodyPr/>
          <a:lstStyle/>
          <a:p>
            <a:r>
              <a:rPr lang="zh-CN" altLang="en-US" dirty="0">
                <a:solidFill>
                  <a:srgbClr val="FF0000"/>
                </a:solidFill>
              </a:rPr>
              <a:t>线路配置</a:t>
            </a:r>
          </a:p>
          <a:p>
            <a:pPr lvl="1"/>
            <a:r>
              <a:rPr lang="zh-CN" altLang="en-US" dirty="0"/>
              <a:t>点到点信道</a:t>
            </a:r>
          </a:p>
          <a:p>
            <a:pPr lvl="1"/>
            <a:r>
              <a:rPr lang="zh-CN" altLang="en-US" dirty="0"/>
              <a:t>广播信道</a:t>
            </a:r>
          </a:p>
          <a:p>
            <a:endParaRPr lang="zh-CN" altLang="en-US" dirty="0"/>
          </a:p>
          <a:p>
            <a:r>
              <a:rPr lang="zh-CN" altLang="en-US" dirty="0">
                <a:solidFill>
                  <a:srgbClr val="FF0000"/>
                </a:solidFill>
              </a:rPr>
              <a:t>传输方式</a:t>
            </a:r>
          </a:p>
          <a:p>
            <a:pPr lvl="1"/>
            <a:r>
              <a:rPr lang="zh-CN" altLang="en-US" dirty="0"/>
              <a:t>单工、双工、半双工</a:t>
            </a:r>
          </a:p>
          <a:p>
            <a:pPr lvl="1"/>
            <a:r>
              <a:rPr lang="zh-CN" altLang="en-US" dirty="0"/>
              <a:t>并行与串行</a:t>
            </a:r>
          </a:p>
          <a:p>
            <a:pPr lvl="1"/>
            <a:r>
              <a:rPr lang="zh-CN" altLang="en-US" dirty="0"/>
              <a:t>同步与异步</a:t>
            </a:r>
          </a:p>
          <a:p>
            <a:endParaRPr lang="zh-CN" altLang="en-US" dirty="0"/>
          </a:p>
        </p:txBody>
      </p:sp>
      <p:sp>
        <p:nvSpPr>
          <p:cNvPr id="4" name="内容占位符 3">
            <a:extLst>
              <a:ext uri="{FF2B5EF4-FFF2-40B4-BE49-F238E27FC236}">
                <a16:creationId xmlns:a16="http://schemas.microsoft.com/office/drawing/2014/main" id="{6B53BEF5-D817-4347-A23A-1607EF941A32}"/>
              </a:ext>
            </a:extLst>
          </p:cNvPr>
          <p:cNvSpPr>
            <a:spLocks noGrp="1"/>
          </p:cNvSpPr>
          <p:nvPr>
            <p:ph idx="10"/>
          </p:nvPr>
        </p:nvSpPr>
        <p:spPr/>
        <p:txBody>
          <a:bodyPr>
            <a:normAutofit/>
          </a:bodyPr>
          <a:lstStyle/>
          <a:p>
            <a:r>
              <a:rPr lang="zh-CN" altLang="en-US" dirty="0">
                <a:solidFill>
                  <a:srgbClr val="FF0000"/>
                </a:solidFill>
              </a:rPr>
              <a:t>线路规程</a:t>
            </a:r>
            <a:endParaRPr lang="zh-CN" altLang="en-US" dirty="0"/>
          </a:p>
          <a:p>
            <a:pPr lvl="1"/>
            <a:r>
              <a:rPr lang="zh-CN" altLang="en-US" dirty="0"/>
              <a:t>询问</a:t>
            </a:r>
            <a:r>
              <a:rPr lang="en-US" altLang="zh-CN" dirty="0"/>
              <a:t>/</a:t>
            </a:r>
            <a:r>
              <a:rPr lang="zh-CN" altLang="en-US" dirty="0"/>
              <a:t>确认方式（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a:p>
            <a:r>
              <a:rPr lang="zh-CN" altLang="en-US" dirty="0">
                <a:solidFill>
                  <a:srgbClr val="FF0000"/>
                </a:solidFill>
              </a:rPr>
              <a:t>链路状态管理</a:t>
            </a:r>
            <a:endParaRPr lang="zh-CN" altLang="en-US" dirty="0"/>
          </a:p>
          <a:p>
            <a:pPr lvl="1"/>
            <a:r>
              <a:rPr lang="zh-CN" altLang="en-US" dirty="0"/>
              <a:t>数据链路建立：收发数据前</a:t>
            </a:r>
          </a:p>
          <a:p>
            <a:pPr lvl="1"/>
            <a:r>
              <a:rPr lang="zh-CN" altLang="en-US" dirty="0"/>
              <a:t>数据链路维持：收发数据中</a:t>
            </a:r>
          </a:p>
          <a:p>
            <a:pPr lvl="1"/>
            <a:r>
              <a:rPr lang="zh-CN" altLang="en-US" dirty="0"/>
              <a:t>数据链路释放：数据收发完成后</a:t>
            </a:r>
          </a:p>
          <a:p>
            <a:endParaRPr lang="zh-CN" altLang="en-US" dirty="0"/>
          </a:p>
        </p:txBody>
      </p:sp>
      <p:sp>
        <p:nvSpPr>
          <p:cNvPr id="5" name="灯片编号占位符 4">
            <a:extLst>
              <a:ext uri="{FF2B5EF4-FFF2-40B4-BE49-F238E27FC236}">
                <a16:creationId xmlns:a16="http://schemas.microsoft.com/office/drawing/2014/main" id="{B46B42F7-1325-4CCC-9721-24211EA03BA3}"/>
              </a:ext>
            </a:extLst>
          </p:cNvPr>
          <p:cNvSpPr>
            <a:spLocks noGrp="1"/>
          </p:cNvSpPr>
          <p:nvPr>
            <p:ph type="sldNum" sz="quarter" idx="12"/>
          </p:nvPr>
        </p:nvSpPr>
        <p:spPr/>
        <p:txBody>
          <a:bodyPr/>
          <a:lstStyle/>
          <a:p>
            <a:fld id="{C8BB1146-E542-4D4E-B8E9-6919A11DDD48}" type="slidenum">
              <a:rPr lang="en-US" smtClean="0"/>
              <a:t>13</a:t>
            </a:fld>
            <a:endParaRPr lang="en-US"/>
          </a:p>
        </p:txBody>
      </p:sp>
    </p:spTree>
    <p:extLst>
      <p:ext uri="{BB962C8B-B14F-4D97-AF65-F5344CB8AC3E}">
        <p14:creationId xmlns:p14="http://schemas.microsoft.com/office/powerpoint/2010/main" val="4707470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C71A4-061A-BB42-CDFA-EA4A5B92A97C}"/>
              </a:ext>
            </a:extLst>
          </p:cNvPr>
          <p:cNvSpPr>
            <a:spLocks noGrp="1"/>
          </p:cNvSpPr>
          <p:nvPr>
            <p:ph type="title"/>
          </p:nvPr>
        </p:nvSpPr>
        <p:spPr/>
        <p:txBody>
          <a:bodyPr/>
          <a:lstStyle/>
          <a:p>
            <a:r>
              <a:rPr lang="zh-CN" altLang="en-US" sz="3200" dirty="0">
                <a:solidFill>
                  <a:schemeClr val="tx1"/>
                </a:solidFill>
                <a:latin typeface="+mn-lt"/>
                <a:ea typeface="+mn-ea"/>
                <a:cs typeface="+mn-ea"/>
                <a:sym typeface="+mn-lt"/>
              </a:rPr>
              <a:t>以太网帧结构</a:t>
            </a:r>
            <a:endParaRPr lang="zh-CN" altLang="en-US" dirty="0"/>
          </a:p>
        </p:txBody>
      </p:sp>
      <p:sp>
        <p:nvSpPr>
          <p:cNvPr id="3" name="内容占位符 2">
            <a:extLst>
              <a:ext uri="{FF2B5EF4-FFF2-40B4-BE49-F238E27FC236}">
                <a16:creationId xmlns:a16="http://schemas.microsoft.com/office/drawing/2014/main" id="{D0A4466E-114C-D89A-D36C-670AD83632D5}"/>
              </a:ext>
            </a:extLst>
          </p:cNvPr>
          <p:cNvSpPr>
            <a:spLocks noGrp="1"/>
          </p:cNvSpPr>
          <p:nvPr>
            <p:ph idx="1"/>
          </p:nvPr>
        </p:nvSpPr>
        <p:spPr>
          <a:xfrm>
            <a:off x="673100" y="1355559"/>
            <a:ext cx="10858500" cy="4727271"/>
          </a:xfrm>
        </p:spPr>
        <p:txBody>
          <a:bodyPr>
            <a:normAutofit/>
          </a:bodyPr>
          <a:lstStyle/>
          <a:p>
            <a:pPr eaLnBrk="0" hangingPunct="0">
              <a:lnSpc>
                <a:spcPct val="120000"/>
              </a:lnSpc>
            </a:pPr>
            <a:r>
              <a:rPr lang="zh-CN" altLang="en-US" dirty="0">
                <a:solidFill>
                  <a:srgbClr val="000000"/>
                </a:solidFill>
                <a:cs typeface="+mn-ea"/>
                <a:sym typeface="+mn-lt"/>
              </a:rPr>
              <a:t>以太网 </a:t>
            </a:r>
            <a:r>
              <a:rPr lang="en-US" altLang="zh-CN" dirty="0">
                <a:solidFill>
                  <a:srgbClr val="000000"/>
                </a:solidFill>
                <a:cs typeface="+mn-ea"/>
                <a:sym typeface="+mn-lt"/>
              </a:rPr>
              <a:t>MAC </a:t>
            </a:r>
            <a:r>
              <a:rPr lang="zh-CN" altLang="en-US" dirty="0">
                <a:solidFill>
                  <a:srgbClr val="000000"/>
                </a:solidFill>
                <a:cs typeface="+mn-ea"/>
                <a:sym typeface="+mn-lt"/>
              </a:rPr>
              <a:t>帧格式有两种标准，通过帧中的</a:t>
            </a:r>
            <a:r>
              <a:rPr kumimoji="1" lang="zh-CN" altLang="en-US" dirty="0">
                <a:solidFill>
                  <a:srgbClr val="000000"/>
                </a:solidFill>
                <a:cs typeface="+mn-ea"/>
                <a:sym typeface="+mn-lt"/>
              </a:rPr>
              <a:t>长度</a:t>
            </a:r>
            <a:r>
              <a:rPr kumimoji="1" lang="en-US" altLang="zh-CN" dirty="0">
                <a:cs typeface="+mn-ea"/>
                <a:sym typeface="+mn-lt"/>
              </a:rPr>
              <a:t>/</a:t>
            </a:r>
            <a:r>
              <a:rPr kumimoji="1" lang="zh-CN" altLang="en-US" dirty="0">
                <a:cs typeface="+mn-ea"/>
                <a:sym typeface="+mn-lt"/>
              </a:rPr>
              <a:t>类型字段值来区分</a:t>
            </a:r>
            <a:r>
              <a:rPr lang="zh-CN" altLang="en-US" dirty="0">
                <a:solidFill>
                  <a:srgbClr val="000000"/>
                </a:solidFill>
                <a:cs typeface="+mn-ea"/>
                <a:sym typeface="+mn-lt"/>
              </a:rPr>
              <a:t>：</a:t>
            </a: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kumimoji="1" lang="en-US" altLang="zh-CN" sz="2000" dirty="0">
                <a:latin typeface="+mn-ea"/>
                <a:cs typeface="+mn-ea"/>
                <a:sym typeface="+mn-lt"/>
              </a:rPr>
              <a:t>&gt;1536</a:t>
            </a:r>
            <a:r>
              <a:rPr kumimoji="1" lang="zh-CN" altLang="en-US" sz="2000" dirty="0">
                <a:latin typeface="+mn-ea"/>
                <a:cs typeface="+mn-ea"/>
                <a:sym typeface="+mn-lt"/>
              </a:rPr>
              <a:t>，</a:t>
            </a:r>
            <a:r>
              <a:rPr lang="en-US" altLang="zh-CN" sz="2000" dirty="0">
                <a:solidFill>
                  <a:srgbClr val="000000"/>
                </a:solidFill>
                <a:latin typeface="+mn-ea"/>
                <a:cs typeface="+mn-ea"/>
                <a:sym typeface="+mn-lt"/>
              </a:rPr>
              <a:t>Ethernet </a:t>
            </a:r>
            <a:r>
              <a:rPr kumimoji="1" lang="en-US" altLang="zh-CN" sz="2000" b="1" dirty="0">
                <a:solidFill>
                  <a:srgbClr val="000000"/>
                </a:solidFill>
                <a:effectLst>
                  <a:outerShdw blurRad="38100" dist="38100" dir="2700000" algn="tl">
                    <a:srgbClr val="C0C0C0"/>
                  </a:outerShdw>
                </a:effectLst>
                <a:latin typeface="+mn-ea"/>
                <a:cs typeface="+mn-ea"/>
                <a:sym typeface="+mn-lt"/>
              </a:rPr>
              <a:t>II</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也称 </a:t>
            </a:r>
            <a:r>
              <a:rPr lang="en-US" altLang="zh-CN" sz="2000" dirty="0">
                <a:solidFill>
                  <a:srgbClr val="000000"/>
                </a:solidFill>
                <a:latin typeface="+mn-ea"/>
                <a:cs typeface="+mn-ea"/>
                <a:sym typeface="+mn-lt"/>
              </a:rPr>
              <a:t>DIX V2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a:t>
            </a: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lang="en-US" altLang="zh-CN" sz="2000" dirty="0">
                <a:solidFill>
                  <a:schemeClr val="tx1"/>
                </a:solidFill>
                <a:latin typeface="+mn-ea"/>
                <a:cs typeface="+mn-ea"/>
                <a:sym typeface="+mn-lt"/>
              </a:rPr>
              <a:t>≤ </a:t>
            </a:r>
            <a:r>
              <a:rPr kumimoji="1" lang="en-US" altLang="zh-CN" sz="2000" dirty="0">
                <a:latin typeface="+mn-ea"/>
                <a:cs typeface="+mn-ea"/>
                <a:sym typeface="+mn-lt"/>
              </a:rPr>
              <a:t>1500</a:t>
            </a:r>
            <a:r>
              <a:rPr kumimoji="1" lang="zh-CN" altLang="en-US" sz="2000" dirty="0">
                <a:latin typeface="+mn-ea"/>
                <a:cs typeface="+mn-ea"/>
                <a:sym typeface="+mn-lt"/>
              </a:rPr>
              <a:t>，</a:t>
            </a:r>
            <a:r>
              <a:rPr lang="en-US" altLang="zh-CN" sz="2000" dirty="0">
                <a:solidFill>
                  <a:srgbClr val="000000"/>
                </a:solidFill>
                <a:latin typeface="+mn-ea"/>
                <a:cs typeface="+mn-ea"/>
                <a:sym typeface="+mn-lt"/>
              </a:rPr>
              <a:t>IEEE </a:t>
            </a:r>
            <a:r>
              <a:rPr lang="zh-CN" altLang="en-US" sz="2000" dirty="0">
                <a:solidFill>
                  <a:srgbClr val="000000"/>
                </a:solidFill>
                <a:latin typeface="+mn-ea"/>
                <a:cs typeface="+mn-ea"/>
                <a:sym typeface="+mn-lt"/>
              </a:rPr>
              <a:t>的 </a:t>
            </a:r>
            <a:r>
              <a:rPr lang="en-US" altLang="zh-CN" sz="2000" dirty="0">
                <a:solidFill>
                  <a:srgbClr val="000000"/>
                </a:solidFill>
                <a:latin typeface="+mn-ea"/>
                <a:cs typeface="+mn-ea"/>
                <a:sym typeface="+mn-lt"/>
              </a:rPr>
              <a:t>802.3 </a:t>
            </a:r>
            <a:r>
              <a:rPr lang="zh-CN" altLang="en-US" sz="2000" dirty="0">
                <a:solidFill>
                  <a:srgbClr val="000000"/>
                </a:solidFill>
                <a:latin typeface="+mn-ea"/>
                <a:cs typeface="+mn-ea"/>
                <a:sym typeface="+mn-lt"/>
              </a:rPr>
              <a:t>标准</a:t>
            </a:r>
            <a:endParaRPr lang="en-US" altLang="zh-CN" sz="2000" dirty="0">
              <a:solidFill>
                <a:srgbClr val="000000"/>
              </a:solidFill>
              <a:latin typeface="+mn-ea"/>
              <a:cs typeface="+mn-ea"/>
              <a:sym typeface="+mn-lt"/>
            </a:endParaRPr>
          </a:p>
          <a:p>
            <a:pPr marL="538163" indent="-271463" eaLnBrk="0" hangingPunct="0">
              <a:lnSpc>
                <a:spcPct val="120000"/>
              </a:lnSpc>
              <a:buFont typeface="Wingdings" panose="05000000000000000000" pitchFamily="2" charset="2"/>
              <a:buChar char="Ø"/>
            </a:pPr>
            <a:endParaRPr lang="zh-CN" altLang="en-US" sz="2000" dirty="0">
              <a:solidFill>
                <a:srgbClr val="000000"/>
              </a:solidFill>
              <a:cs typeface="+mn-ea"/>
              <a:sym typeface="+mn-lt"/>
            </a:endParaRPr>
          </a:p>
          <a:p>
            <a:pPr lvl="0" eaLnBrk="0" hangingPunct="0"/>
            <a:r>
              <a:rPr lang="zh-CN" altLang="en-US" dirty="0">
                <a:solidFill>
                  <a:srgbClr val="000000"/>
                </a:solidFill>
                <a:cs typeface="+mn-ea"/>
                <a:sym typeface="+mn-lt"/>
              </a:rPr>
              <a:t>最常用的 </a:t>
            </a:r>
            <a:r>
              <a:rPr lang="en-US" altLang="zh-CN" dirty="0">
                <a:solidFill>
                  <a:srgbClr val="000000"/>
                </a:solidFill>
                <a:cs typeface="+mn-ea"/>
                <a:sym typeface="+mn-lt"/>
              </a:rPr>
              <a:t>MAC </a:t>
            </a:r>
            <a:r>
              <a:rPr lang="zh-CN" altLang="en-US" dirty="0">
                <a:solidFill>
                  <a:srgbClr val="000000"/>
                </a:solidFill>
                <a:cs typeface="+mn-ea"/>
                <a:sym typeface="+mn-lt"/>
              </a:rPr>
              <a:t>帧是 </a:t>
            </a:r>
            <a:r>
              <a:rPr lang="en-US" altLang="zh-CN" dirty="0">
                <a:solidFill>
                  <a:srgbClr val="000000"/>
                </a:solidFill>
                <a:cs typeface="+mn-ea"/>
                <a:sym typeface="+mn-lt"/>
              </a:rPr>
              <a:t>Ethernet II </a:t>
            </a:r>
            <a:r>
              <a:rPr lang="zh-CN" altLang="en-US" dirty="0">
                <a:solidFill>
                  <a:srgbClr val="000000"/>
                </a:solidFill>
                <a:cs typeface="+mn-ea"/>
                <a:sym typeface="+mn-lt"/>
              </a:rPr>
              <a:t>的格式</a:t>
            </a:r>
          </a:p>
          <a:p>
            <a:endParaRPr lang="zh-CN" altLang="en-US" dirty="0"/>
          </a:p>
        </p:txBody>
      </p:sp>
      <p:sp>
        <p:nvSpPr>
          <p:cNvPr id="4" name="灯片编号占位符 3">
            <a:extLst>
              <a:ext uri="{FF2B5EF4-FFF2-40B4-BE49-F238E27FC236}">
                <a16:creationId xmlns:a16="http://schemas.microsoft.com/office/drawing/2014/main" id="{B1EA69EE-A5CA-5DBC-9985-807905071D11}"/>
              </a:ext>
            </a:extLst>
          </p:cNvPr>
          <p:cNvSpPr>
            <a:spLocks noGrp="1"/>
          </p:cNvSpPr>
          <p:nvPr>
            <p:ph type="sldNum" sz="quarter" idx="12"/>
          </p:nvPr>
        </p:nvSpPr>
        <p:spPr/>
        <p:txBody>
          <a:bodyPr/>
          <a:lstStyle/>
          <a:p>
            <a:fld id="{C8BB1146-E542-4D4E-B8E9-6919A11DDD48}" type="slidenum">
              <a:rPr lang="en-US" smtClean="0"/>
              <a:t>130</a:t>
            </a:fld>
            <a:endParaRPr lang="en-US"/>
          </a:p>
        </p:txBody>
      </p:sp>
      <p:sp>
        <p:nvSpPr>
          <p:cNvPr id="9" name="Rectangle 4">
            <a:extLst>
              <a:ext uri="{FF2B5EF4-FFF2-40B4-BE49-F238E27FC236}">
                <a16:creationId xmlns:a16="http://schemas.microsoft.com/office/drawing/2014/main" id="{0EBE31AA-6A5E-DC90-B6EC-76E190C00B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a:extLst>
              <a:ext uri="{FF2B5EF4-FFF2-40B4-BE49-F238E27FC236}">
                <a16:creationId xmlns:a16="http://schemas.microsoft.com/office/drawing/2014/main" id="{DAB1A642-EF9F-8E2C-23B5-36BB593968D0}"/>
              </a:ext>
            </a:extLst>
          </p:cNvPr>
          <p:cNvGrpSpPr/>
          <p:nvPr/>
        </p:nvGrpSpPr>
        <p:grpSpPr>
          <a:xfrm>
            <a:off x="2306884" y="2045258"/>
            <a:ext cx="6920430" cy="981752"/>
            <a:chOff x="2318655" y="1270855"/>
            <a:chExt cx="6920430" cy="981752"/>
          </a:xfrm>
        </p:grpSpPr>
        <p:grpSp>
          <p:nvGrpSpPr>
            <p:cNvPr id="14" name="组合 13">
              <a:extLst>
                <a:ext uri="{FF2B5EF4-FFF2-40B4-BE49-F238E27FC236}">
                  <a16:creationId xmlns:a16="http://schemas.microsoft.com/office/drawing/2014/main" id="{62F8F8EB-ADC8-C20B-3938-04FE00C587C3}"/>
                </a:ext>
              </a:extLst>
            </p:cNvPr>
            <p:cNvGrpSpPr/>
            <p:nvPr/>
          </p:nvGrpSpPr>
          <p:grpSpPr>
            <a:xfrm>
              <a:off x="2318655" y="1647118"/>
              <a:ext cx="6920430" cy="605489"/>
              <a:chOff x="2318655" y="1647118"/>
              <a:chExt cx="6920430" cy="605489"/>
            </a:xfrm>
          </p:grpSpPr>
          <p:sp>
            <p:nvSpPr>
              <p:cNvPr id="20" name="Rectangle 66">
                <a:extLst>
                  <a:ext uri="{FF2B5EF4-FFF2-40B4-BE49-F238E27FC236}">
                    <a16:creationId xmlns:a16="http://schemas.microsoft.com/office/drawing/2014/main" id="{40E28E6B-1D42-EB12-8E3A-BFEFC4048FEE}"/>
                  </a:ext>
                </a:extLst>
              </p:cNvPr>
              <p:cNvSpPr>
                <a:spLocks noChangeArrowheads="1"/>
              </p:cNvSpPr>
              <p:nvPr/>
            </p:nvSpPr>
            <p:spPr bwMode="auto">
              <a:xfrm>
                <a:off x="2318655" y="1661005"/>
                <a:ext cx="6894294"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dirty="0">
                  <a:solidFill>
                    <a:srgbClr val="000099"/>
                  </a:solidFill>
                  <a:cs typeface="+mn-ea"/>
                  <a:sym typeface="+mn-lt"/>
                </a:endParaRPr>
              </a:p>
            </p:txBody>
          </p:sp>
          <p:sp>
            <p:nvSpPr>
              <p:cNvPr id="21" name="Rectangle 71">
                <a:extLst>
                  <a:ext uri="{FF2B5EF4-FFF2-40B4-BE49-F238E27FC236}">
                    <a16:creationId xmlns:a16="http://schemas.microsoft.com/office/drawing/2014/main" id="{4A55FB01-B185-5877-1C67-5923D05DA8FD}"/>
                  </a:ext>
                </a:extLst>
              </p:cNvPr>
              <p:cNvSpPr>
                <a:spLocks noChangeArrowheads="1"/>
              </p:cNvSpPr>
              <p:nvPr/>
            </p:nvSpPr>
            <p:spPr bwMode="auto">
              <a:xfrm>
                <a:off x="2323867" y="1758979"/>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22" name="Rectangle 72">
                <a:extLst>
                  <a:ext uri="{FF2B5EF4-FFF2-40B4-BE49-F238E27FC236}">
                    <a16:creationId xmlns:a16="http://schemas.microsoft.com/office/drawing/2014/main" id="{C24D9287-622B-FF5F-A6CC-499140057138}"/>
                  </a:ext>
                </a:extLst>
              </p:cNvPr>
              <p:cNvSpPr>
                <a:spLocks noChangeArrowheads="1"/>
              </p:cNvSpPr>
              <p:nvPr/>
            </p:nvSpPr>
            <p:spPr bwMode="auto">
              <a:xfrm>
                <a:off x="3407001" y="176860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23" name="Rectangle 73">
                <a:extLst>
                  <a:ext uri="{FF2B5EF4-FFF2-40B4-BE49-F238E27FC236}">
                    <a16:creationId xmlns:a16="http://schemas.microsoft.com/office/drawing/2014/main" id="{2C4604F3-4458-ECDF-8B44-8CBCA4506097}"/>
                  </a:ext>
                </a:extLst>
              </p:cNvPr>
              <p:cNvSpPr>
                <a:spLocks noChangeArrowheads="1"/>
              </p:cNvSpPr>
              <p:nvPr/>
            </p:nvSpPr>
            <p:spPr bwMode="auto">
              <a:xfrm>
                <a:off x="4318486" y="1763321"/>
                <a:ext cx="2058475"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r>
                  <a:rPr lang="en-US" altLang="zh-CN" sz="1600" b="1" dirty="0">
                    <a:latin typeface="+mn-ea"/>
                    <a:cs typeface="+mn-ea"/>
                    <a:sym typeface="+mn-lt"/>
                  </a:rPr>
                  <a:t>/</a:t>
                </a:r>
                <a:r>
                  <a:rPr lang="zh-CN" altLang="en-US" sz="1600" b="1" dirty="0">
                    <a:latin typeface="+mn-ea"/>
                    <a:cs typeface="+mn-ea"/>
                    <a:sym typeface="+mn-lt"/>
                  </a:rPr>
                  <a:t>类型</a:t>
                </a:r>
                <a:endParaRPr kumimoji="1" lang="zh-CN" altLang="en-US" sz="1600" b="1" dirty="0">
                  <a:cs typeface="+mn-ea"/>
                  <a:sym typeface="+mn-lt"/>
                </a:endParaRPr>
              </a:p>
            </p:txBody>
          </p:sp>
          <p:sp>
            <p:nvSpPr>
              <p:cNvPr id="24" name="Rectangle 74">
                <a:extLst>
                  <a:ext uri="{FF2B5EF4-FFF2-40B4-BE49-F238E27FC236}">
                    <a16:creationId xmlns:a16="http://schemas.microsoft.com/office/drawing/2014/main" id="{961CE225-FD28-4A7A-8D61-B24B6E255551}"/>
                  </a:ext>
                </a:extLst>
              </p:cNvPr>
              <p:cNvSpPr>
                <a:spLocks noChangeArrowheads="1"/>
              </p:cNvSpPr>
              <p:nvPr/>
            </p:nvSpPr>
            <p:spPr bwMode="auto">
              <a:xfrm>
                <a:off x="6661628" y="1754253"/>
                <a:ext cx="1653403"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r>
                  <a:rPr lang="zh-CN" altLang="en-US" sz="1600" b="1" i="0" u="none" strike="noStrike" baseline="0" dirty="0">
                    <a:latin typeface="+mn-ea"/>
                  </a:rPr>
                  <a:t>数据</a:t>
                </a:r>
                <a:endParaRPr kumimoji="1" lang="zh-CN" altLang="en-US" sz="1600" b="1" dirty="0">
                  <a:cs typeface="+mn-ea"/>
                  <a:sym typeface="+mn-lt"/>
                </a:endParaRPr>
              </a:p>
            </p:txBody>
          </p:sp>
          <p:sp>
            <p:nvSpPr>
              <p:cNvPr id="25" name="Rectangle 75">
                <a:extLst>
                  <a:ext uri="{FF2B5EF4-FFF2-40B4-BE49-F238E27FC236}">
                    <a16:creationId xmlns:a16="http://schemas.microsoft.com/office/drawing/2014/main" id="{FB3DE4F4-FAC0-87EF-014C-F319EB68C43C}"/>
                  </a:ext>
                </a:extLst>
              </p:cNvPr>
              <p:cNvSpPr>
                <a:spLocks noChangeArrowheads="1"/>
              </p:cNvSpPr>
              <p:nvPr/>
            </p:nvSpPr>
            <p:spPr bwMode="auto">
              <a:xfrm>
                <a:off x="8552998" y="1742744"/>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478D4BA-A821-C5E7-4D58-8669FDD05FB2}"/>
                  </a:ext>
                </a:extLst>
              </p:cNvPr>
              <p:cNvSpPr>
                <a:spLocks noChangeShapeType="1"/>
              </p:cNvSpPr>
              <p:nvPr/>
            </p:nvSpPr>
            <p:spPr bwMode="auto">
              <a:xfrm>
                <a:off x="3397334"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0ACD48AF-F5D8-F83A-CC47-A0DBBBCACA30}"/>
                  </a:ext>
                </a:extLst>
              </p:cNvPr>
              <p:cNvSpPr>
                <a:spLocks noChangeShapeType="1"/>
              </p:cNvSpPr>
              <p:nvPr/>
            </p:nvSpPr>
            <p:spPr bwMode="auto">
              <a:xfrm>
                <a:off x="4345983"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3B786D8A-F147-C065-F91B-D1F780252221}"/>
                  </a:ext>
                </a:extLst>
              </p:cNvPr>
              <p:cNvSpPr>
                <a:spLocks noChangeShapeType="1"/>
              </p:cNvSpPr>
              <p:nvPr/>
            </p:nvSpPr>
            <p:spPr bwMode="auto">
              <a:xfrm>
                <a:off x="6376962" y="1647118"/>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F8DE5750-C4A9-9CD3-F6CF-A4069150F913}"/>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15" name="Rectangle 76">
              <a:extLst>
                <a:ext uri="{FF2B5EF4-FFF2-40B4-BE49-F238E27FC236}">
                  <a16:creationId xmlns:a16="http://schemas.microsoft.com/office/drawing/2014/main" id="{143E0703-11D9-4A9B-32C7-4D3C594727C3}"/>
                </a:ext>
              </a:extLst>
            </p:cNvPr>
            <p:cNvSpPr>
              <a:spLocks noChangeArrowheads="1"/>
            </p:cNvSpPr>
            <p:nvPr/>
          </p:nvSpPr>
          <p:spPr bwMode="auto">
            <a:xfrm>
              <a:off x="2621265" y="1300833"/>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6" name="Rectangle 76">
              <a:extLst>
                <a:ext uri="{FF2B5EF4-FFF2-40B4-BE49-F238E27FC236}">
                  <a16:creationId xmlns:a16="http://schemas.microsoft.com/office/drawing/2014/main" id="{47EBEDE3-5E33-DFC9-E381-ED8D5A712716}"/>
                </a:ext>
              </a:extLst>
            </p:cNvPr>
            <p:cNvSpPr>
              <a:spLocks noChangeArrowheads="1"/>
            </p:cNvSpPr>
            <p:nvPr/>
          </p:nvSpPr>
          <p:spPr bwMode="auto">
            <a:xfrm>
              <a:off x="3632323" y="129652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7" name="Rectangle 76">
              <a:extLst>
                <a:ext uri="{FF2B5EF4-FFF2-40B4-BE49-F238E27FC236}">
                  <a16:creationId xmlns:a16="http://schemas.microsoft.com/office/drawing/2014/main" id="{FE35C797-3802-0334-57B7-6732809C30EF}"/>
                </a:ext>
              </a:extLst>
            </p:cNvPr>
            <p:cNvSpPr>
              <a:spLocks noChangeArrowheads="1"/>
            </p:cNvSpPr>
            <p:nvPr/>
          </p:nvSpPr>
          <p:spPr bwMode="auto">
            <a:xfrm>
              <a:off x="5045413" y="128736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8" name="Rectangle 76">
              <a:extLst>
                <a:ext uri="{FF2B5EF4-FFF2-40B4-BE49-F238E27FC236}">
                  <a16:creationId xmlns:a16="http://schemas.microsoft.com/office/drawing/2014/main" id="{51D759E5-EEBB-00F4-AD4E-3F8CA8ACED65}"/>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9" name="Rectangle 76">
              <a:extLst>
                <a:ext uri="{FF2B5EF4-FFF2-40B4-BE49-F238E27FC236}">
                  <a16:creationId xmlns:a16="http://schemas.microsoft.com/office/drawing/2014/main" id="{30DD93B2-9C32-EF08-802E-785121F9FC0B}"/>
                </a:ext>
              </a:extLst>
            </p:cNvPr>
            <p:cNvSpPr>
              <a:spLocks noChangeArrowheads="1"/>
            </p:cNvSpPr>
            <p:nvPr/>
          </p:nvSpPr>
          <p:spPr bwMode="auto">
            <a:xfrm>
              <a:off x="8640361" y="1306180"/>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832170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0FC0-3286-91A4-AE51-29341587BEB9}"/>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 </a:t>
            </a:r>
            <a:r>
              <a:rPr lang="zh-CN" altLang="en-US" sz="3200" dirty="0">
                <a:solidFill>
                  <a:schemeClr val="tx1"/>
                </a:solidFill>
                <a:latin typeface="+mn-lt"/>
                <a:ea typeface="+mn-ea"/>
                <a:cs typeface="+mn-ea"/>
                <a:sym typeface="+mn-lt"/>
              </a:rPr>
              <a:t>帧</a:t>
            </a:r>
            <a:endParaRPr lang="zh-CN" altLang="en-US" dirty="0"/>
          </a:p>
        </p:txBody>
      </p:sp>
      <p:sp>
        <p:nvSpPr>
          <p:cNvPr id="4" name="灯片编号占位符 3">
            <a:extLst>
              <a:ext uri="{FF2B5EF4-FFF2-40B4-BE49-F238E27FC236}">
                <a16:creationId xmlns:a16="http://schemas.microsoft.com/office/drawing/2014/main" id="{AE61DE32-0C31-FAD0-5761-A09398389B4B}"/>
              </a:ext>
            </a:extLst>
          </p:cNvPr>
          <p:cNvSpPr>
            <a:spLocks noGrp="1"/>
          </p:cNvSpPr>
          <p:nvPr>
            <p:ph type="sldNum" sz="quarter" idx="12"/>
          </p:nvPr>
        </p:nvSpPr>
        <p:spPr/>
        <p:txBody>
          <a:bodyPr/>
          <a:lstStyle/>
          <a:p>
            <a:fld id="{C8BB1146-E542-4D4E-B8E9-6919A11DDD48}" type="slidenum">
              <a:rPr lang="en-US" smtClean="0"/>
              <a:t>131</a:t>
            </a:fld>
            <a:endParaRPr lang="en-US"/>
          </a:p>
        </p:txBody>
      </p:sp>
      <p:grpSp>
        <p:nvGrpSpPr>
          <p:cNvPr id="5" name="组合 4">
            <a:extLst>
              <a:ext uri="{FF2B5EF4-FFF2-40B4-BE49-F238E27FC236}">
                <a16:creationId xmlns:a16="http://schemas.microsoft.com/office/drawing/2014/main" id="{775D380F-B291-4E36-030C-AC661A6C7AFF}"/>
              </a:ext>
            </a:extLst>
          </p:cNvPr>
          <p:cNvGrpSpPr/>
          <p:nvPr/>
        </p:nvGrpSpPr>
        <p:grpSpPr>
          <a:xfrm>
            <a:off x="1313310" y="1195269"/>
            <a:ext cx="9295687" cy="3374048"/>
            <a:chOff x="984982" y="1590425"/>
            <a:chExt cx="6971764" cy="2530536"/>
          </a:xfrm>
        </p:grpSpPr>
        <p:sp>
          <p:nvSpPr>
            <p:cNvPr id="7" name="Rectangle 4">
              <a:extLst>
                <a:ext uri="{FF2B5EF4-FFF2-40B4-BE49-F238E27FC236}">
                  <a16:creationId xmlns:a16="http://schemas.microsoft.com/office/drawing/2014/main" id="{AF32F60B-C2E4-A7AB-9F60-DE2245AA52FA}"/>
                </a:ext>
              </a:extLst>
            </p:cNvPr>
            <p:cNvSpPr>
              <a:spLocks noChangeArrowheads="1"/>
            </p:cNvSpPr>
            <p:nvPr/>
          </p:nvSpPr>
          <p:spPr bwMode="auto">
            <a:xfrm>
              <a:off x="2392440" y="2797605"/>
              <a:ext cx="4746129" cy="338338"/>
            </a:xfrm>
            <a:prstGeom prst="rect">
              <a:avLst/>
            </a:prstGeom>
            <a:solidFill>
              <a:schemeClr val="accent1">
                <a:lumMod val="10000"/>
                <a:lumOff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8" name="Rectangle 6">
              <a:extLst>
                <a:ext uri="{FF2B5EF4-FFF2-40B4-BE49-F238E27FC236}">
                  <a16:creationId xmlns:a16="http://schemas.microsoft.com/office/drawing/2014/main" id="{1876523D-BB4F-4226-FB77-04CB5BFF4A46}"/>
                </a:ext>
              </a:extLst>
            </p:cNvPr>
            <p:cNvSpPr>
              <a:spLocks noChangeArrowheads="1"/>
            </p:cNvSpPr>
            <p:nvPr/>
          </p:nvSpPr>
          <p:spPr bwMode="auto">
            <a:xfrm>
              <a:off x="4167767" y="2808997"/>
              <a:ext cx="126467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以太网 </a:t>
              </a:r>
              <a:r>
                <a:rPr kumimoji="1" lang="en-US" altLang="zh-CN" sz="1600" b="1" dirty="0">
                  <a:latin typeface="+mn-ea"/>
                  <a:cs typeface="+mn-ea"/>
                  <a:sym typeface="+mn-lt"/>
                </a:rPr>
                <a:t>MAC </a:t>
              </a:r>
              <a:r>
                <a:rPr kumimoji="1" lang="zh-CN" altLang="en-US" sz="1600" b="1" dirty="0">
                  <a:latin typeface="+mn-ea"/>
                  <a:cs typeface="+mn-ea"/>
                  <a:sym typeface="+mn-lt"/>
                </a:rPr>
                <a:t>帧</a:t>
              </a:r>
            </a:p>
          </p:txBody>
        </p:sp>
        <p:sp>
          <p:nvSpPr>
            <p:cNvPr id="9" name="Rectangle 13">
              <a:extLst>
                <a:ext uri="{FF2B5EF4-FFF2-40B4-BE49-F238E27FC236}">
                  <a16:creationId xmlns:a16="http://schemas.microsoft.com/office/drawing/2014/main" id="{7211055C-67A6-5E4C-7550-FCBF182F5D5A}"/>
                </a:ext>
              </a:extLst>
            </p:cNvPr>
            <p:cNvSpPr>
              <a:spLocks noChangeArrowheads="1"/>
            </p:cNvSpPr>
            <p:nvPr/>
          </p:nvSpPr>
          <p:spPr bwMode="auto">
            <a:xfrm>
              <a:off x="7242101" y="2801765"/>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物理层</a:t>
              </a:r>
            </a:p>
          </p:txBody>
        </p:sp>
        <p:sp>
          <p:nvSpPr>
            <p:cNvPr id="10" name="Rectangle 26">
              <a:extLst>
                <a:ext uri="{FF2B5EF4-FFF2-40B4-BE49-F238E27FC236}">
                  <a16:creationId xmlns:a16="http://schemas.microsoft.com/office/drawing/2014/main" id="{1C16529C-7915-2871-39E3-D4FEF5DF1382}"/>
                </a:ext>
              </a:extLst>
            </p:cNvPr>
            <p:cNvSpPr>
              <a:spLocks noChangeArrowheads="1"/>
            </p:cNvSpPr>
            <p:nvPr/>
          </p:nvSpPr>
          <p:spPr bwMode="auto">
            <a:xfrm>
              <a:off x="7199422" y="2158502"/>
              <a:ext cx="757324"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MAC </a:t>
              </a:r>
              <a:r>
                <a:rPr kumimoji="1" lang="zh-CN" altLang="en-US" sz="1600" b="1" dirty="0">
                  <a:latin typeface="+mn-ea"/>
                  <a:cs typeface="+mn-ea"/>
                  <a:sym typeface="+mn-lt"/>
                </a:rPr>
                <a:t>层</a:t>
              </a:r>
            </a:p>
          </p:txBody>
        </p:sp>
        <p:sp>
          <p:nvSpPr>
            <p:cNvPr id="11" name="Line 27">
              <a:extLst>
                <a:ext uri="{FF2B5EF4-FFF2-40B4-BE49-F238E27FC236}">
                  <a16:creationId xmlns:a16="http://schemas.microsoft.com/office/drawing/2014/main" id="{3CBBDAD4-B6EA-89C9-679D-C0714E8B68CA}"/>
                </a:ext>
              </a:extLst>
            </p:cNvPr>
            <p:cNvSpPr>
              <a:spLocks noChangeShapeType="1"/>
            </p:cNvSpPr>
            <p:nvPr/>
          </p:nvSpPr>
          <p:spPr bwMode="auto">
            <a:xfrm flipH="1">
              <a:off x="2386566" y="2457646"/>
              <a:ext cx="1175" cy="35135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2" name="Line 28">
              <a:extLst>
                <a:ext uri="{FF2B5EF4-FFF2-40B4-BE49-F238E27FC236}">
                  <a16:creationId xmlns:a16="http://schemas.microsoft.com/office/drawing/2014/main" id="{C74C62CB-2AA5-0552-D660-60964A6BB2D5}"/>
                </a:ext>
              </a:extLst>
            </p:cNvPr>
            <p:cNvSpPr>
              <a:spLocks noChangeShapeType="1"/>
            </p:cNvSpPr>
            <p:nvPr/>
          </p:nvSpPr>
          <p:spPr bwMode="auto">
            <a:xfrm>
              <a:off x="7130346" y="2506444"/>
              <a:ext cx="8224" cy="29496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3" name="Rectangle 29">
              <a:extLst>
                <a:ext uri="{FF2B5EF4-FFF2-40B4-BE49-F238E27FC236}">
                  <a16:creationId xmlns:a16="http://schemas.microsoft.com/office/drawing/2014/main" id="{6CDE8409-82F0-1F5C-AC75-A472C4AAD4C6}"/>
                </a:ext>
              </a:extLst>
            </p:cNvPr>
            <p:cNvSpPr>
              <a:spLocks noChangeArrowheads="1"/>
            </p:cNvSpPr>
            <p:nvPr/>
          </p:nvSpPr>
          <p:spPr bwMode="auto">
            <a:xfrm>
              <a:off x="1386824" y="3484588"/>
              <a:ext cx="3122679" cy="284117"/>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14" name="Rectangle 30">
              <a:extLst>
                <a:ext uri="{FF2B5EF4-FFF2-40B4-BE49-F238E27FC236}">
                  <a16:creationId xmlns:a16="http://schemas.microsoft.com/office/drawing/2014/main" id="{DE9C3E7B-4B5C-EA59-AD30-95E8B50FB2FE}"/>
                </a:ext>
              </a:extLst>
            </p:cNvPr>
            <p:cNvSpPr>
              <a:spLocks noChangeArrowheads="1"/>
            </p:cNvSpPr>
            <p:nvPr/>
          </p:nvSpPr>
          <p:spPr bwMode="auto">
            <a:xfrm>
              <a:off x="1390505" y="3513868"/>
              <a:ext cx="3299969" cy="24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200" b="1" dirty="0">
                  <a:latin typeface="+mn-ea"/>
                  <a:cs typeface="+mn-ea"/>
                  <a:sym typeface="+mn-lt"/>
                </a:rPr>
                <a:t>10101010101010               101010101010  10101011</a:t>
              </a:r>
            </a:p>
          </p:txBody>
        </p:sp>
        <p:sp>
          <p:nvSpPr>
            <p:cNvPr id="15" name="Line 31">
              <a:extLst>
                <a:ext uri="{FF2B5EF4-FFF2-40B4-BE49-F238E27FC236}">
                  <a16:creationId xmlns:a16="http://schemas.microsoft.com/office/drawing/2014/main" id="{16B07A9A-9F72-79C4-3175-4E4B826E46F5}"/>
                </a:ext>
              </a:extLst>
            </p:cNvPr>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6" name="Rectangle 32">
              <a:extLst>
                <a:ext uri="{FF2B5EF4-FFF2-40B4-BE49-F238E27FC236}">
                  <a16:creationId xmlns:a16="http://schemas.microsoft.com/office/drawing/2014/main" id="{00DAC5BF-70CB-D68F-B88B-CB3CAED8EAAE}"/>
                </a:ext>
              </a:extLst>
            </p:cNvPr>
            <p:cNvSpPr>
              <a:spLocks noChangeArrowheads="1"/>
            </p:cNvSpPr>
            <p:nvPr/>
          </p:nvSpPr>
          <p:spPr bwMode="auto">
            <a:xfrm>
              <a:off x="2233600" y="3828348"/>
              <a:ext cx="800227"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前导码</a:t>
              </a:r>
            </a:p>
          </p:txBody>
        </p:sp>
        <p:sp>
          <p:nvSpPr>
            <p:cNvPr id="17" name="Rectangle 33">
              <a:extLst>
                <a:ext uri="{FF2B5EF4-FFF2-40B4-BE49-F238E27FC236}">
                  <a16:creationId xmlns:a16="http://schemas.microsoft.com/office/drawing/2014/main" id="{BB6D837E-29CD-A841-ED0B-13667F85EDE5}"/>
                </a:ext>
              </a:extLst>
            </p:cNvPr>
            <p:cNvSpPr>
              <a:spLocks noChangeArrowheads="1"/>
            </p:cNvSpPr>
            <p:nvPr/>
          </p:nvSpPr>
          <p:spPr bwMode="auto">
            <a:xfrm>
              <a:off x="3765898" y="3812622"/>
              <a:ext cx="2240403"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帧起始定界符</a:t>
              </a:r>
              <a:r>
                <a:rPr kumimoji="1" lang="en-US" altLang="zh-CN" sz="1600" b="1" dirty="0">
                  <a:latin typeface="+mn-ea"/>
                  <a:cs typeface="+mn-ea"/>
                  <a:sym typeface="+mn-lt"/>
                </a:rPr>
                <a:t>(SFD)</a:t>
              </a:r>
              <a:endParaRPr kumimoji="1" lang="zh-CN" altLang="en-US" sz="1600" b="1" dirty="0">
                <a:latin typeface="+mn-ea"/>
                <a:cs typeface="+mn-ea"/>
                <a:sym typeface="+mn-lt"/>
              </a:endParaRPr>
            </a:p>
          </p:txBody>
        </p:sp>
        <p:sp>
          <p:nvSpPr>
            <p:cNvPr id="18" name="Rectangle 34">
              <a:extLst>
                <a:ext uri="{FF2B5EF4-FFF2-40B4-BE49-F238E27FC236}">
                  <a16:creationId xmlns:a16="http://schemas.microsoft.com/office/drawing/2014/main" id="{F0BB2B88-9111-8241-3A71-15F1CEB25B2F}"/>
                </a:ext>
              </a:extLst>
            </p:cNvPr>
            <p:cNvSpPr>
              <a:spLocks noChangeArrowheads="1"/>
            </p:cNvSpPr>
            <p:nvPr/>
          </p:nvSpPr>
          <p:spPr bwMode="auto">
            <a:xfrm>
              <a:off x="1882170" y="3799584"/>
              <a:ext cx="182792"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endParaRPr kumimoji="1" lang="zh-CN" altLang="en-US" sz="1600" b="1" dirty="0">
                <a:solidFill>
                  <a:srgbClr val="000099"/>
                </a:solidFill>
                <a:latin typeface="+mn-ea"/>
                <a:cs typeface="+mn-ea"/>
                <a:sym typeface="+mn-lt"/>
              </a:endParaRPr>
            </a:p>
          </p:txBody>
        </p:sp>
        <p:sp>
          <p:nvSpPr>
            <p:cNvPr id="19" name="Rectangle 35">
              <a:extLst>
                <a:ext uri="{FF2B5EF4-FFF2-40B4-BE49-F238E27FC236}">
                  <a16:creationId xmlns:a16="http://schemas.microsoft.com/office/drawing/2014/main" id="{99439910-B341-0E66-710E-26392A75B662}"/>
                </a:ext>
              </a:extLst>
            </p:cNvPr>
            <p:cNvSpPr>
              <a:spLocks noChangeArrowheads="1"/>
            </p:cNvSpPr>
            <p:nvPr/>
          </p:nvSpPr>
          <p:spPr bwMode="auto">
            <a:xfrm>
              <a:off x="3938541" y="3204443"/>
              <a:ext cx="383520"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1B</a:t>
              </a:r>
              <a:endParaRPr kumimoji="1" lang="zh-CN" altLang="en-US" sz="1600" b="1" dirty="0">
                <a:solidFill>
                  <a:srgbClr val="000099"/>
                </a:solidFill>
                <a:latin typeface="+mn-ea"/>
                <a:cs typeface="+mn-ea"/>
                <a:sym typeface="+mn-lt"/>
              </a:endParaRPr>
            </a:p>
          </p:txBody>
        </p:sp>
        <p:sp>
          <p:nvSpPr>
            <p:cNvPr id="20" name="Line 36">
              <a:extLst>
                <a:ext uri="{FF2B5EF4-FFF2-40B4-BE49-F238E27FC236}">
                  <a16:creationId xmlns:a16="http://schemas.microsoft.com/office/drawing/2014/main" id="{E92A4DC0-5DC3-A49F-C124-0D251F9EFF99}"/>
                </a:ext>
              </a:extLst>
            </p:cNvPr>
            <p:cNvSpPr>
              <a:spLocks noChangeShapeType="1"/>
            </p:cNvSpPr>
            <p:nvPr/>
          </p:nvSpPr>
          <p:spPr bwMode="auto">
            <a:xfrm flipV="1">
              <a:off x="1396223" y="3146250"/>
              <a:ext cx="216161" cy="33616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1" name="Line 37">
              <a:extLst>
                <a:ext uri="{FF2B5EF4-FFF2-40B4-BE49-F238E27FC236}">
                  <a16:creationId xmlns:a16="http://schemas.microsoft.com/office/drawing/2014/main" id="{42BA98C4-3AA2-392E-33B9-BD95F6ABCC2A}"/>
                </a:ext>
              </a:extLst>
            </p:cNvPr>
            <p:cNvSpPr>
              <a:spLocks noChangeShapeType="1"/>
            </p:cNvSpPr>
            <p:nvPr/>
          </p:nvSpPr>
          <p:spPr bwMode="auto">
            <a:xfrm>
              <a:off x="2380692" y="3154926"/>
              <a:ext cx="2128810" cy="32749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2" name="Text Box 38">
              <a:extLst>
                <a:ext uri="{FF2B5EF4-FFF2-40B4-BE49-F238E27FC236}">
                  <a16:creationId xmlns:a16="http://schemas.microsoft.com/office/drawing/2014/main" id="{7517CAA0-7E7D-FD1F-E5B1-453517593207}"/>
                </a:ext>
              </a:extLst>
            </p:cNvPr>
            <p:cNvSpPr txBox="1">
              <a:spLocks noChangeArrowheads="1"/>
            </p:cNvSpPr>
            <p:nvPr/>
          </p:nvSpPr>
          <p:spPr bwMode="auto">
            <a:xfrm>
              <a:off x="2640343" y="3490011"/>
              <a:ext cx="317636"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ea"/>
                  <a:ea typeface="+mn-ea"/>
                  <a:cs typeface="+mn-ea"/>
                  <a:sym typeface="+mn-lt"/>
                </a:rPr>
                <a:t>…</a:t>
              </a:r>
            </a:p>
          </p:txBody>
        </p:sp>
        <p:sp>
          <p:nvSpPr>
            <p:cNvPr id="23" name="Rectangle 41">
              <a:extLst>
                <a:ext uri="{FF2B5EF4-FFF2-40B4-BE49-F238E27FC236}">
                  <a16:creationId xmlns:a16="http://schemas.microsoft.com/office/drawing/2014/main" id="{844F0B84-1D4E-93CF-BCA1-3808B0A68587}"/>
                </a:ext>
              </a:extLst>
            </p:cNvPr>
            <p:cNvSpPr>
              <a:spLocks noChangeArrowheads="1"/>
            </p:cNvSpPr>
            <p:nvPr/>
          </p:nvSpPr>
          <p:spPr bwMode="auto">
            <a:xfrm>
              <a:off x="1633530" y="2801863"/>
              <a:ext cx="754212" cy="334000"/>
            </a:xfrm>
            <a:prstGeom prst="rect">
              <a:avLst/>
            </a:prstGeom>
            <a:solidFill>
              <a:srgbClr val="92D050"/>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24" name="Rectangle 42">
              <a:extLst>
                <a:ext uri="{FF2B5EF4-FFF2-40B4-BE49-F238E27FC236}">
                  <a16:creationId xmlns:a16="http://schemas.microsoft.com/office/drawing/2014/main" id="{3D838C8A-21E6-BD88-AE88-5088FDF9DDFA}"/>
                </a:ext>
              </a:extLst>
            </p:cNvPr>
            <p:cNvSpPr>
              <a:spLocks noChangeArrowheads="1"/>
            </p:cNvSpPr>
            <p:nvPr/>
          </p:nvSpPr>
          <p:spPr bwMode="auto">
            <a:xfrm>
              <a:off x="1709489" y="2822555"/>
              <a:ext cx="63118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8 </a:t>
              </a:r>
              <a:r>
                <a:rPr kumimoji="1" lang="zh-CN" altLang="en-US" sz="1600" b="1" dirty="0">
                  <a:latin typeface="+mn-ea"/>
                  <a:cs typeface="+mn-ea"/>
                  <a:sym typeface="+mn-lt"/>
                </a:rPr>
                <a:t>字节</a:t>
              </a:r>
            </a:p>
          </p:txBody>
        </p:sp>
        <p:sp>
          <p:nvSpPr>
            <p:cNvPr id="25" name="AutoShape 43">
              <a:extLst>
                <a:ext uri="{FF2B5EF4-FFF2-40B4-BE49-F238E27FC236}">
                  <a16:creationId xmlns:a16="http://schemas.microsoft.com/office/drawing/2014/main" id="{5F6F09DE-88D3-6089-C832-AEE585589D95}"/>
                </a:ext>
              </a:extLst>
            </p:cNvPr>
            <p:cNvSpPr>
              <a:spLocks noChangeArrowheads="1"/>
            </p:cNvSpPr>
            <p:nvPr/>
          </p:nvSpPr>
          <p:spPr bwMode="auto">
            <a:xfrm>
              <a:off x="1358516" y="2480447"/>
              <a:ext cx="532666" cy="252410"/>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1867" b="1">
                <a:solidFill>
                  <a:srgbClr val="000099"/>
                </a:solidFill>
                <a:latin typeface="+mn-ea"/>
                <a:cs typeface="+mn-ea"/>
                <a:sym typeface="+mn-lt"/>
              </a:endParaRPr>
            </a:p>
          </p:txBody>
        </p:sp>
        <p:sp>
          <p:nvSpPr>
            <p:cNvPr id="26" name="Rectangle 44">
              <a:extLst>
                <a:ext uri="{FF2B5EF4-FFF2-40B4-BE49-F238E27FC236}">
                  <a16:creationId xmlns:a16="http://schemas.microsoft.com/office/drawing/2014/main" id="{F3F0E330-06A9-1E31-AFBC-E2A1E01F99B0}"/>
                </a:ext>
              </a:extLst>
            </p:cNvPr>
            <p:cNvSpPr>
              <a:spLocks noChangeArrowheads="1"/>
            </p:cNvSpPr>
            <p:nvPr/>
          </p:nvSpPr>
          <p:spPr bwMode="auto">
            <a:xfrm>
              <a:off x="1394346" y="2447879"/>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插入</a:t>
              </a:r>
            </a:p>
          </p:txBody>
        </p:sp>
        <p:sp>
          <p:nvSpPr>
            <p:cNvPr id="27" name="Rectangle 47">
              <a:extLst>
                <a:ext uri="{FF2B5EF4-FFF2-40B4-BE49-F238E27FC236}">
                  <a16:creationId xmlns:a16="http://schemas.microsoft.com/office/drawing/2014/main" id="{5748896B-90C0-2945-8441-CE4448064750}"/>
                </a:ext>
              </a:extLst>
            </p:cNvPr>
            <p:cNvSpPr>
              <a:spLocks noChangeArrowheads="1"/>
            </p:cNvSpPr>
            <p:nvPr/>
          </p:nvSpPr>
          <p:spPr bwMode="auto">
            <a:xfrm>
              <a:off x="7242101" y="162512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网络层</a:t>
              </a:r>
            </a:p>
          </p:txBody>
        </p:sp>
        <p:sp>
          <p:nvSpPr>
            <p:cNvPr id="28" name="Line 48">
              <a:extLst>
                <a:ext uri="{FF2B5EF4-FFF2-40B4-BE49-F238E27FC236}">
                  <a16:creationId xmlns:a16="http://schemas.microsoft.com/office/drawing/2014/main" id="{430C6DE8-268B-105C-DA41-D1E40FD918C8}"/>
                </a:ext>
              </a:extLst>
            </p:cNvPr>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0" name="Rectangle 66">
              <a:extLst>
                <a:ext uri="{FF2B5EF4-FFF2-40B4-BE49-F238E27FC236}">
                  <a16:creationId xmlns:a16="http://schemas.microsoft.com/office/drawing/2014/main" id="{ECC85BD7-5660-53DE-D1AD-1A65210A1F22}"/>
                </a:ext>
              </a:extLst>
            </p:cNvPr>
            <p:cNvSpPr>
              <a:spLocks noChangeArrowheads="1"/>
            </p:cNvSpPr>
            <p:nvPr/>
          </p:nvSpPr>
          <p:spPr bwMode="auto">
            <a:xfrm>
              <a:off x="2386566" y="2162684"/>
              <a:ext cx="4752004" cy="312312"/>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1" name="Line 67">
              <a:extLst>
                <a:ext uri="{FF2B5EF4-FFF2-40B4-BE49-F238E27FC236}">
                  <a16:creationId xmlns:a16="http://schemas.microsoft.com/office/drawing/2014/main" id="{A52669B8-1177-D796-B878-8C3F6CC0A072}"/>
                </a:ext>
              </a:extLst>
            </p:cNvPr>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2" name="Line 68">
              <a:extLst>
                <a:ext uri="{FF2B5EF4-FFF2-40B4-BE49-F238E27FC236}">
                  <a16:creationId xmlns:a16="http://schemas.microsoft.com/office/drawing/2014/main" id="{9509F6CD-7DD6-B9A1-6B95-957959D44538}"/>
                </a:ext>
              </a:extLst>
            </p:cNvPr>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3" name="Line 69">
              <a:extLst>
                <a:ext uri="{FF2B5EF4-FFF2-40B4-BE49-F238E27FC236}">
                  <a16:creationId xmlns:a16="http://schemas.microsoft.com/office/drawing/2014/main" id="{D75D775E-C5E4-BCB2-C9F8-C7ACF3A6EE02}"/>
                </a:ext>
              </a:extLst>
            </p:cNvPr>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4" name="Line 70">
              <a:extLst>
                <a:ext uri="{FF2B5EF4-FFF2-40B4-BE49-F238E27FC236}">
                  <a16:creationId xmlns:a16="http://schemas.microsoft.com/office/drawing/2014/main" id="{F0290C66-640E-278E-329A-DE664261202C}"/>
                </a:ext>
              </a:extLst>
            </p:cNvPr>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5" name="Rectangle 71">
              <a:extLst>
                <a:ext uri="{FF2B5EF4-FFF2-40B4-BE49-F238E27FC236}">
                  <a16:creationId xmlns:a16="http://schemas.microsoft.com/office/drawing/2014/main" id="{84009705-6101-3054-B92E-182E2857CB0C}"/>
                </a:ext>
              </a:extLst>
            </p:cNvPr>
            <p:cNvSpPr>
              <a:spLocks noChangeArrowheads="1"/>
            </p:cNvSpPr>
            <p:nvPr/>
          </p:nvSpPr>
          <p:spPr bwMode="auto">
            <a:xfrm>
              <a:off x="2354254" y="2174433"/>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目的地址</a:t>
              </a:r>
            </a:p>
          </p:txBody>
        </p:sp>
        <p:sp>
          <p:nvSpPr>
            <p:cNvPr id="36" name="Rectangle 72">
              <a:extLst>
                <a:ext uri="{FF2B5EF4-FFF2-40B4-BE49-F238E27FC236}">
                  <a16:creationId xmlns:a16="http://schemas.microsoft.com/office/drawing/2014/main" id="{B35737B5-FDDA-2367-271A-794A12758390}"/>
                </a:ext>
              </a:extLst>
            </p:cNvPr>
            <p:cNvSpPr>
              <a:spLocks noChangeArrowheads="1"/>
            </p:cNvSpPr>
            <p:nvPr/>
          </p:nvSpPr>
          <p:spPr bwMode="auto">
            <a:xfrm>
              <a:off x="3109599" y="2172701"/>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源地址</a:t>
              </a:r>
            </a:p>
          </p:txBody>
        </p:sp>
        <p:sp>
          <p:nvSpPr>
            <p:cNvPr id="37" name="Rectangle 73">
              <a:extLst>
                <a:ext uri="{FF2B5EF4-FFF2-40B4-BE49-F238E27FC236}">
                  <a16:creationId xmlns:a16="http://schemas.microsoft.com/office/drawing/2014/main" id="{480A8E9B-4FAF-5B6D-CEEF-310122D03F95}"/>
                </a:ext>
              </a:extLst>
            </p:cNvPr>
            <p:cNvSpPr>
              <a:spLocks noChangeArrowheads="1"/>
            </p:cNvSpPr>
            <p:nvPr/>
          </p:nvSpPr>
          <p:spPr bwMode="auto">
            <a:xfrm>
              <a:off x="3846804" y="2173557"/>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类型</a:t>
              </a:r>
            </a:p>
          </p:txBody>
        </p:sp>
        <p:sp>
          <p:nvSpPr>
            <p:cNvPr id="38" name="Rectangle 74">
              <a:extLst>
                <a:ext uri="{FF2B5EF4-FFF2-40B4-BE49-F238E27FC236}">
                  <a16:creationId xmlns:a16="http://schemas.microsoft.com/office/drawing/2014/main" id="{0DA91B2D-6059-4666-58EA-DA0C88C04FF2}"/>
                </a:ext>
              </a:extLst>
            </p:cNvPr>
            <p:cNvSpPr>
              <a:spLocks noChangeArrowheads="1"/>
            </p:cNvSpPr>
            <p:nvPr/>
          </p:nvSpPr>
          <p:spPr bwMode="auto">
            <a:xfrm>
              <a:off x="5150297" y="2157554"/>
              <a:ext cx="85600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数        据</a:t>
              </a:r>
            </a:p>
          </p:txBody>
        </p:sp>
        <p:sp>
          <p:nvSpPr>
            <p:cNvPr id="39" name="Rectangle 75">
              <a:extLst>
                <a:ext uri="{FF2B5EF4-FFF2-40B4-BE49-F238E27FC236}">
                  <a16:creationId xmlns:a16="http://schemas.microsoft.com/office/drawing/2014/main" id="{318FE388-78E2-19E8-7861-6442C42FA832}"/>
                </a:ext>
              </a:extLst>
            </p:cNvPr>
            <p:cNvSpPr>
              <a:spLocks noChangeArrowheads="1"/>
            </p:cNvSpPr>
            <p:nvPr/>
          </p:nvSpPr>
          <p:spPr bwMode="auto">
            <a:xfrm>
              <a:off x="6703899" y="2169715"/>
              <a:ext cx="49470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CRC</a:t>
              </a:r>
            </a:p>
          </p:txBody>
        </p:sp>
        <p:sp>
          <p:nvSpPr>
            <p:cNvPr id="40" name="Rectangle 76">
              <a:extLst>
                <a:ext uri="{FF2B5EF4-FFF2-40B4-BE49-F238E27FC236}">
                  <a16:creationId xmlns:a16="http://schemas.microsoft.com/office/drawing/2014/main" id="{BF9EB762-386B-F74F-5848-7E5BFEBB4967}"/>
                </a:ext>
              </a:extLst>
            </p:cNvPr>
            <p:cNvSpPr>
              <a:spLocks noChangeArrowheads="1"/>
            </p:cNvSpPr>
            <p:nvPr/>
          </p:nvSpPr>
          <p:spPr bwMode="auto">
            <a:xfrm>
              <a:off x="2640343" y="1917399"/>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1" name="Rectangle 77">
              <a:extLst>
                <a:ext uri="{FF2B5EF4-FFF2-40B4-BE49-F238E27FC236}">
                  <a16:creationId xmlns:a16="http://schemas.microsoft.com/office/drawing/2014/main" id="{D7CDEEC3-CCC0-B188-C3FE-E146E913F552}"/>
                </a:ext>
              </a:extLst>
            </p:cNvPr>
            <p:cNvSpPr>
              <a:spLocks noChangeArrowheads="1"/>
            </p:cNvSpPr>
            <p:nvPr/>
          </p:nvSpPr>
          <p:spPr bwMode="auto">
            <a:xfrm>
              <a:off x="3313311" y="1903184"/>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2" name="Rectangle 78">
              <a:extLst>
                <a:ext uri="{FF2B5EF4-FFF2-40B4-BE49-F238E27FC236}">
                  <a16:creationId xmlns:a16="http://schemas.microsoft.com/office/drawing/2014/main" id="{3421BE6A-9CF7-C91F-6EDB-201C361A9F89}"/>
                </a:ext>
              </a:extLst>
            </p:cNvPr>
            <p:cNvSpPr>
              <a:spLocks noChangeArrowheads="1"/>
            </p:cNvSpPr>
            <p:nvPr/>
          </p:nvSpPr>
          <p:spPr bwMode="auto">
            <a:xfrm>
              <a:off x="4028906" y="1898648"/>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a:t>
              </a:r>
            </a:p>
          </p:txBody>
        </p:sp>
        <p:sp>
          <p:nvSpPr>
            <p:cNvPr id="43" name="Rectangle 79">
              <a:extLst>
                <a:ext uri="{FF2B5EF4-FFF2-40B4-BE49-F238E27FC236}">
                  <a16:creationId xmlns:a16="http://schemas.microsoft.com/office/drawing/2014/main" id="{5E7A9D72-A428-9DB0-4F2B-01ADF2837FBD}"/>
                </a:ext>
              </a:extLst>
            </p:cNvPr>
            <p:cNvSpPr>
              <a:spLocks noChangeArrowheads="1"/>
            </p:cNvSpPr>
            <p:nvPr/>
          </p:nvSpPr>
          <p:spPr bwMode="auto">
            <a:xfrm>
              <a:off x="6797074" y="1881820"/>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a:t>
              </a:r>
            </a:p>
          </p:txBody>
        </p:sp>
        <p:sp>
          <p:nvSpPr>
            <p:cNvPr id="44" name="Rectangle 80">
              <a:extLst>
                <a:ext uri="{FF2B5EF4-FFF2-40B4-BE49-F238E27FC236}">
                  <a16:creationId xmlns:a16="http://schemas.microsoft.com/office/drawing/2014/main" id="{9C82AA99-B439-85DF-FD53-5F5DF1BAF2C5}"/>
                </a:ext>
              </a:extLst>
            </p:cNvPr>
            <p:cNvSpPr>
              <a:spLocks noChangeArrowheads="1"/>
            </p:cNvSpPr>
            <p:nvPr/>
          </p:nvSpPr>
          <p:spPr bwMode="auto">
            <a:xfrm>
              <a:off x="1952502" y="1927225"/>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latin typeface="+mn-ea"/>
                  <a:cs typeface="+mn-ea"/>
                  <a:sym typeface="+mn-lt"/>
                </a:rPr>
                <a:t>字节</a:t>
              </a:r>
            </a:p>
          </p:txBody>
        </p:sp>
        <p:sp>
          <p:nvSpPr>
            <p:cNvPr id="45" name="Text Box 81">
              <a:extLst>
                <a:ext uri="{FF2B5EF4-FFF2-40B4-BE49-F238E27FC236}">
                  <a16:creationId xmlns:a16="http://schemas.microsoft.com/office/drawing/2014/main" id="{5B0E961C-8975-32BE-9C1E-BC185EB838E7}"/>
                </a:ext>
              </a:extLst>
            </p:cNvPr>
            <p:cNvSpPr txBox="1">
              <a:spLocks noChangeArrowheads="1"/>
            </p:cNvSpPr>
            <p:nvPr/>
          </p:nvSpPr>
          <p:spPr bwMode="auto">
            <a:xfrm>
              <a:off x="4648666" y="1927536"/>
              <a:ext cx="916357" cy="27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ea"/>
                  <a:ea typeface="+mn-ea"/>
                  <a:cs typeface="+mn-ea"/>
                  <a:sym typeface="+mn-lt"/>
                </a:rPr>
                <a:t>46 ~ 1500</a:t>
              </a:r>
            </a:p>
          </p:txBody>
        </p:sp>
        <p:sp>
          <p:nvSpPr>
            <p:cNvPr id="46" name="Line 107">
              <a:extLst>
                <a:ext uri="{FF2B5EF4-FFF2-40B4-BE49-F238E27FC236}">
                  <a16:creationId xmlns:a16="http://schemas.microsoft.com/office/drawing/2014/main" id="{960CC5DF-E2DB-2A4F-5793-84F129514D0F}"/>
                </a:ext>
              </a:extLst>
            </p:cNvPr>
            <p:cNvSpPr>
              <a:spLocks noChangeShapeType="1"/>
            </p:cNvSpPr>
            <p:nvPr/>
          </p:nvSpPr>
          <p:spPr bwMode="auto">
            <a:xfrm>
              <a:off x="2385384" y="1590425"/>
              <a:ext cx="2357" cy="57876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47" name="Line 108">
              <a:extLst>
                <a:ext uri="{FF2B5EF4-FFF2-40B4-BE49-F238E27FC236}">
                  <a16:creationId xmlns:a16="http://schemas.microsoft.com/office/drawing/2014/main" id="{9E83F429-C259-2B7F-A13B-826D26318A5E}"/>
                </a:ext>
              </a:extLst>
            </p:cNvPr>
            <p:cNvSpPr>
              <a:spLocks noChangeShapeType="1"/>
            </p:cNvSpPr>
            <p:nvPr/>
          </p:nvSpPr>
          <p:spPr bwMode="auto">
            <a:xfrm>
              <a:off x="7128027" y="1600562"/>
              <a:ext cx="10543" cy="56212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grpSp>
          <p:nvGrpSpPr>
            <p:cNvPr id="48" name="Group 109">
              <a:extLst>
                <a:ext uri="{FF2B5EF4-FFF2-40B4-BE49-F238E27FC236}">
                  <a16:creationId xmlns:a16="http://schemas.microsoft.com/office/drawing/2014/main" id="{5F489E64-3725-5DC5-D5BB-5DEAD4197F93}"/>
                </a:ext>
              </a:extLst>
            </p:cNvPr>
            <p:cNvGrpSpPr>
              <a:grpSpLocks/>
            </p:cNvGrpSpPr>
            <p:nvPr/>
          </p:nvGrpSpPr>
          <p:grpSpPr bwMode="auto">
            <a:xfrm>
              <a:off x="4431866" y="1604210"/>
              <a:ext cx="2311976" cy="676676"/>
              <a:chOff x="2715" y="1872"/>
              <a:chExt cx="1968" cy="624"/>
            </a:xfrm>
          </p:grpSpPr>
          <p:sp>
            <p:nvSpPr>
              <p:cNvPr id="52" name="AutoShape 110">
                <a:extLst>
                  <a:ext uri="{FF2B5EF4-FFF2-40B4-BE49-F238E27FC236}">
                    <a16:creationId xmlns:a16="http://schemas.microsoft.com/office/drawing/2014/main" id="{E184A8D9-794C-CA3B-9BB1-52BD69F68786}"/>
                  </a:ext>
                </a:extLst>
              </p:cNvPr>
              <p:cNvSpPr>
                <a:spLocks noChangeArrowheads="1"/>
              </p:cNvSpPr>
              <p:nvPr/>
            </p:nvSpPr>
            <p:spPr bwMode="auto">
              <a:xfrm rot="16200000" flipH="1">
                <a:off x="3508" y="2231"/>
                <a:ext cx="384" cy="145"/>
              </a:xfrm>
              <a:prstGeom prst="rightArrow">
                <a:avLst>
                  <a:gd name="adj1" fmla="val 50000"/>
                  <a:gd name="adj2" fmla="val 132426"/>
                </a:avLst>
              </a:prstGeom>
              <a:solidFill>
                <a:schemeClr val="bg2">
                  <a:lumMod val="90000"/>
                </a:schemeClr>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3" name="Rectangle 111">
                <a:extLst>
                  <a:ext uri="{FF2B5EF4-FFF2-40B4-BE49-F238E27FC236}">
                    <a16:creationId xmlns:a16="http://schemas.microsoft.com/office/drawing/2014/main" id="{C8AE841D-C5E0-9F97-AEBE-55B3804581B4}"/>
                  </a:ext>
                </a:extLst>
              </p:cNvPr>
              <p:cNvSpPr>
                <a:spLocks noChangeArrowheads="1"/>
              </p:cNvSpPr>
              <p:nvPr/>
            </p:nvSpPr>
            <p:spPr bwMode="auto">
              <a:xfrm>
                <a:off x="2715" y="1872"/>
                <a:ext cx="1968" cy="240"/>
              </a:xfrm>
              <a:prstGeom prst="rect">
                <a:avLst/>
              </a:prstGeom>
              <a:solidFill>
                <a:schemeClr val="bg2">
                  <a:lumMod val="90000"/>
                </a:schemeClr>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latin typeface="+mn-ea"/>
                    <a:cs typeface="+mn-ea"/>
                    <a:sym typeface="+mn-lt"/>
                  </a:rPr>
                  <a:t>IP</a:t>
                </a:r>
                <a:r>
                  <a:rPr kumimoji="1" lang="zh-CN" altLang="en-US" sz="1600" b="1" dirty="0">
                    <a:latin typeface="+mn-ea"/>
                    <a:cs typeface="+mn-ea"/>
                    <a:sym typeface="+mn-lt"/>
                  </a:rPr>
                  <a:t>数据报（及其它数据报）</a:t>
                </a:r>
              </a:p>
            </p:txBody>
          </p:sp>
        </p:grpSp>
        <p:sp>
          <p:nvSpPr>
            <p:cNvPr id="49" name="Rectangle 112">
              <a:extLst>
                <a:ext uri="{FF2B5EF4-FFF2-40B4-BE49-F238E27FC236}">
                  <a16:creationId xmlns:a16="http://schemas.microsoft.com/office/drawing/2014/main" id="{7891BE3C-D1B3-339E-3473-75C59690DC08}"/>
                </a:ext>
              </a:extLst>
            </p:cNvPr>
            <p:cNvSpPr>
              <a:spLocks noChangeArrowheads="1"/>
            </p:cNvSpPr>
            <p:nvPr/>
          </p:nvSpPr>
          <p:spPr bwMode="auto">
            <a:xfrm>
              <a:off x="984982" y="2152151"/>
              <a:ext cx="1324498" cy="343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2000" dirty="0">
                  <a:solidFill>
                    <a:srgbClr val="C00000"/>
                  </a:solidFill>
                  <a:latin typeface="+mn-ea"/>
                  <a:cs typeface="+mn-ea"/>
                  <a:sym typeface="+mn-lt"/>
                </a:rPr>
                <a:t>Ethernet II</a:t>
              </a:r>
              <a:r>
                <a:rPr lang="zh-CN" altLang="en-US" sz="2000" dirty="0">
                  <a:solidFill>
                    <a:srgbClr val="C00000"/>
                  </a:solidFill>
                  <a:latin typeface="+mn-ea"/>
                  <a:cs typeface="+mn-ea"/>
                  <a:sym typeface="+mn-lt"/>
                </a:rPr>
                <a:t>帧</a:t>
              </a:r>
              <a:endParaRPr kumimoji="1" lang="zh-CN" altLang="en-US" sz="1867" b="1" dirty="0">
                <a:solidFill>
                  <a:srgbClr val="C00000"/>
                </a:solidFill>
                <a:latin typeface="+mn-ea"/>
                <a:cs typeface="+mn-ea"/>
                <a:sym typeface="+mn-lt"/>
              </a:endParaRPr>
            </a:p>
          </p:txBody>
        </p:sp>
        <p:sp>
          <p:nvSpPr>
            <p:cNvPr id="29" name="AutoShape 64">
              <a:extLst>
                <a:ext uri="{FF2B5EF4-FFF2-40B4-BE49-F238E27FC236}">
                  <a16:creationId xmlns:a16="http://schemas.microsoft.com/office/drawing/2014/main" id="{27F562E5-6827-EAE7-30C7-454FE9E82BD2}"/>
                </a:ext>
              </a:extLst>
            </p:cNvPr>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8" name="Line 48">
              <a:extLst>
                <a:ext uri="{FF2B5EF4-FFF2-40B4-BE49-F238E27FC236}">
                  <a16:creationId xmlns:a16="http://schemas.microsoft.com/office/drawing/2014/main" id="{FDEBB813-412F-EB39-EF04-C623E490DC07}"/>
                </a:ext>
              </a:extLst>
            </p:cNvPr>
            <p:cNvSpPr>
              <a:spLocks noChangeShapeType="1"/>
            </p:cNvSpPr>
            <p:nvPr/>
          </p:nvSpPr>
          <p:spPr bwMode="auto">
            <a:xfrm flipV="1">
              <a:off x="7199422" y="2626330"/>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grpSp>
      <p:sp>
        <p:nvSpPr>
          <p:cNvPr id="54" name="矩形 53">
            <a:extLst>
              <a:ext uri="{FF2B5EF4-FFF2-40B4-BE49-F238E27FC236}">
                <a16:creationId xmlns:a16="http://schemas.microsoft.com/office/drawing/2014/main" id="{C632C48F-5E12-D8EA-9804-BD60459101B1}"/>
              </a:ext>
            </a:extLst>
          </p:cNvPr>
          <p:cNvSpPr/>
          <p:nvPr/>
        </p:nvSpPr>
        <p:spPr>
          <a:xfrm>
            <a:off x="2793565" y="3372552"/>
            <a:ext cx="484428" cy="396583"/>
          </a:xfrm>
          <a:prstGeom prst="rect">
            <a:avLst/>
          </a:prstGeom>
        </p:spPr>
        <p:txBody>
          <a:bodyPr wrap="none">
            <a:spAutoFit/>
          </a:bodyPr>
          <a:lstStyle/>
          <a:p>
            <a:pPr defTabSz="1015975" eaLnBrk="0" hangingPunct="0">
              <a:lnSpc>
                <a:spcPct val="120000"/>
              </a:lnSpc>
            </a:pPr>
            <a:r>
              <a:rPr kumimoji="1" lang="en-US" altLang="zh-CN" b="1" dirty="0">
                <a:solidFill>
                  <a:srgbClr val="000099"/>
                </a:solidFill>
                <a:latin typeface="+mn-ea"/>
                <a:cs typeface="+mn-ea"/>
                <a:sym typeface="+mn-lt"/>
              </a:rPr>
              <a:t>7B</a:t>
            </a:r>
            <a:endParaRPr kumimoji="1" lang="zh-CN" altLang="en-US" b="1" dirty="0">
              <a:solidFill>
                <a:srgbClr val="000099"/>
              </a:solidFill>
              <a:latin typeface="+mn-ea"/>
              <a:cs typeface="+mn-ea"/>
              <a:sym typeface="+mn-lt"/>
            </a:endParaRPr>
          </a:p>
        </p:txBody>
      </p:sp>
      <p:sp>
        <p:nvSpPr>
          <p:cNvPr id="60" name="文本框 59">
            <a:extLst>
              <a:ext uri="{FF2B5EF4-FFF2-40B4-BE49-F238E27FC236}">
                <a16:creationId xmlns:a16="http://schemas.microsoft.com/office/drawing/2014/main" id="{81B4A838-6017-100A-5128-002AF2F94FEF}"/>
              </a:ext>
            </a:extLst>
          </p:cNvPr>
          <p:cNvSpPr txBox="1"/>
          <p:nvPr/>
        </p:nvSpPr>
        <p:spPr>
          <a:xfrm>
            <a:off x="660400" y="4992796"/>
            <a:ext cx="10681133" cy="1242904"/>
          </a:xfrm>
          <a:prstGeom prst="rect">
            <a:avLst/>
          </a:prstGeom>
          <a:noFill/>
        </p:spPr>
        <p:txBody>
          <a:bodyPr wrap="square">
            <a:spAutoFit/>
          </a:bodyPr>
          <a:lstStyle/>
          <a:p>
            <a:pPr marL="285750" indent="-285750">
              <a:lnSpc>
                <a:spcPct val="120000"/>
              </a:lnSpc>
              <a:buFont typeface="Wingdings" panose="05000000000000000000" pitchFamily="2" charset="2"/>
              <a:buChar char="n"/>
            </a:pPr>
            <a:r>
              <a:rPr lang="zh-CN" altLang="en-US" sz="2400" dirty="0">
                <a:latin typeface="+mn-ea"/>
                <a:cs typeface="+mn-ea"/>
                <a:sym typeface="+mn-lt"/>
              </a:rPr>
              <a:t>在帧的前面插入（硬件生成）的 </a:t>
            </a:r>
            <a:r>
              <a:rPr lang="en-US" altLang="zh-CN" sz="2400" dirty="0">
                <a:latin typeface="+mn-ea"/>
                <a:cs typeface="+mn-ea"/>
                <a:sym typeface="+mn-lt"/>
              </a:rPr>
              <a:t>8 </a:t>
            </a:r>
            <a:r>
              <a:rPr lang="zh-CN" altLang="en-US" sz="2400" dirty="0">
                <a:latin typeface="+mn-ea"/>
                <a:cs typeface="+mn-ea"/>
                <a:sym typeface="+mn-lt"/>
              </a:rPr>
              <a:t>字节，包含两个字段</a:t>
            </a:r>
            <a:endParaRPr lang="en-US" altLang="zh-CN" sz="24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第一个字段是 </a:t>
            </a:r>
            <a:r>
              <a:rPr lang="en-US" altLang="zh-CN" sz="2000" dirty="0">
                <a:latin typeface="+mn-ea"/>
                <a:cs typeface="+mn-ea"/>
                <a:sym typeface="+mn-lt"/>
              </a:rPr>
              <a:t>7 </a:t>
            </a:r>
            <a:r>
              <a:rPr lang="zh-CN" altLang="en-US" sz="2000" dirty="0">
                <a:latin typeface="+mn-ea"/>
                <a:cs typeface="+mn-ea"/>
                <a:sym typeface="+mn-lt"/>
              </a:rPr>
              <a:t>个字节的前导码，用来迅速实现 </a:t>
            </a:r>
            <a:r>
              <a:rPr lang="en-US" altLang="zh-CN" sz="2000" dirty="0">
                <a:latin typeface="+mn-ea"/>
                <a:cs typeface="+mn-ea"/>
                <a:sym typeface="+mn-lt"/>
              </a:rPr>
              <a:t>MAC </a:t>
            </a:r>
            <a:r>
              <a:rPr lang="zh-CN" altLang="en-US" sz="2000" dirty="0">
                <a:latin typeface="+mn-ea"/>
                <a:cs typeface="+mn-ea"/>
                <a:sym typeface="+mn-lt"/>
              </a:rPr>
              <a:t>帧的比特同步</a:t>
            </a:r>
            <a:endParaRPr lang="en-US" altLang="zh-CN" sz="20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第二个字段 是</a:t>
            </a:r>
            <a:r>
              <a:rPr lang="en-US" altLang="zh-CN" sz="2000" dirty="0">
                <a:latin typeface="+mn-ea"/>
                <a:cs typeface="+mn-ea"/>
                <a:sym typeface="+mn-lt"/>
              </a:rPr>
              <a:t>1 </a:t>
            </a:r>
            <a:r>
              <a:rPr lang="zh-CN" altLang="en-US" sz="2000" dirty="0">
                <a:latin typeface="+mn-ea"/>
                <a:cs typeface="+mn-ea"/>
                <a:sym typeface="+mn-lt"/>
              </a:rPr>
              <a:t>个字节的帧起始定界符，表示后面的信息就是 </a:t>
            </a:r>
            <a:r>
              <a:rPr lang="en-US" altLang="zh-CN" sz="2000" dirty="0">
                <a:latin typeface="+mn-ea"/>
                <a:cs typeface="+mn-ea"/>
                <a:sym typeface="+mn-lt"/>
              </a:rPr>
              <a:t>MAC </a:t>
            </a:r>
            <a:r>
              <a:rPr lang="zh-CN" altLang="en-US" sz="2000" dirty="0">
                <a:latin typeface="+mn-ea"/>
                <a:cs typeface="+mn-ea"/>
                <a:sym typeface="+mn-lt"/>
              </a:rPr>
              <a:t>帧 </a:t>
            </a:r>
          </a:p>
        </p:txBody>
      </p:sp>
    </p:spTree>
    <p:extLst>
      <p:ext uri="{BB962C8B-B14F-4D97-AF65-F5344CB8AC3E}">
        <p14:creationId xmlns:p14="http://schemas.microsoft.com/office/powerpoint/2010/main" val="2326452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D6A43-1D16-2253-AF28-F6C3BAC1C386}"/>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EEDA7FCE-E286-9280-37AA-8254EC0CE5F7}"/>
              </a:ext>
            </a:extLst>
          </p:cNvPr>
          <p:cNvSpPr>
            <a:spLocks noGrp="1"/>
          </p:cNvSpPr>
          <p:nvPr>
            <p:ph idx="1"/>
          </p:nvPr>
        </p:nvSpPr>
        <p:spPr>
          <a:xfrm>
            <a:off x="666750" y="2391344"/>
            <a:ext cx="10858500" cy="2946372"/>
          </a:xfrm>
        </p:spPr>
        <p:txBody>
          <a:bodyPr>
            <a:normAutofit/>
          </a:bodyPr>
          <a:lstStyle/>
          <a:p>
            <a:pPr eaLnBrk="0" hangingPunct="0">
              <a:lnSpc>
                <a:spcPct val="120000"/>
              </a:lnSpc>
              <a:spcBef>
                <a:spcPct val="0"/>
              </a:spcBef>
            </a:pPr>
            <a:r>
              <a:rPr lang="zh-CN" altLang="en-US" dirty="0">
                <a:latin typeface="+mn-ea"/>
                <a:cs typeface="+mn-ea"/>
                <a:sym typeface="+mn-lt"/>
              </a:rPr>
              <a:t>目的地址和源地址字段用于标识发送方地址和接收方地址，这个地址是</a:t>
            </a:r>
            <a:r>
              <a:rPr lang="zh-CN" altLang="en-US" dirty="0">
                <a:solidFill>
                  <a:srgbClr val="C00000"/>
                </a:solidFill>
                <a:latin typeface="+mn-ea"/>
                <a:cs typeface="+mn-ea"/>
                <a:sym typeface="+mn-lt"/>
              </a:rPr>
              <a:t>硬件地址</a:t>
            </a:r>
            <a:r>
              <a:rPr lang="zh-CN" altLang="en-US" dirty="0">
                <a:solidFill>
                  <a:srgbClr val="0000FF"/>
                </a:solidFill>
                <a:latin typeface="+mn-ea"/>
                <a:cs typeface="+mn-ea"/>
                <a:sym typeface="+mn-lt"/>
              </a:rPr>
              <a:t>，</a:t>
            </a:r>
            <a:r>
              <a:rPr lang="zh-CN" altLang="en-US" dirty="0">
                <a:latin typeface="+mn-ea"/>
                <a:cs typeface="+mn-ea"/>
                <a:sym typeface="+mn-lt"/>
              </a:rPr>
              <a:t>又称为</a:t>
            </a:r>
            <a:r>
              <a:rPr lang="zh-CN" altLang="en-US" dirty="0">
                <a:solidFill>
                  <a:srgbClr val="C00000"/>
                </a:solidFill>
                <a:latin typeface="+mn-ea"/>
                <a:cs typeface="+mn-ea"/>
                <a:sym typeface="+mn-lt"/>
              </a:rPr>
              <a:t>物理地址</a:t>
            </a:r>
            <a:r>
              <a:rPr lang="zh-CN" altLang="en-US" dirty="0">
                <a:latin typeface="+mn-ea"/>
                <a:cs typeface="+mn-ea"/>
                <a:sym typeface="+mn-lt"/>
              </a:rPr>
              <a:t>，或 </a:t>
            </a:r>
            <a:r>
              <a:rPr lang="en-US" altLang="zh-CN" dirty="0">
                <a:solidFill>
                  <a:srgbClr val="C00000"/>
                </a:solidFill>
                <a:latin typeface="+mn-ea"/>
                <a:cs typeface="+mn-ea"/>
                <a:sym typeface="+mn-lt"/>
              </a:rPr>
              <a:t>MAC </a:t>
            </a:r>
            <a:r>
              <a:rPr lang="zh-CN" altLang="en-US" dirty="0">
                <a:solidFill>
                  <a:srgbClr val="C00000"/>
                </a:solidFill>
                <a:latin typeface="+mn-ea"/>
                <a:cs typeface="+mn-ea"/>
                <a:sym typeface="+mn-lt"/>
              </a:rPr>
              <a:t>地址</a:t>
            </a:r>
            <a:endParaRPr lang="en-US" altLang="zh-CN" dirty="0">
              <a:latin typeface="+mn-ea"/>
              <a:cs typeface="+mn-ea"/>
              <a:sym typeface="+mn-lt"/>
            </a:endParaRPr>
          </a:p>
          <a:p>
            <a:pPr>
              <a:spcBef>
                <a:spcPct val="0"/>
              </a:spcBef>
            </a:pPr>
            <a:r>
              <a:rPr lang="en-US" altLang="zh-CN" dirty="0">
                <a:latin typeface="+mn-ea"/>
                <a:cs typeface="+mn-ea"/>
                <a:sym typeface="+mn-lt"/>
              </a:rPr>
              <a:t>IEEE 802 </a:t>
            </a:r>
            <a:r>
              <a:rPr lang="zh-CN" altLang="en-US" dirty="0">
                <a:latin typeface="+mn-ea"/>
                <a:cs typeface="+mn-ea"/>
                <a:sym typeface="+mn-lt"/>
              </a:rPr>
              <a:t>标准规定的 </a:t>
            </a:r>
            <a:r>
              <a:rPr lang="en-US" altLang="zh-CN" dirty="0">
                <a:latin typeface="+mn-ea"/>
                <a:cs typeface="+mn-ea"/>
                <a:sym typeface="+mn-lt"/>
              </a:rPr>
              <a:t>MAC </a:t>
            </a:r>
            <a:r>
              <a:rPr lang="zh-CN" altLang="en-US" dirty="0">
                <a:latin typeface="+mn-ea"/>
                <a:cs typeface="+mn-ea"/>
                <a:sym typeface="+mn-lt"/>
              </a:rPr>
              <a:t>地址长</a:t>
            </a:r>
            <a:r>
              <a:rPr lang="en-US" altLang="zh-CN" dirty="0">
                <a:latin typeface="+mn-ea"/>
                <a:cs typeface="+mn-ea"/>
                <a:sym typeface="+mn-lt"/>
              </a:rPr>
              <a:t>48 </a:t>
            </a:r>
            <a:r>
              <a:rPr lang="zh-CN" altLang="en-US" dirty="0">
                <a:latin typeface="+mn-ea"/>
                <a:cs typeface="+mn-ea"/>
                <a:sym typeface="+mn-lt"/>
              </a:rPr>
              <a:t>比特（</a:t>
            </a:r>
            <a:r>
              <a:rPr lang="en-US" altLang="zh-CN" dirty="0">
                <a:latin typeface="+mn-ea"/>
                <a:cs typeface="+mn-ea"/>
                <a:sym typeface="+mn-lt"/>
              </a:rPr>
              <a:t>6</a:t>
            </a:r>
            <a:r>
              <a:rPr lang="zh-CN" altLang="en-US" dirty="0">
                <a:latin typeface="+mn-ea"/>
                <a:cs typeface="+mn-ea"/>
                <a:sym typeface="+mn-lt"/>
              </a:rPr>
              <a:t>字节）</a:t>
            </a:r>
            <a:endParaRPr lang="en-US" altLang="zh-CN" sz="2800" dirty="0">
              <a:cs typeface="+mn-ea"/>
              <a:sym typeface="+mn-lt"/>
            </a:endParaRPr>
          </a:p>
          <a:p>
            <a:pPr marL="538163" indent="-271463">
              <a:spcBef>
                <a:spcPct val="0"/>
              </a:spcBef>
              <a:buFont typeface="Wingdings" panose="05000000000000000000" pitchFamily="2" charset="2"/>
              <a:buChar char="Ø"/>
            </a:pPr>
            <a:r>
              <a:rPr lang="zh-CN" altLang="en-US" sz="2000" dirty="0">
                <a:latin typeface="+mn-ea"/>
                <a:cs typeface="+mn-ea"/>
                <a:sym typeface="+mn-lt"/>
              </a:rPr>
              <a:t>组织唯一标识符：前三个字节 </a:t>
            </a:r>
            <a:r>
              <a:rPr lang="en-US" altLang="zh-CN" sz="2000" dirty="0">
                <a:latin typeface="+mn-ea"/>
                <a:cs typeface="+mn-ea"/>
                <a:sym typeface="+mn-lt"/>
              </a:rPr>
              <a:t>(</a:t>
            </a:r>
            <a:r>
              <a:rPr lang="zh-CN" altLang="en-US" sz="2000" dirty="0">
                <a:latin typeface="+mn-ea"/>
                <a:cs typeface="+mn-ea"/>
                <a:sym typeface="+mn-lt"/>
              </a:rPr>
              <a:t>即高位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，由</a:t>
            </a:r>
            <a:r>
              <a:rPr lang="en-US" altLang="zh-CN" sz="2000" dirty="0">
                <a:latin typeface="+mn-ea"/>
                <a:cs typeface="+mn-ea"/>
                <a:sym typeface="+mn-lt"/>
              </a:rPr>
              <a:t>IEEE </a:t>
            </a:r>
            <a:r>
              <a:rPr lang="zh-CN" altLang="en-US" sz="2000" dirty="0">
                <a:latin typeface="+mn-ea"/>
                <a:cs typeface="+mn-ea"/>
                <a:sym typeface="+mn-lt"/>
              </a:rPr>
              <a:t>的注册管理机构 </a:t>
            </a:r>
            <a:r>
              <a:rPr lang="en-US" altLang="zh-CN" sz="2000" dirty="0">
                <a:latin typeface="+mn-ea"/>
                <a:cs typeface="+mn-ea"/>
                <a:sym typeface="+mn-lt"/>
              </a:rPr>
              <a:t>RA </a:t>
            </a:r>
            <a:r>
              <a:rPr lang="zh-CN" altLang="en-US" sz="2000" dirty="0">
                <a:latin typeface="+mn-ea"/>
                <a:cs typeface="+mn-ea"/>
                <a:sym typeface="+mn-lt"/>
              </a:rPr>
              <a:t>负责向厂家分配</a:t>
            </a:r>
          </a:p>
          <a:p>
            <a:pPr marL="538163" indent="-271463">
              <a:spcBef>
                <a:spcPct val="0"/>
              </a:spcBef>
              <a:buFont typeface="Wingdings" panose="05000000000000000000" pitchFamily="2" charset="2"/>
              <a:buChar char="Ø"/>
            </a:pPr>
            <a:r>
              <a:rPr lang="zh-CN" altLang="en-US" sz="2000" dirty="0">
                <a:latin typeface="+mn-ea"/>
                <a:cs typeface="+mn-ea"/>
                <a:sym typeface="+mn-lt"/>
              </a:rPr>
              <a:t>扩展唯一标识符：后三个字节 </a:t>
            </a:r>
            <a:r>
              <a:rPr lang="en-US" altLang="zh-CN" sz="2000" dirty="0">
                <a:latin typeface="+mn-ea"/>
                <a:cs typeface="+mn-ea"/>
                <a:sym typeface="+mn-lt"/>
              </a:rPr>
              <a:t>(</a:t>
            </a:r>
            <a:r>
              <a:rPr lang="zh-CN" altLang="en-US" sz="2000" dirty="0">
                <a:latin typeface="+mn-ea"/>
                <a:cs typeface="+mn-ea"/>
                <a:sym typeface="+mn-lt"/>
              </a:rPr>
              <a:t>即低位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a:t>
            </a:r>
            <a:r>
              <a:rPr lang="en-US" altLang="zh-CN" sz="2000" dirty="0">
                <a:latin typeface="+mn-ea"/>
                <a:cs typeface="+mn-ea"/>
                <a:sym typeface="+mn-lt"/>
              </a:rPr>
              <a:t> </a:t>
            </a:r>
            <a:r>
              <a:rPr lang="zh-CN" altLang="en-US" sz="2000" dirty="0">
                <a:latin typeface="+mn-ea"/>
                <a:cs typeface="+mn-ea"/>
                <a:sym typeface="+mn-lt"/>
              </a:rPr>
              <a:t>由厂家自行指派，必须保证无重复地址</a:t>
            </a:r>
          </a:p>
          <a:p>
            <a:pPr>
              <a:spcBef>
                <a:spcPct val="0"/>
              </a:spcBef>
              <a:buClr>
                <a:srgbClr val="0070C0"/>
              </a:buClr>
            </a:pPr>
            <a:endParaRPr lang="en-US" altLang="zh-CN" dirty="0">
              <a:latin typeface="+mn-ea"/>
              <a:cs typeface="+mn-ea"/>
              <a:sym typeface="+mn-lt"/>
            </a:endParaRPr>
          </a:p>
          <a:p>
            <a:pPr marL="380990" indent="-380990">
              <a:lnSpc>
                <a:spcPct val="120000"/>
              </a:lnSpc>
              <a:spcBef>
                <a:spcPct val="0"/>
              </a:spcBef>
              <a:buClr>
                <a:srgbClr val="0070C0"/>
              </a:buClr>
              <a:buFont typeface="Wingdings" panose="05000000000000000000" pitchFamily="2" charset="2"/>
              <a:buChar char="Ø"/>
            </a:pPr>
            <a:endParaRPr lang="zh-CN" altLang="en-US" sz="28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BB31CA2A-72DF-623A-1A04-1D1A0F1FF34E}"/>
              </a:ext>
            </a:extLst>
          </p:cNvPr>
          <p:cNvSpPr>
            <a:spLocks noGrp="1"/>
          </p:cNvSpPr>
          <p:nvPr>
            <p:ph type="sldNum" sz="quarter" idx="12"/>
          </p:nvPr>
        </p:nvSpPr>
        <p:spPr/>
        <p:txBody>
          <a:bodyPr/>
          <a:lstStyle/>
          <a:p>
            <a:fld id="{C8BB1146-E542-4D4E-B8E9-6919A11DDD48}" type="slidenum">
              <a:rPr lang="en-US" smtClean="0"/>
              <a:t>132</a:t>
            </a:fld>
            <a:endParaRPr lang="en-US"/>
          </a:p>
        </p:txBody>
      </p:sp>
      <p:grpSp>
        <p:nvGrpSpPr>
          <p:cNvPr id="5" name="组合 4">
            <a:extLst>
              <a:ext uri="{FF2B5EF4-FFF2-40B4-BE49-F238E27FC236}">
                <a16:creationId xmlns:a16="http://schemas.microsoft.com/office/drawing/2014/main" id="{996C39F7-0C42-B030-90FD-231F5828D7E9}"/>
              </a:ext>
            </a:extLst>
          </p:cNvPr>
          <p:cNvGrpSpPr/>
          <p:nvPr/>
        </p:nvGrpSpPr>
        <p:grpSpPr>
          <a:xfrm>
            <a:off x="2892093" y="4809620"/>
            <a:ext cx="5061663" cy="880186"/>
            <a:chOff x="2000672" y="5119728"/>
            <a:chExt cx="5184576" cy="901560"/>
          </a:xfrm>
        </p:grpSpPr>
        <p:sp>
          <p:nvSpPr>
            <p:cNvPr id="6" name="矩形 5">
              <a:extLst>
                <a:ext uri="{FF2B5EF4-FFF2-40B4-BE49-F238E27FC236}">
                  <a16:creationId xmlns:a16="http://schemas.microsoft.com/office/drawing/2014/main" id="{845D4630-E6AB-FDFB-A12A-D3AA28CE3F44}"/>
                </a:ext>
              </a:extLst>
            </p:cNvPr>
            <p:cNvSpPr/>
            <p:nvPr/>
          </p:nvSpPr>
          <p:spPr bwMode="auto">
            <a:xfrm>
              <a:off x="2000672" y="5517232"/>
              <a:ext cx="2592288" cy="504056"/>
            </a:xfrm>
            <a:prstGeom prst="rect">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组织唯一标识符</a:t>
              </a:r>
            </a:p>
          </p:txBody>
        </p:sp>
        <p:sp>
          <p:nvSpPr>
            <p:cNvPr id="7" name="矩形 6">
              <a:extLst>
                <a:ext uri="{FF2B5EF4-FFF2-40B4-BE49-F238E27FC236}">
                  <a16:creationId xmlns:a16="http://schemas.microsoft.com/office/drawing/2014/main" id="{CEA174EE-7CC4-7939-5143-A547DC76AEBB}"/>
                </a:ext>
              </a:extLst>
            </p:cNvPr>
            <p:cNvSpPr/>
            <p:nvPr/>
          </p:nvSpPr>
          <p:spPr bwMode="auto">
            <a:xfrm>
              <a:off x="4592960" y="5517232"/>
              <a:ext cx="2592288" cy="504056"/>
            </a:xfrm>
            <a:prstGeom prst="rect">
              <a:avLst/>
            </a:prstGeom>
            <a:solidFill>
              <a:schemeClr val="accent1">
                <a:lumMod val="10000"/>
                <a:lumOff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扩展唯一标识符</a:t>
              </a:r>
            </a:p>
          </p:txBody>
        </p:sp>
        <p:sp>
          <p:nvSpPr>
            <p:cNvPr id="8" name="TextBox 12">
              <a:extLst>
                <a:ext uri="{FF2B5EF4-FFF2-40B4-BE49-F238E27FC236}">
                  <a16:creationId xmlns:a16="http://schemas.microsoft.com/office/drawing/2014/main" id="{F36EA0C9-6D0A-496A-A83F-3EF53722EE7B}"/>
                </a:ext>
              </a:extLst>
            </p:cNvPr>
            <p:cNvSpPr txBox="1"/>
            <p:nvPr/>
          </p:nvSpPr>
          <p:spPr>
            <a:xfrm>
              <a:off x="2885533"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sp>
          <p:nvSpPr>
            <p:cNvPr id="9" name="TextBox 13">
              <a:extLst>
                <a:ext uri="{FF2B5EF4-FFF2-40B4-BE49-F238E27FC236}">
                  <a16:creationId xmlns:a16="http://schemas.microsoft.com/office/drawing/2014/main" id="{011656C8-3E5D-6A96-AF22-EB7C4AEBBBD0}"/>
                </a:ext>
              </a:extLst>
            </p:cNvPr>
            <p:cNvSpPr txBox="1"/>
            <p:nvPr/>
          </p:nvSpPr>
          <p:spPr>
            <a:xfrm>
              <a:off x="5448082"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grpSp>
      <p:grpSp>
        <p:nvGrpSpPr>
          <p:cNvPr id="36" name="组合 35">
            <a:extLst>
              <a:ext uri="{FF2B5EF4-FFF2-40B4-BE49-F238E27FC236}">
                <a16:creationId xmlns:a16="http://schemas.microsoft.com/office/drawing/2014/main" id="{046DCFDA-5E0A-219F-5E73-A2757FC48396}"/>
              </a:ext>
            </a:extLst>
          </p:cNvPr>
          <p:cNvGrpSpPr/>
          <p:nvPr/>
        </p:nvGrpSpPr>
        <p:grpSpPr>
          <a:xfrm>
            <a:off x="2760318" y="1180328"/>
            <a:ext cx="6448423" cy="1007182"/>
            <a:chOff x="2827781" y="1235478"/>
            <a:chExt cx="6448423" cy="1007182"/>
          </a:xfrm>
        </p:grpSpPr>
        <p:grpSp>
          <p:nvGrpSpPr>
            <p:cNvPr id="35" name="组合 34">
              <a:extLst>
                <a:ext uri="{FF2B5EF4-FFF2-40B4-BE49-F238E27FC236}">
                  <a16:creationId xmlns:a16="http://schemas.microsoft.com/office/drawing/2014/main" id="{2F681681-944B-E13E-45FB-859B51549118}"/>
                </a:ext>
              </a:extLst>
            </p:cNvPr>
            <p:cNvGrpSpPr/>
            <p:nvPr/>
          </p:nvGrpSpPr>
          <p:grpSpPr>
            <a:xfrm>
              <a:off x="2827781" y="1663437"/>
              <a:ext cx="6448423" cy="579223"/>
              <a:chOff x="2827781" y="1663437"/>
              <a:chExt cx="6448423" cy="579223"/>
            </a:xfrm>
          </p:grpSpPr>
          <p:sp>
            <p:nvSpPr>
              <p:cNvPr id="20" name="Rectangle 66">
                <a:extLst>
                  <a:ext uri="{FF2B5EF4-FFF2-40B4-BE49-F238E27FC236}">
                    <a16:creationId xmlns:a16="http://schemas.microsoft.com/office/drawing/2014/main" id="{9F4AF834-866C-49B0-364C-B80CCEA7E975}"/>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21" name="Rectangle 71">
                <a:extLst>
                  <a:ext uri="{FF2B5EF4-FFF2-40B4-BE49-F238E27FC236}">
                    <a16:creationId xmlns:a16="http://schemas.microsoft.com/office/drawing/2014/main" id="{D926ABC4-70C2-59A1-66E1-9B810EE4E6C8}"/>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目的地址</a:t>
                </a:r>
              </a:p>
            </p:txBody>
          </p:sp>
          <p:sp>
            <p:nvSpPr>
              <p:cNvPr id="22" name="Rectangle 72">
                <a:extLst>
                  <a:ext uri="{FF2B5EF4-FFF2-40B4-BE49-F238E27FC236}">
                    <a16:creationId xmlns:a16="http://schemas.microsoft.com/office/drawing/2014/main" id="{87887C2D-4070-9760-9639-5C842E40DCB2}"/>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源地址</a:t>
                </a:r>
              </a:p>
            </p:txBody>
          </p:sp>
          <p:sp>
            <p:nvSpPr>
              <p:cNvPr id="23" name="Rectangle 73">
                <a:extLst>
                  <a:ext uri="{FF2B5EF4-FFF2-40B4-BE49-F238E27FC236}">
                    <a16:creationId xmlns:a16="http://schemas.microsoft.com/office/drawing/2014/main" id="{D09D48A4-D3B3-1D43-550B-50A4D75F87FA}"/>
                  </a:ext>
                </a:extLst>
              </p:cNvPr>
              <p:cNvSpPr>
                <a:spLocks noChangeArrowheads="1"/>
              </p:cNvSpPr>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24" name="Rectangle 74">
                <a:extLst>
                  <a:ext uri="{FF2B5EF4-FFF2-40B4-BE49-F238E27FC236}">
                    <a16:creationId xmlns:a16="http://schemas.microsoft.com/office/drawing/2014/main" id="{A2A6C7AE-DF5D-4A52-B3F6-D7CE9F1D9893}"/>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25" name="Rectangle 75">
                <a:extLst>
                  <a:ext uri="{FF2B5EF4-FFF2-40B4-BE49-F238E27FC236}">
                    <a16:creationId xmlns:a16="http://schemas.microsoft.com/office/drawing/2014/main" id="{12C4DECA-52FC-6A0F-E62B-DBC55AFC5587}"/>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04F3D93-C3D0-1FA0-830A-886F1D52C289}"/>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BF0FDE15-D815-6020-A445-BDB49B723762}"/>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A5ACCE2C-1301-01D1-57C2-ADA55D6C7ACD}"/>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17C2FD33-ED3E-CBF5-425E-179DA2EE39A8}"/>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30" name="Rectangle 76">
              <a:extLst>
                <a:ext uri="{FF2B5EF4-FFF2-40B4-BE49-F238E27FC236}">
                  <a16:creationId xmlns:a16="http://schemas.microsoft.com/office/drawing/2014/main" id="{FC2CC242-A407-A58E-E7FE-7FEAB84CA0B5}"/>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1" name="Rectangle 76">
              <a:extLst>
                <a:ext uri="{FF2B5EF4-FFF2-40B4-BE49-F238E27FC236}">
                  <a16:creationId xmlns:a16="http://schemas.microsoft.com/office/drawing/2014/main" id="{D1EBEA00-BB5A-B4EC-82B0-B7D6ACEA8A0D}"/>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2" name="Rectangle 76">
              <a:extLst>
                <a:ext uri="{FF2B5EF4-FFF2-40B4-BE49-F238E27FC236}">
                  <a16:creationId xmlns:a16="http://schemas.microsoft.com/office/drawing/2014/main" id="{48DD7B83-A89D-4F2A-A410-67A66AF3D2E8}"/>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33" name="Rectangle 76">
              <a:extLst>
                <a:ext uri="{FF2B5EF4-FFF2-40B4-BE49-F238E27FC236}">
                  <a16:creationId xmlns:a16="http://schemas.microsoft.com/office/drawing/2014/main" id="{3E0D3270-5023-12D1-FCFD-6BF0E4F2CEFF}"/>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34" name="Rectangle 76">
              <a:extLst>
                <a:ext uri="{FF2B5EF4-FFF2-40B4-BE49-F238E27FC236}">
                  <a16:creationId xmlns:a16="http://schemas.microsoft.com/office/drawing/2014/main" id="{07A8C742-C959-0E9C-243E-C0B38BB93FEF}"/>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7886093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9A039-DC18-1907-5CA6-2F60B7DA17E8}"/>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07490A1-1A7E-04EB-8440-B042DE54A668}"/>
              </a:ext>
            </a:extLst>
          </p:cNvPr>
          <p:cNvSpPr>
            <a:spLocks noGrp="1"/>
          </p:cNvSpPr>
          <p:nvPr>
            <p:ph idx="1"/>
          </p:nvPr>
        </p:nvSpPr>
        <p:spPr/>
        <p:txBody>
          <a:bodyPr>
            <a:normAutofit fontScale="70000" lnSpcReduction="20000"/>
          </a:bodyPr>
          <a:lstStyle/>
          <a:p>
            <a:r>
              <a:rPr lang="en-US" altLang="zh-CN" sz="3400" dirty="0">
                <a:cs typeface="+mn-ea"/>
                <a:sym typeface="+mn-lt"/>
              </a:rPr>
              <a:t>MAC</a:t>
            </a:r>
            <a:r>
              <a:rPr lang="zh-CN" altLang="en-US" sz="3400" dirty="0">
                <a:cs typeface="+mn-ea"/>
                <a:sym typeface="+mn-lt"/>
              </a:rPr>
              <a:t>地址分三种：单播地址、组播地址和广播地址</a:t>
            </a:r>
            <a:endParaRPr lang="en-US" altLang="zh-CN" sz="3400" dirty="0">
              <a:cs typeface="+mn-ea"/>
              <a:sym typeface="+mn-lt"/>
            </a:endParaRPr>
          </a:p>
          <a:p>
            <a:pPr marL="609600" indent="-342900">
              <a:buFont typeface="Wingdings" panose="05000000000000000000" pitchFamily="2" charset="2"/>
              <a:buChar char="Ø"/>
            </a:pPr>
            <a:r>
              <a:rPr lang="en-US" altLang="zh-CN" sz="3200" dirty="0">
                <a:cs typeface="+mn-ea"/>
                <a:sym typeface="+mn-lt"/>
              </a:rPr>
              <a:t>IEEE </a:t>
            </a:r>
            <a:r>
              <a:rPr lang="zh-CN" altLang="en-US" sz="3200" dirty="0">
                <a:cs typeface="+mn-ea"/>
                <a:sym typeface="+mn-lt"/>
              </a:rPr>
              <a:t>规定地址字段的第一字节的最低位用于标识单播还是组播地址</a:t>
            </a:r>
            <a:endParaRPr lang="en-US" altLang="zh-CN" sz="3200" dirty="0">
              <a:cs typeface="+mn-ea"/>
              <a:sym typeface="+mn-lt"/>
            </a:endParaRPr>
          </a:p>
          <a:p>
            <a:endParaRPr lang="en-US" altLang="zh-CN" sz="3200" dirty="0">
              <a:cs typeface="+mn-ea"/>
              <a:sym typeface="+mn-lt"/>
            </a:endParaRPr>
          </a:p>
          <a:p>
            <a:endParaRPr lang="en-US" altLang="zh-CN" sz="2400" dirty="0">
              <a:cs typeface="+mn-ea"/>
              <a:sym typeface="+mn-lt"/>
            </a:endParaRPr>
          </a:p>
          <a:p>
            <a:pPr marL="898525" indent="-273050">
              <a:buFont typeface="Wingdings" panose="05000000000000000000" pitchFamily="2" charset="2"/>
              <a:buChar char="ü"/>
            </a:pPr>
            <a:endParaRPr lang="en-US" altLang="zh-CN" sz="2000" dirty="0">
              <a:solidFill>
                <a:srgbClr val="0000FF"/>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0 </a:t>
            </a:r>
            <a:r>
              <a:rPr lang="zh-CN" altLang="en-US" sz="2900" dirty="0">
                <a:solidFill>
                  <a:schemeClr val="tx1"/>
                </a:solidFill>
                <a:cs typeface="+mn-ea"/>
                <a:sym typeface="+mn-lt"/>
              </a:rPr>
              <a:t>时，是单播地址，只有一个站点拥有该地址</a:t>
            </a:r>
          </a:p>
          <a:p>
            <a:pPr marL="898525" indent="-273050">
              <a:lnSpc>
                <a:spcPct val="120000"/>
              </a:lnSpc>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1 </a:t>
            </a:r>
            <a:r>
              <a:rPr lang="zh-CN" altLang="en-US" sz="2900" dirty="0">
                <a:solidFill>
                  <a:schemeClr val="tx1"/>
                </a:solidFill>
                <a:cs typeface="+mn-ea"/>
                <a:sym typeface="+mn-lt"/>
              </a:rPr>
              <a:t>时，是组播地址，有一组站点拥有该地址</a:t>
            </a:r>
            <a:endParaRPr lang="en-US" altLang="zh-CN" sz="2900" dirty="0">
              <a:solidFill>
                <a:schemeClr val="tx1"/>
              </a:solidFill>
              <a:cs typeface="+mn-ea"/>
              <a:sym typeface="+mn-lt"/>
            </a:endParaRPr>
          </a:p>
          <a:p>
            <a:pPr marL="538163" indent="-271463">
              <a:lnSpc>
                <a:spcPct val="130000"/>
              </a:lnSpc>
              <a:buClr>
                <a:schemeClr val="tx1"/>
              </a:buClr>
              <a:buFont typeface="Wingdings" panose="05000000000000000000" pitchFamily="2" charset="2"/>
              <a:buChar char="Ø"/>
            </a:pPr>
            <a:r>
              <a:rPr lang="en-US" altLang="zh-CN" sz="2900" dirty="0">
                <a:cs typeface="+mn-ea"/>
                <a:sym typeface="+mn-lt"/>
              </a:rPr>
              <a:t>48 </a:t>
            </a:r>
            <a:r>
              <a:rPr lang="zh-CN" altLang="en-US" sz="2900" dirty="0">
                <a:cs typeface="+mn-ea"/>
                <a:sym typeface="+mn-lt"/>
              </a:rPr>
              <a:t>位都为 </a:t>
            </a:r>
            <a:r>
              <a:rPr lang="en-US" altLang="zh-CN" sz="2900" dirty="0">
                <a:cs typeface="+mn-ea"/>
                <a:sym typeface="+mn-lt"/>
              </a:rPr>
              <a:t>1 </a:t>
            </a:r>
            <a:r>
              <a:rPr lang="zh-CN" altLang="en-US" sz="2900" dirty="0">
                <a:cs typeface="+mn-ea"/>
                <a:sym typeface="+mn-lt"/>
              </a:rPr>
              <a:t>时，为广播地址</a:t>
            </a:r>
            <a:endParaRPr lang="en-US" altLang="zh-CN" sz="2900" dirty="0">
              <a:cs typeface="+mn-ea"/>
              <a:sym typeface="+mn-lt"/>
            </a:endParaRPr>
          </a:p>
          <a:p>
            <a:pPr marL="380990" indent="-380990">
              <a:lnSpc>
                <a:spcPct val="120000"/>
              </a:lnSpc>
              <a:buClr>
                <a:srgbClr val="0070C0"/>
              </a:buClr>
              <a:buFont typeface="Arial" panose="020B0604020202020204" pitchFamily="34" charset="0"/>
              <a:buChar char="•"/>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r>
              <a:rPr lang="zh-CN" altLang="en-US" sz="2900" dirty="0">
                <a:cs typeface="+mn-ea"/>
                <a:sym typeface="+mn-lt"/>
              </a:rPr>
              <a:t>组播地址和广播地址只能作为目的地址使用</a:t>
            </a: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endParaRPr lang="en-US" altLang="zh-CN" sz="2400" dirty="0">
              <a:cs typeface="+mn-ea"/>
              <a:sym typeface="+mn-lt"/>
            </a:endParaRP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1F73703B-747A-43E6-1393-BD5AEB5F2A38}"/>
              </a:ext>
            </a:extLst>
          </p:cNvPr>
          <p:cNvSpPr>
            <a:spLocks noGrp="1"/>
          </p:cNvSpPr>
          <p:nvPr>
            <p:ph type="sldNum" sz="quarter" idx="12"/>
          </p:nvPr>
        </p:nvSpPr>
        <p:spPr/>
        <p:txBody>
          <a:bodyPr/>
          <a:lstStyle/>
          <a:p>
            <a:fld id="{C8BB1146-E542-4D4E-B8E9-6919A11DDD48}" type="slidenum">
              <a:rPr lang="en-US" smtClean="0"/>
              <a:t>133</a:t>
            </a:fld>
            <a:endParaRPr lang="en-US"/>
          </a:p>
        </p:txBody>
      </p:sp>
      <p:graphicFrame>
        <p:nvGraphicFramePr>
          <p:cNvPr id="10" name="表格 9">
            <a:extLst>
              <a:ext uri="{FF2B5EF4-FFF2-40B4-BE49-F238E27FC236}">
                <a16:creationId xmlns:a16="http://schemas.microsoft.com/office/drawing/2014/main" id="{95BE7CE5-F173-A300-844C-57F4BC02D6FB}"/>
              </a:ext>
            </a:extLst>
          </p:cNvPr>
          <p:cNvGraphicFramePr>
            <a:graphicFrameLocks noGrp="1"/>
          </p:cNvGraphicFramePr>
          <p:nvPr>
            <p:extLst>
              <p:ext uri="{D42A27DB-BD31-4B8C-83A1-F6EECF244321}">
                <p14:modId xmlns:p14="http://schemas.microsoft.com/office/powerpoint/2010/main" val="4227770862"/>
              </p:ext>
            </p:extLst>
          </p:nvPr>
        </p:nvGraphicFramePr>
        <p:xfrm>
          <a:off x="1856267" y="2398578"/>
          <a:ext cx="7443414" cy="390398"/>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dirty="0">
                          <a:latin typeface="+mn-lt"/>
                          <a:ea typeface="+mn-ea"/>
                          <a:cs typeface="+mn-ea"/>
                          <a:sym typeface="+mn-lt"/>
                        </a:rPr>
                        <a:t>0000000X</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00111001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1000000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00110101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
        <p:nvSpPr>
          <p:cNvPr id="11" name="矩形 10">
            <a:extLst>
              <a:ext uri="{FF2B5EF4-FFF2-40B4-BE49-F238E27FC236}">
                <a16:creationId xmlns:a16="http://schemas.microsoft.com/office/drawing/2014/main" id="{A77B2A75-1636-956B-3B8D-09C363D71CAC}"/>
              </a:ext>
            </a:extLst>
          </p:cNvPr>
          <p:cNvSpPr/>
          <p:nvPr/>
        </p:nvSpPr>
        <p:spPr>
          <a:xfrm>
            <a:off x="2577192" y="1992199"/>
            <a:ext cx="2441694" cy="396134"/>
          </a:xfrm>
          <a:prstGeom prst="rect">
            <a:avLst/>
          </a:prstGeom>
        </p:spPr>
        <p:txBody>
          <a:bodyPr wrap="none">
            <a:spAutoFit/>
          </a:bodyPr>
          <a:lstStyle/>
          <a:p>
            <a:pPr>
              <a:lnSpc>
                <a:spcPct val="120000"/>
              </a:lnSpc>
            </a:pPr>
            <a:r>
              <a:rPr lang="en-US" altLang="zh-CN" dirty="0">
                <a:cs typeface="+mn-ea"/>
                <a:sym typeface="+mn-lt"/>
              </a:rPr>
              <a:t>OUI</a:t>
            </a:r>
            <a:r>
              <a:rPr lang="zh-CN" altLang="en-US" dirty="0">
                <a:cs typeface="+mn-ea"/>
                <a:sym typeface="+mn-lt"/>
              </a:rPr>
              <a:t>（组织唯一标识）</a:t>
            </a:r>
          </a:p>
        </p:txBody>
      </p:sp>
      <p:cxnSp>
        <p:nvCxnSpPr>
          <p:cNvPr id="12" name="直接连接符 11">
            <a:extLst>
              <a:ext uri="{FF2B5EF4-FFF2-40B4-BE49-F238E27FC236}">
                <a16:creationId xmlns:a16="http://schemas.microsoft.com/office/drawing/2014/main" id="{ABDA5B90-D73B-1DE7-C213-9708E831FFD1}"/>
              </a:ext>
            </a:extLst>
          </p:cNvPr>
          <p:cNvCxnSpPr/>
          <p:nvPr/>
        </p:nvCxnSpPr>
        <p:spPr>
          <a:xfrm>
            <a:off x="1856269"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40B356B-9201-E389-5CC1-837709EF5DC7}"/>
              </a:ext>
            </a:extLst>
          </p:cNvPr>
          <p:cNvCxnSpPr/>
          <p:nvPr/>
        </p:nvCxnSpPr>
        <p:spPr>
          <a:xfrm>
            <a:off x="5492673"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E0009E3-809E-7A9D-3A04-C041D87BDC08}"/>
              </a:ext>
            </a:extLst>
          </p:cNvPr>
          <p:cNvCxnSpPr/>
          <p:nvPr/>
        </p:nvCxnSpPr>
        <p:spPr>
          <a:xfrm flipH="1">
            <a:off x="1928278" y="2194771"/>
            <a:ext cx="655284"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B1E9314-6D4C-B20A-E837-FA59D61D99D7}"/>
              </a:ext>
            </a:extLst>
          </p:cNvPr>
          <p:cNvCxnSpPr/>
          <p:nvPr/>
        </p:nvCxnSpPr>
        <p:spPr>
          <a:xfrm>
            <a:off x="4808597" y="2194771"/>
            <a:ext cx="684076"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49EB662E-B142-697C-0FA8-89C0A5FF1364}"/>
              </a:ext>
            </a:extLst>
          </p:cNvPr>
          <p:cNvCxnSpPr>
            <a:cxnSpLocks/>
          </p:cNvCxnSpPr>
          <p:nvPr/>
        </p:nvCxnSpPr>
        <p:spPr>
          <a:xfrm>
            <a:off x="2799672" y="2744057"/>
            <a:ext cx="494905" cy="484045"/>
          </a:xfrm>
          <a:prstGeom prst="bent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E392A3B8-84D9-BCC5-DF25-5ECBBB34F21D}"/>
              </a:ext>
            </a:extLst>
          </p:cNvPr>
          <p:cNvSpPr/>
          <p:nvPr/>
        </p:nvSpPr>
        <p:spPr>
          <a:xfrm>
            <a:off x="3232579" y="2787555"/>
            <a:ext cx="1005403" cy="728533"/>
          </a:xfrm>
          <a:prstGeom prst="rect">
            <a:avLst/>
          </a:prstGeom>
        </p:spPr>
        <p:txBody>
          <a:bodyPr wrap="none">
            <a:spAutoFit/>
          </a:bodyPr>
          <a:lstStyle/>
          <a:p>
            <a:pPr>
              <a:lnSpc>
                <a:spcPct val="120000"/>
              </a:lnSpc>
            </a:pPr>
            <a:r>
              <a:rPr lang="en-US" altLang="zh-CN" dirty="0">
                <a:solidFill>
                  <a:srgbClr val="CC00CC"/>
                </a:solidFill>
                <a:cs typeface="+mn-ea"/>
                <a:sym typeface="+mn-lt"/>
              </a:rPr>
              <a:t>0</a:t>
            </a:r>
            <a:r>
              <a:rPr lang="zh-CN" altLang="en-US" dirty="0">
                <a:solidFill>
                  <a:srgbClr val="CC00CC"/>
                </a:solidFill>
                <a:cs typeface="+mn-ea"/>
                <a:sym typeface="+mn-lt"/>
              </a:rPr>
              <a:t>：单播</a:t>
            </a:r>
            <a:endParaRPr lang="en-US" altLang="zh-CN" dirty="0">
              <a:solidFill>
                <a:srgbClr val="CC00CC"/>
              </a:solidFill>
              <a:cs typeface="+mn-ea"/>
              <a:sym typeface="+mn-lt"/>
            </a:endParaRPr>
          </a:p>
          <a:p>
            <a:pPr>
              <a:lnSpc>
                <a:spcPct val="120000"/>
              </a:lnSpc>
            </a:pPr>
            <a:r>
              <a:rPr lang="en-US" altLang="zh-CN" dirty="0">
                <a:solidFill>
                  <a:srgbClr val="CC00CC"/>
                </a:solidFill>
                <a:cs typeface="+mn-ea"/>
                <a:sym typeface="+mn-lt"/>
              </a:rPr>
              <a:t>1</a:t>
            </a:r>
            <a:r>
              <a:rPr lang="zh-CN" altLang="en-US" dirty="0">
                <a:solidFill>
                  <a:srgbClr val="CC00CC"/>
                </a:solidFill>
                <a:cs typeface="+mn-ea"/>
                <a:sym typeface="+mn-lt"/>
              </a:rPr>
              <a:t>：组播</a:t>
            </a:r>
          </a:p>
        </p:txBody>
      </p:sp>
      <p:graphicFrame>
        <p:nvGraphicFramePr>
          <p:cNvPr id="18" name="表格 17">
            <a:extLst>
              <a:ext uri="{FF2B5EF4-FFF2-40B4-BE49-F238E27FC236}">
                <a16:creationId xmlns:a16="http://schemas.microsoft.com/office/drawing/2014/main" id="{9A953D58-330E-7B5B-BA67-3BA024877CDA}"/>
              </a:ext>
            </a:extLst>
          </p:cNvPr>
          <p:cNvGraphicFramePr>
            <a:graphicFrameLocks noGrp="1"/>
          </p:cNvGraphicFramePr>
          <p:nvPr>
            <p:extLst>
              <p:ext uri="{D42A27DB-BD31-4B8C-83A1-F6EECF244321}">
                <p14:modId xmlns:p14="http://schemas.microsoft.com/office/powerpoint/2010/main" val="2407060046"/>
              </p:ext>
            </p:extLst>
          </p:nvPr>
        </p:nvGraphicFramePr>
        <p:xfrm>
          <a:off x="1856267" y="4847295"/>
          <a:ext cx="7443414" cy="399983"/>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99983">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24646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297BE-E0EC-0A99-4997-907C26F402DE}"/>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类型字段</a:t>
            </a:r>
            <a:endParaRPr lang="zh-CN" altLang="en-US" dirty="0"/>
          </a:p>
        </p:txBody>
      </p:sp>
      <p:sp>
        <p:nvSpPr>
          <p:cNvPr id="3" name="内容占位符 2">
            <a:extLst>
              <a:ext uri="{FF2B5EF4-FFF2-40B4-BE49-F238E27FC236}">
                <a16:creationId xmlns:a16="http://schemas.microsoft.com/office/drawing/2014/main" id="{AD4676EC-75DF-FC4C-A9D1-B9C1D805C149}"/>
              </a:ext>
            </a:extLst>
          </p:cNvPr>
          <p:cNvSpPr>
            <a:spLocks noGrp="1"/>
          </p:cNvSpPr>
          <p:nvPr>
            <p:ph idx="1"/>
          </p:nvPr>
        </p:nvSpPr>
        <p:spPr>
          <a:xfrm>
            <a:off x="660400" y="2808513"/>
            <a:ext cx="10858500" cy="3325587"/>
          </a:xfrm>
        </p:spPr>
        <p:txBody>
          <a:bodyPr/>
          <a:lstStyle/>
          <a:p>
            <a:r>
              <a:rPr lang="zh-CN" altLang="en-US" kern="0" dirty="0">
                <a:solidFill>
                  <a:srgbClr val="333333"/>
                </a:solidFill>
                <a:latin typeface="+mn-ea"/>
                <a:cs typeface="+mn-ea"/>
              </a:rPr>
              <a:t>类型</a:t>
            </a:r>
            <a:r>
              <a:rPr lang="zh-CN" altLang="zh-CN" kern="0" dirty="0">
                <a:solidFill>
                  <a:srgbClr val="333333"/>
                </a:solidFill>
                <a:latin typeface="+mn-ea"/>
                <a:cs typeface="+mn-ea"/>
              </a:rPr>
              <a:t>字段区分上层协议</a:t>
            </a:r>
            <a:r>
              <a:rPr lang="zh-CN" altLang="en-US" sz="2400" dirty="0">
                <a:solidFill>
                  <a:schemeClr val="tx1"/>
                </a:solidFill>
                <a:latin typeface="+mn-ea"/>
                <a:cs typeface="+mn-ea"/>
                <a:sym typeface="+mn-lt"/>
              </a:rPr>
              <a:t>，以便接收方把帧里封装的数据交给正确的上层协议 </a:t>
            </a: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 IPv4 </a:t>
            </a:r>
            <a:r>
              <a:rPr lang="zh-CN" altLang="en-US" sz="2000" kern="0" dirty="0">
                <a:solidFill>
                  <a:srgbClr val="333333"/>
                </a:solidFill>
                <a:cs typeface="+mn-ea"/>
                <a:sym typeface="+mn-lt"/>
              </a:rPr>
              <a:t>分组  </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0x0806</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ARP</a:t>
            </a:r>
            <a:r>
              <a:rPr lang="zh-CN" altLang="en-US" sz="2000" kern="0" dirty="0">
                <a:solidFill>
                  <a:schemeClr val="tx1"/>
                </a:solidFill>
                <a:cs typeface="+mn-ea"/>
                <a:sym typeface="+mn-lt"/>
              </a:rPr>
              <a:t>分组</a:t>
            </a:r>
            <a:endParaRPr lang="en-US" altLang="zh-CN" sz="2000" kern="0" dirty="0">
              <a:solidFill>
                <a:schemeClr val="tx1"/>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0x8100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333333"/>
                </a:solidFill>
                <a:cs typeface="+mn-ea"/>
                <a:sym typeface="+mn-lt"/>
              </a:rPr>
              <a:t>IEEE </a:t>
            </a:r>
            <a:r>
              <a:rPr lang="en-US" altLang="zh-CN" sz="2000" kern="0" dirty="0">
                <a:solidFill>
                  <a:srgbClr val="C00000"/>
                </a:solidFill>
                <a:cs typeface="+mn-ea"/>
                <a:sym typeface="+mn-lt"/>
              </a:rPr>
              <a:t>802.1Q</a:t>
            </a:r>
            <a:r>
              <a:rPr lang="zh-CN" altLang="zh-CN" sz="2000" kern="0" dirty="0">
                <a:solidFill>
                  <a:srgbClr val="333333"/>
                </a:solidFill>
                <a:cs typeface="+mn-ea"/>
                <a:sym typeface="+mn-lt"/>
              </a:rPr>
              <a:t>帧</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0x86DD</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IPv6</a:t>
            </a:r>
            <a:r>
              <a:rPr lang="zh-CN" altLang="en-US" sz="2000" kern="0" dirty="0">
                <a:solidFill>
                  <a:srgbClr val="333333"/>
                </a:solidFill>
                <a:cs typeface="+mn-ea"/>
                <a:sym typeface="+mn-lt"/>
              </a:rPr>
              <a:t>分组</a:t>
            </a:r>
            <a:endParaRPr lang="zh-CN" altLang="zh-CN" sz="2000" kern="1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6DA20A13-538E-7D7C-8E54-6DA9F94A5102}"/>
              </a:ext>
            </a:extLst>
          </p:cNvPr>
          <p:cNvSpPr>
            <a:spLocks noGrp="1"/>
          </p:cNvSpPr>
          <p:nvPr>
            <p:ph type="sldNum" sz="quarter" idx="12"/>
          </p:nvPr>
        </p:nvSpPr>
        <p:spPr/>
        <p:txBody>
          <a:bodyPr/>
          <a:lstStyle/>
          <a:p>
            <a:fld id="{C8BB1146-E542-4D4E-B8E9-6919A11DDD48}" type="slidenum">
              <a:rPr lang="en-US" smtClean="0"/>
              <a:t>134</a:t>
            </a:fld>
            <a:endParaRPr lang="en-US"/>
          </a:p>
        </p:txBody>
      </p:sp>
      <p:grpSp>
        <p:nvGrpSpPr>
          <p:cNvPr id="23" name="组合 22">
            <a:extLst>
              <a:ext uri="{FF2B5EF4-FFF2-40B4-BE49-F238E27FC236}">
                <a16:creationId xmlns:a16="http://schemas.microsoft.com/office/drawing/2014/main" id="{D32F266B-FCF7-5BB6-7760-3039674A5837}"/>
              </a:ext>
            </a:extLst>
          </p:cNvPr>
          <p:cNvGrpSpPr/>
          <p:nvPr/>
        </p:nvGrpSpPr>
        <p:grpSpPr>
          <a:xfrm>
            <a:off x="2601843" y="1350894"/>
            <a:ext cx="6448423" cy="1007182"/>
            <a:chOff x="2827781" y="1235478"/>
            <a:chExt cx="6448423" cy="1007182"/>
          </a:xfrm>
        </p:grpSpPr>
        <p:grpSp>
          <p:nvGrpSpPr>
            <p:cNvPr id="24" name="组合 23">
              <a:extLst>
                <a:ext uri="{FF2B5EF4-FFF2-40B4-BE49-F238E27FC236}">
                  <a16:creationId xmlns:a16="http://schemas.microsoft.com/office/drawing/2014/main" id="{DA108C86-7346-3820-AAED-F3FC6F9AD580}"/>
                </a:ext>
              </a:extLst>
            </p:cNvPr>
            <p:cNvGrpSpPr/>
            <p:nvPr/>
          </p:nvGrpSpPr>
          <p:grpSpPr>
            <a:xfrm>
              <a:off x="2827781" y="1663437"/>
              <a:ext cx="6448423" cy="579223"/>
              <a:chOff x="2827781" y="1663437"/>
              <a:chExt cx="6448423" cy="579223"/>
            </a:xfrm>
          </p:grpSpPr>
          <p:sp>
            <p:nvSpPr>
              <p:cNvPr id="30" name="Rectangle 66">
                <a:extLst>
                  <a:ext uri="{FF2B5EF4-FFF2-40B4-BE49-F238E27FC236}">
                    <a16:creationId xmlns:a16="http://schemas.microsoft.com/office/drawing/2014/main" id="{0E313B7F-A030-213B-60BA-906C1E1CA3B0}"/>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1" name="Rectangle 71">
                <a:extLst>
                  <a:ext uri="{FF2B5EF4-FFF2-40B4-BE49-F238E27FC236}">
                    <a16:creationId xmlns:a16="http://schemas.microsoft.com/office/drawing/2014/main" id="{6997C261-09FD-E566-44F0-8800170809EB}"/>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2" name="Rectangle 72">
                <a:extLst>
                  <a:ext uri="{FF2B5EF4-FFF2-40B4-BE49-F238E27FC236}">
                    <a16:creationId xmlns:a16="http://schemas.microsoft.com/office/drawing/2014/main" id="{25189483-3FE6-84A2-12FD-3F72FF4F055C}"/>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3" name="Rectangle 73">
                <a:extLst>
                  <a:ext uri="{FF2B5EF4-FFF2-40B4-BE49-F238E27FC236}">
                    <a16:creationId xmlns:a16="http://schemas.microsoft.com/office/drawing/2014/main" id="{B4856E96-3F84-A1A9-9AA7-E77109005B3F}"/>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类型</a:t>
                </a:r>
              </a:p>
            </p:txBody>
          </p:sp>
          <p:sp>
            <p:nvSpPr>
              <p:cNvPr id="34" name="Rectangle 74">
                <a:extLst>
                  <a:ext uri="{FF2B5EF4-FFF2-40B4-BE49-F238E27FC236}">
                    <a16:creationId xmlns:a16="http://schemas.microsoft.com/office/drawing/2014/main" id="{02C31B29-C251-7F80-EF5D-2384A5E7ECD4}"/>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35" name="Rectangle 75">
                <a:extLst>
                  <a:ext uri="{FF2B5EF4-FFF2-40B4-BE49-F238E27FC236}">
                    <a16:creationId xmlns:a16="http://schemas.microsoft.com/office/drawing/2014/main" id="{C85B991D-8C31-011D-E5B3-61DDA9CDAED1}"/>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36" name="Line 67">
                <a:extLst>
                  <a:ext uri="{FF2B5EF4-FFF2-40B4-BE49-F238E27FC236}">
                    <a16:creationId xmlns:a16="http://schemas.microsoft.com/office/drawing/2014/main" id="{7A3577AE-D760-1296-3454-ECFF01F13DA4}"/>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F11B44C2-7C7B-80D2-2A7C-DB191FF7208F}"/>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EFC2753C-349E-31CF-5D1B-4447932C9C94}"/>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9" name="Line 67">
                <a:extLst>
                  <a:ext uri="{FF2B5EF4-FFF2-40B4-BE49-F238E27FC236}">
                    <a16:creationId xmlns:a16="http://schemas.microsoft.com/office/drawing/2014/main" id="{4A65B246-D846-53A4-0C76-1AE489B6085F}"/>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5" name="Rectangle 76">
              <a:extLst>
                <a:ext uri="{FF2B5EF4-FFF2-40B4-BE49-F238E27FC236}">
                  <a16:creationId xmlns:a16="http://schemas.microsoft.com/office/drawing/2014/main" id="{3B2EA9D7-8A3F-8544-31D8-F18F5B1C53F6}"/>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E6A6C9CE-0EC0-BDA8-88F9-16044208C7D4}"/>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7" name="Rectangle 76">
              <a:extLst>
                <a:ext uri="{FF2B5EF4-FFF2-40B4-BE49-F238E27FC236}">
                  <a16:creationId xmlns:a16="http://schemas.microsoft.com/office/drawing/2014/main" id="{3919D2C1-CACB-FB5C-0973-69F6937B734B}"/>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8" name="Rectangle 76">
              <a:extLst>
                <a:ext uri="{FF2B5EF4-FFF2-40B4-BE49-F238E27FC236}">
                  <a16:creationId xmlns:a16="http://schemas.microsoft.com/office/drawing/2014/main" id="{9A055426-9D39-EDB3-69AD-5C26A511D3DE}"/>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9" name="Rectangle 76">
              <a:extLst>
                <a:ext uri="{FF2B5EF4-FFF2-40B4-BE49-F238E27FC236}">
                  <a16:creationId xmlns:a16="http://schemas.microsoft.com/office/drawing/2014/main" id="{2D706E69-A7CF-0AE2-48C2-A715E43E1F9C}"/>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33886423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A1B9F-7206-4A8E-2459-260998117776}"/>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数据字段、</a:t>
            </a:r>
            <a:r>
              <a:rPr lang="zh-CN" altLang="en-US" dirty="0">
                <a:solidFill>
                  <a:schemeClr val="tx1"/>
                </a:solidFill>
                <a:latin typeface="+mn-lt"/>
                <a:ea typeface="+mn-ea"/>
                <a:cs typeface="+mn-ea"/>
                <a:sym typeface="+mn-lt"/>
              </a:rPr>
              <a:t>帧校验字段</a:t>
            </a:r>
            <a:r>
              <a:rPr lang="en-US" altLang="zh-CN" dirty="0">
                <a:solidFill>
                  <a:schemeClr val="tx1"/>
                </a:solidFill>
                <a:latin typeface="+mn-lt"/>
                <a:ea typeface="+mn-ea"/>
                <a:cs typeface="+mn-ea"/>
                <a:sym typeface="+mn-lt"/>
              </a:rPr>
              <a:t> </a:t>
            </a:r>
            <a:endParaRPr lang="zh-CN" altLang="en-US" dirty="0"/>
          </a:p>
        </p:txBody>
      </p:sp>
      <p:sp>
        <p:nvSpPr>
          <p:cNvPr id="3" name="内容占位符 2">
            <a:extLst>
              <a:ext uri="{FF2B5EF4-FFF2-40B4-BE49-F238E27FC236}">
                <a16:creationId xmlns:a16="http://schemas.microsoft.com/office/drawing/2014/main" id="{5389E9B4-EC98-47BC-FF42-A7A9FE542B51}"/>
              </a:ext>
            </a:extLst>
          </p:cNvPr>
          <p:cNvSpPr>
            <a:spLocks noGrp="1"/>
          </p:cNvSpPr>
          <p:nvPr>
            <p:ph idx="1"/>
          </p:nvPr>
        </p:nvSpPr>
        <p:spPr>
          <a:xfrm>
            <a:off x="638175" y="2849776"/>
            <a:ext cx="10858500" cy="2398223"/>
          </a:xfrm>
        </p:spPr>
        <p:txBody>
          <a:bodyPr>
            <a:normAutofit/>
          </a:bodyPr>
          <a:lstStyle/>
          <a:p>
            <a:pPr>
              <a:lnSpc>
                <a:spcPct val="120000"/>
              </a:lnSpc>
            </a:pPr>
            <a:r>
              <a:rPr lang="zh-CN" altLang="en-US" sz="2400" dirty="0">
                <a:solidFill>
                  <a:schemeClr val="tx1"/>
                </a:solidFill>
                <a:latin typeface="+mn-ea"/>
                <a:cs typeface="+mn-ea"/>
                <a:sym typeface="+mn-lt"/>
              </a:rPr>
              <a:t>数据字段里封装的是上层协议的</a:t>
            </a:r>
            <a:r>
              <a:rPr lang="en-US" altLang="zh-CN" sz="2400" dirty="0">
                <a:solidFill>
                  <a:schemeClr val="tx1"/>
                </a:solidFill>
                <a:latin typeface="+mn-ea"/>
                <a:cs typeface="+mn-ea"/>
                <a:sym typeface="+mn-lt"/>
              </a:rPr>
              <a:t>PDU</a:t>
            </a:r>
            <a:endParaRPr lang="zh-CN" altLang="en-US" sz="2400" dirty="0">
              <a:solidFill>
                <a:schemeClr val="tx1"/>
              </a:solidFill>
              <a:latin typeface="+mn-ea"/>
              <a:cs typeface="+mn-ea"/>
              <a:sym typeface="+mn-lt"/>
            </a:endParaRPr>
          </a:p>
          <a:p>
            <a:pPr marL="609600" indent="-342900">
              <a:buFont typeface="Wingdings" panose="05000000000000000000" pitchFamily="2" charset="2"/>
              <a:buChar char="Ø"/>
            </a:pPr>
            <a:r>
              <a:rPr lang="zh-CN" altLang="en-US" sz="2000" dirty="0">
                <a:solidFill>
                  <a:schemeClr val="tx1"/>
                </a:solidFill>
                <a:latin typeface="+mn-ea"/>
                <a:cs typeface="+mn-ea"/>
                <a:sym typeface="+mn-lt"/>
              </a:rPr>
              <a:t>数据字段的最小长度</a:t>
            </a:r>
            <a:r>
              <a:rPr lang="en-US" altLang="zh-CN" sz="2000" dirty="0">
                <a:solidFill>
                  <a:schemeClr val="tx1"/>
                </a:solidFill>
                <a:latin typeface="+mn-ea"/>
                <a:cs typeface="+mn-ea"/>
                <a:sym typeface="+mn-lt"/>
              </a:rPr>
              <a:t>46</a:t>
            </a:r>
            <a:r>
              <a:rPr lang="zh-CN" altLang="en-US" sz="2000" dirty="0">
                <a:solidFill>
                  <a:schemeClr val="tx1"/>
                </a:solidFill>
                <a:latin typeface="+mn-ea"/>
                <a:cs typeface="+mn-ea"/>
                <a:sym typeface="+mn-lt"/>
              </a:rPr>
              <a:t>字节</a:t>
            </a:r>
            <a:r>
              <a:rPr lang="en-US" altLang="zh-CN" sz="2000" dirty="0">
                <a:solidFill>
                  <a:schemeClr val="tx1"/>
                </a:solidFill>
                <a:latin typeface="+mn-ea"/>
                <a:cs typeface="+mn-ea"/>
                <a:sym typeface="+mn-lt"/>
              </a:rPr>
              <a:t>(</a:t>
            </a:r>
            <a:r>
              <a:rPr lang="zh-CN" altLang="en-US" sz="2000" dirty="0">
                <a:solidFill>
                  <a:schemeClr val="tx1"/>
                </a:solidFill>
                <a:latin typeface="+mn-ea"/>
                <a:cs typeface="+mn-ea"/>
                <a:sym typeface="+mn-lt"/>
              </a:rPr>
              <a:t>最小帧长</a:t>
            </a:r>
            <a:r>
              <a:rPr lang="en-US" altLang="zh-CN" sz="2000" dirty="0">
                <a:solidFill>
                  <a:schemeClr val="tx1"/>
                </a:solidFill>
                <a:latin typeface="+mn-ea"/>
                <a:cs typeface="+mn-ea"/>
                <a:sym typeface="+mn-lt"/>
              </a:rPr>
              <a:t>64B</a:t>
            </a:r>
            <a:r>
              <a:rPr lang="zh-CN" altLang="en-US" sz="2000" dirty="0">
                <a:solidFill>
                  <a:schemeClr val="tx1"/>
                </a:solidFill>
                <a:latin typeface="+mn-ea"/>
                <a:cs typeface="+mn-ea"/>
                <a:sym typeface="+mn-lt"/>
              </a:rPr>
              <a:t>，首部和尾部共</a:t>
            </a:r>
            <a:r>
              <a:rPr lang="en-US" altLang="zh-CN" sz="2000" dirty="0">
                <a:solidFill>
                  <a:schemeClr val="tx1"/>
                </a:solidFill>
                <a:latin typeface="+mn-ea"/>
                <a:cs typeface="+mn-ea"/>
                <a:sym typeface="+mn-lt"/>
              </a:rPr>
              <a:t>18B)</a:t>
            </a:r>
          </a:p>
          <a:p>
            <a:pPr marL="609600" indent="-342900">
              <a:buFont typeface="Wingdings" panose="05000000000000000000" pitchFamily="2" charset="2"/>
              <a:buChar char="Ø"/>
            </a:pPr>
            <a:r>
              <a:rPr lang="zh-CN" altLang="en-US" sz="2000" dirty="0">
                <a:solidFill>
                  <a:schemeClr val="tx1"/>
                </a:solidFill>
                <a:latin typeface="+mn-ea"/>
                <a:cs typeface="+mn-ea"/>
                <a:sym typeface="+mn-lt"/>
              </a:rPr>
              <a:t>当数据字段的长度小于 </a:t>
            </a:r>
            <a:r>
              <a:rPr lang="en-US" altLang="zh-CN" sz="2000" dirty="0">
                <a:solidFill>
                  <a:schemeClr val="tx1"/>
                </a:solidFill>
                <a:latin typeface="+mn-ea"/>
                <a:cs typeface="+mn-ea"/>
                <a:sym typeface="+mn-lt"/>
              </a:rPr>
              <a:t>46 </a:t>
            </a:r>
            <a:r>
              <a:rPr lang="zh-CN" altLang="en-US" sz="2000" dirty="0">
                <a:solidFill>
                  <a:schemeClr val="tx1"/>
                </a:solidFill>
                <a:latin typeface="+mn-ea"/>
                <a:cs typeface="+mn-ea"/>
                <a:sym typeface="+mn-lt"/>
              </a:rPr>
              <a:t>字节时要进行填充，以满足以太网的最小帧长要求</a:t>
            </a:r>
            <a:endParaRPr lang="en-US" altLang="zh-CN" sz="2000" dirty="0">
              <a:solidFill>
                <a:schemeClr val="tx1"/>
              </a:solidFill>
              <a:latin typeface="+mn-ea"/>
              <a:cs typeface="+mn-ea"/>
              <a:sym typeface="+mn-lt"/>
            </a:endParaRPr>
          </a:p>
          <a:p>
            <a:r>
              <a:rPr lang="zh-CN" altLang="en-US" kern="100" dirty="0">
                <a:effectLst/>
                <a:latin typeface="+mn-ea"/>
                <a:cs typeface="Times New Roman" panose="02020603050405020304" pitchFamily="18" charset="0"/>
              </a:rPr>
              <a:t>帧校验</a:t>
            </a:r>
            <a:r>
              <a:rPr lang="zh-CN" altLang="zh-CN" kern="100" dirty="0">
                <a:effectLst/>
                <a:latin typeface="+mn-ea"/>
                <a:cs typeface="Times New Roman" panose="02020603050405020304" pitchFamily="18" charset="0"/>
              </a:rPr>
              <a:t>字段包含了差错检测信息，在这种情况下是</a:t>
            </a:r>
            <a:r>
              <a:rPr lang="en-US" altLang="zh-CN" kern="100" dirty="0">
                <a:effectLst/>
                <a:latin typeface="+mn-ea"/>
                <a:cs typeface="宋体" panose="02010600030101010101" pitchFamily="2" charset="-122"/>
              </a:rPr>
              <a:t>CRC-32</a:t>
            </a:r>
            <a:endParaRPr lang="zh-CN" altLang="zh-CN" dirty="0">
              <a:effectLst/>
              <a:latin typeface="+mn-ea"/>
              <a:cs typeface="宋体" panose="02010600030101010101" pitchFamily="2" charset="-122"/>
            </a:endParaRPr>
          </a:p>
          <a:p>
            <a:endParaRPr lang="zh-CN" altLang="en-US" sz="2400" dirty="0">
              <a:solidFill>
                <a:schemeClr val="tx1"/>
              </a:solidFill>
              <a:latin typeface="+mn-ea"/>
              <a:cs typeface="+mn-ea"/>
              <a:sym typeface="+mn-lt"/>
            </a:endParaRPr>
          </a:p>
          <a:p>
            <a:pPr marL="0" indent="0">
              <a:lnSpc>
                <a:spcPct val="120000"/>
              </a:lnSpc>
              <a:buNone/>
            </a:pPr>
            <a:endParaRPr lang="zh-CN" altLang="en-US" sz="2400" dirty="0">
              <a:solidFill>
                <a:schemeClr val="tx1"/>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77365EC-A799-0817-2CEA-88252A3A96D8}"/>
              </a:ext>
            </a:extLst>
          </p:cNvPr>
          <p:cNvSpPr>
            <a:spLocks noGrp="1"/>
          </p:cNvSpPr>
          <p:nvPr>
            <p:ph type="sldNum" sz="quarter" idx="12"/>
          </p:nvPr>
        </p:nvSpPr>
        <p:spPr/>
        <p:txBody>
          <a:bodyPr/>
          <a:lstStyle/>
          <a:p>
            <a:fld id="{C8BB1146-E542-4D4E-B8E9-6919A11DDD48}" type="slidenum">
              <a:rPr lang="en-US" smtClean="0"/>
              <a:t>135</a:t>
            </a:fld>
            <a:endParaRPr lang="en-US"/>
          </a:p>
        </p:txBody>
      </p:sp>
      <p:grpSp>
        <p:nvGrpSpPr>
          <p:cNvPr id="22" name="组合 21">
            <a:extLst>
              <a:ext uri="{FF2B5EF4-FFF2-40B4-BE49-F238E27FC236}">
                <a16:creationId xmlns:a16="http://schemas.microsoft.com/office/drawing/2014/main" id="{4E0B0A65-223A-3DC9-9490-BA4996F107A2}"/>
              </a:ext>
            </a:extLst>
          </p:cNvPr>
          <p:cNvGrpSpPr/>
          <p:nvPr/>
        </p:nvGrpSpPr>
        <p:grpSpPr>
          <a:xfrm>
            <a:off x="2608469" y="1321289"/>
            <a:ext cx="6448423" cy="1007182"/>
            <a:chOff x="2827781" y="1235478"/>
            <a:chExt cx="6448423" cy="1007182"/>
          </a:xfrm>
        </p:grpSpPr>
        <p:grpSp>
          <p:nvGrpSpPr>
            <p:cNvPr id="23" name="组合 22">
              <a:extLst>
                <a:ext uri="{FF2B5EF4-FFF2-40B4-BE49-F238E27FC236}">
                  <a16:creationId xmlns:a16="http://schemas.microsoft.com/office/drawing/2014/main" id="{57E20D2C-717C-4AA0-C320-6FB56025A6F6}"/>
                </a:ext>
              </a:extLst>
            </p:cNvPr>
            <p:cNvGrpSpPr/>
            <p:nvPr/>
          </p:nvGrpSpPr>
          <p:grpSpPr>
            <a:xfrm>
              <a:off x="2827781" y="1655694"/>
              <a:ext cx="6448423" cy="586966"/>
              <a:chOff x="2827781" y="1655694"/>
              <a:chExt cx="6448423" cy="586966"/>
            </a:xfrm>
          </p:grpSpPr>
          <p:sp>
            <p:nvSpPr>
              <p:cNvPr id="29" name="Rectangle 66">
                <a:extLst>
                  <a:ext uri="{FF2B5EF4-FFF2-40B4-BE49-F238E27FC236}">
                    <a16:creationId xmlns:a16="http://schemas.microsoft.com/office/drawing/2014/main" id="{FA0507BF-06FB-F3A0-FAD4-83C0F98F0FF4}"/>
                  </a:ext>
                </a:extLst>
              </p:cNvPr>
              <p:cNvSpPr>
                <a:spLocks noChangeArrowheads="1"/>
              </p:cNvSpPr>
              <p:nvPr/>
            </p:nvSpPr>
            <p:spPr bwMode="auto">
              <a:xfrm>
                <a:off x="2916344" y="1655694"/>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0" name="Rectangle 71">
                <a:extLst>
                  <a:ext uri="{FF2B5EF4-FFF2-40B4-BE49-F238E27FC236}">
                    <a16:creationId xmlns:a16="http://schemas.microsoft.com/office/drawing/2014/main" id="{567BC498-575A-31A5-1076-7E34B5767B9A}"/>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1" name="Rectangle 72">
                <a:extLst>
                  <a:ext uri="{FF2B5EF4-FFF2-40B4-BE49-F238E27FC236}">
                    <a16:creationId xmlns:a16="http://schemas.microsoft.com/office/drawing/2014/main" id="{D036C7E2-AECE-C963-F764-6F5D38965CB9}"/>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2" name="Rectangle 73">
                <a:extLst>
                  <a:ext uri="{FF2B5EF4-FFF2-40B4-BE49-F238E27FC236}">
                    <a16:creationId xmlns:a16="http://schemas.microsoft.com/office/drawing/2014/main" id="{E85234C0-3B95-6216-2C8E-5FA154D76AAD}"/>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33" name="Rectangle 74">
                <a:extLst>
                  <a:ext uri="{FF2B5EF4-FFF2-40B4-BE49-F238E27FC236}">
                    <a16:creationId xmlns:a16="http://schemas.microsoft.com/office/drawing/2014/main" id="{DFEAE6F7-69F7-9CF3-B1CC-35DB05DF691B}"/>
                  </a:ext>
                </a:extLst>
              </p:cNvPr>
              <p:cNvSpPr>
                <a:spLocks noChangeArrowheads="1"/>
              </p:cNvSpPr>
              <p:nvPr/>
            </p:nvSpPr>
            <p:spPr bwMode="auto">
              <a:xfrm>
                <a:off x="6587286"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数        据</a:t>
                </a:r>
              </a:p>
            </p:txBody>
          </p:sp>
          <p:sp>
            <p:nvSpPr>
              <p:cNvPr id="34" name="Rectangle 75">
                <a:extLst>
                  <a:ext uri="{FF2B5EF4-FFF2-40B4-BE49-F238E27FC236}">
                    <a16:creationId xmlns:a16="http://schemas.microsoft.com/office/drawing/2014/main" id="{0FB87D5D-D8AF-A8E5-D493-9C4BF0FD876E}"/>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C00000"/>
                    </a:solidFill>
                    <a:cs typeface="+mn-ea"/>
                    <a:sym typeface="+mn-lt"/>
                  </a:rPr>
                  <a:t>CRC</a:t>
                </a:r>
              </a:p>
            </p:txBody>
          </p:sp>
          <p:sp>
            <p:nvSpPr>
              <p:cNvPr id="35" name="Line 67">
                <a:extLst>
                  <a:ext uri="{FF2B5EF4-FFF2-40B4-BE49-F238E27FC236}">
                    <a16:creationId xmlns:a16="http://schemas.microsoft.com/office/drawing/2014/main" id="{4D5E9103-740E-5852-C9B7-7A67750D9F50}"/>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67">
                <a:extLst>
                  <a:ext uri="{FF2B5EF4-FFF2-40B4-BE49-F238E27FC236}">
                    <a16:creationId xmlns:a16="http://schemas.microsoft.com/office/drawing/2014/main" id="{C8F087B7-340A-C9EC-80A1-4B6F01DEF0AA}"/>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48714224-C8D9-ADFD-6A23-261FDF41AF9F}"/>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8C116994-6370-0EB6-093C-A967BAAF76D5}"/>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4" name="Rectangle 76">
              <a:extLst>
                <a:ext uri="{FF2B5EF4-FFF2-40B4-BE49-F238E27FC236}">
                  <a16:creationId xmlns:a16="http://schemas.microsoft.com/office/drawing/2014/main" id="{18A7F58F-061E-1991-0F28-3331FD0BB37C}"/>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5" name="Rectangle 76">
              <a:extLst>
                <a:ext uri="{FF2B5EF4-FFF2-40B4-BE49-F238E27FC236}">
                  <a16:creationId xmlns:a16="http://schemas.microsoft.com/office/drawing/2014/main" id="{B1374F52-3D26-5B64-4AB5-67E4D31A2B6B}"/>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31D9BD8F-7719-B6BB-AE8A-047568E82A7C}"/>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7" name="Rectangle 76">
              <a:extLst>
                <a:ext uri="{FF2B5EF4-FFF2-40B4-BE49-F238E27FC236}">
                  <a16:creationId xmlns:a16="http://schemas.microsoft.com/office/drawing/2014/main" id="{17189C21-0880-480A-6B48-387D67E303A8}"/>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8" name="Rectangle 76">
              <a:extLst>
                <a:ext uri="{FF2B5EF4-FFF2-40B4-BE49-F238E27FC236}">
                  <a16:creationId xmlns:a16="http://schemas.microsoft.com/office/drawing/2014/main" id="{E4094BF7-4D7B-0963-9BEE-C30032CD27A9}"/>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4470638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B96C-79F4-6146-3739-2221410AC449}"/>
              </a:ext>
            </a:extLst>
          </p:cNvPr>
          <p:cNvSpPr>
            <a:spLocks noGrp="1"/>
          </p:cNvSpPr>
          <p:nvPr>
            <p:ph type="title"/>
          </p:nvPr>
        </p:nvSpPr>
        <p:spPr/>
        <p:txBody>
          <a:bodyPr/>
          <a:lstStyle/>
          <a:p>
            <a:r>
              <a:rPr lang="en-US" altLang="zh-CN" sz="3200" b="1" dirty="0">
                <a:cs typeface="+mn-ea"/>
                <a:sym typeface="+mn-lt"/>
              </a:rPr>
              <a:t>IEEE 802.3</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格式</a:t>
            </a:r>
            <a:endParaRPr lang="zh-CN" altLang="en-US" dirty="0"/>
          </a:p>
        </p:txBody>
      </p:sp>
      <p:sp>
        <p:nvSpPr>
          <p:cNvPr id="3" name="内容占位符 2">
            <a:extLst>
              <a:ext uri="{FF2B5EF4-FFF2-40B4-BE49-F238E27FC236}">
                <a16:creationId xmlns:a16="http://schemas.microsoft.com/office/drawing/2014/main" id="{582C89FC-5FB5-6718-D4AD-5BB178A129F9}"/>
              </a:ext>
            </a:extLst>
          </p:cNvPr>
          <p:cNvSpPr>
            <a:spLocks noGrp="1"/>
          </p:cNvSpPr>
          <p:nvPr>
            <p:ph idx="1"/>
          </p:nvPr>
        </p:nvSpPr>
        <p:spPr>
          <a:xfrm>
            <a:off x="673100" y="3313568"/>
            <a:ext cx="10858500" cy="2766104"/>
          </a:xfrm>
        </p:spPr>
        <p:txBody>
          <a:bodyPr>
            <a:normAutofit/>
          </a:bodyPr>
          <a:lstStyle/>
          <a:p>
            <a:r>
              <a:rPr lang="en-US" altLang="zh-CN" sz="2400" dirty="0">
                <a:cs typeface="+mn-ea"/>
                <a:sym typeface="+mn-lt"/>
              </a:rPr>
              <a:t>IEEE 802.3</a:t>
            </a:r>
            <a:r>
              <a:rPr lang="zh-CN" altLang="en-US" sz="2400" dirty="0">
                <a:cs typeface="+mn-ea"/>
                <a:sym typeface="+mn-lt"/>
              </a:rPr>
              <a:t>标准</a:t>
            </a:r>
            <a:r>
              <a:rPr lang="en-US" altLang="zh-CN" dirty="0">
                <a:cs typeface="+mn-ea"/>
                <a:sym typeface="+mn-lt"/>
              </a:rPr>
              <a:t>MAC </a:t>
            </a:r>
            <a:r>
              <a:rPr lang="zh-CN" altLang="en-US" dirty="0">
                <a:cs typeface="+mn-ea"/>
                <a:sym typeface="+mn-lt"/>
              </a:rPr>
              <a:t>帧规定：</a:t>
            </a:r>
            <a:endParaRPr lang="en-US" altLang="zh-CN" dirty="0">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第三个字段是“</a:t>
            </a:r>
            <a:r>
              <a:rPr lang="en-US" altLang="zh-CN" sz="2000" b="0" i="0" u="none" strike="noStrike" baseline="0" dirty="0">
                <a:solidFill>
                  <a:srgbClr val="000000"/>
                </a:solidFill>
                <a:latin typeface="+mn-ea"/>
              </a:rPr>
              <a:t>LLC-PDU</a:t>
            </a:r>
            <a:r>
              <a:rPr lang="zh-CN" altLang="en-US" sz="2000" dirty="0">
                <a:latin typeface="+mn-ea"/>
                <a:cs typeface="+mn-ea"/>
                <a:sym typeface="+mn-lt"/>
              </a:rPr>
              <a:t>长度 ”，表示数据字段的长度 </a:t>
            </a:r>
            <a:endParaRPr lang="en-US" altLang="zh-CN" sz="2000" dirty="0">
              <a:latin typeface="+mn-ea"/>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数据字段必须装入逻辑链路控制子层的 </a:t>
            </a:r>
            <a:r>
              <a:rPr lang="en-US" altLang="zh-CN" sz="2000" dirty="0">
                <a:latin typeface="+mn-ea"/>
                <a:cs typeface="+mn-ea"/>
                <a:sym typeface="+mn-lt"/>
              </a:rPr>
              <a:t>LLC </a:t>
            </a:r>
            <a:r>
              <a:rPr lang="zh-CN" altLang="en-US" sz="2000" dirty="0">
                <a:latin typeface="+mn-ea"/>
                <a:cs typeface="+mn-ea"/>
                <a:sym typeface="+mn-lt"/>
              </a:rPr>
              <a:t>帧，且</a:t>
            </a:r>
            <a:r>
              <a:rPr lang="en-US" altLang="zh-CN" sz="2000" dirty="0">
                <a:latin typeface="+mn-ea"/>
                <a:cs typeface="+mn-ea"/>
                <a:sym typeface="+mn-lt"/>
              </a:rPr>
              <a:t>LLC </a:t>
            </a:r>
            <a:r>
              <a:rPr lang="zh-CN" altLang="en-US" sz="2000" dirty="0">
                <a:latin typeface="+mn-ea"/>
                <a:cs typeface="+mn-ea"/>
                <a:sym typeface="+mn-lt"/>
              </a:rPr>
              <a:t>帧的长度</a:t>
            </a:r>
            <a:r>
              <a:rPr lang="en-US" altLang="zh-CN" sz="2000" dirty="0">
                <a:solidFill>
                  <a:schemeClr val="tx1"/>
                </a:solidFill>
                <a:latin typeface="+mn-ea"/>
                <a:cs typeface="+mn-ea"/>
                <a:sym typeface="+mn-lt"/>
              </a:rPr>
              <a:t>≤ 1500</a:t>
            </a:r>
            <a:r>
              <a:rPr lang="zh-CN" altLang="en-US" sz="2000" dirty="0">
                <a:solidFill>
                  <a:schemeClr val="tx1"/>
                </a:solidFill>
                <a:latin typeface="+mn-ea"/>
                <a:cs typeface="+mn-ea"/>
                <a:sym typeface="+mn-lt"/>
              </a:rPr>
              <a:t>字节</a:t>
            </a:r>
            <a:endParaRPr lang="zh-CN" altLang="en-US" sz="2000" dirty="0">
              <a:latin typeface="+mn-ea"/>
              <a:cs typeface="+mn-ea"/>
              <a:sym typeface="+mn-lt"/>
            </a:endParaRPr>
          </a:p>
          <a:p>
            <a:r>
              <a:rPr lang="en-US" altLang="zh-CN" sz="2400" dirty="0">
                <a:cs typeface="+mn-ea"/>
                <a:sym typeface="+mn-lt"/>
              </a:rPr>
              <a:t>IEEE 802.3</a:t>
            </a:r>
            <a:r>
              <a:rPr lang="zh-CN" altLang="en-US" dirty="0">
                <a:cs typeface="+mn-ea"/>
                <a:sym typeface="+mn-lt"/>
              </a:rPr>
              <a:t>标准的</a:t>
            </a:r>
            <a:r>
              <a:rPr lang="zh-CN" altLang="en-US" sz="2400" dirty="0">
                <a:cs typeface="+mn-ea"/>
                <a:sym typeface="+mn-lt"/>
              </a:rPr>
              <a:t>以太网在产业中已经很少使用了</a:t>
            </a:r>
            <a:endParaRPr lang="en-US"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B17B803-8694-85F2-91ED-9A59767C62C7}"/>
              </a:ext>
            </a:extLst>
          </p:cNvPr>
          <p:cNvSpPr>
            <a:spLocks noGrp="1"/>
          </p:cNvSpPr>
          <p:nvPr>
            <p:ph type="sldNum" sz="quarter" idx="12"/>
          </p:nvPr>
        </p:nvSpPr>
        <p:spPr/>
        <p:txBody>
          <a:bodyPr/>
          <a:lstStyle/>
          <a:p>
            <a:fld id="{C8BB1146-E542-4D4E-B8E9-6919A11DDD48}" type="slidenum">
              <a:rPr lang="en-US" smtClean="0"/>
              <a:t>136</a:t>
            </a:fld>
            <a:endParaRPr lang="en-US"/>
          </a:p>
        </p:txBody>
      </p:sp>
      <p:grpSp>
        <p:nvGrpSpPr>
          <p:cNvPr id="5" name="组合 4">
            <a:extLst>
              <a:ext uri="{FF2B5EF4-FFF2-40B4-BE49-F238E27FC236}">
                <a16:creationId xmlns:a16="http://schemas.microsoft.com/office/drawing/2014/main" id="{25127017-A52C-8F8A-6274-C0DBAACA98BF}"/>
              </a:ext>
            </a:extLst>
          </p:cNvPr>
          <p:cNvGrpSpPr/>
          <p:nvPr/>
        </p:nvGrpSpPr>
        <p:grpSpPr>
          <a:xfrm>
            <a:off x="2872484" y="1494186"/>
            <a:ext cx="6434332" cy="1007182"/>
            <a:chOff x="2827781" y="1235478"/>
            <a:chExt cx="6434332" cy="1007182"/>
          </a:xfrm>
        </p:grpSpPr>
        <p:grpSp>
          <p:nvGrpSpPr>
            <p:cNvPr id="6" name="组合 5">
              <a:extLst>
                <a:ext uri="{FF2B5EF4-FFF2-40B4-BE49-F238E27FC236}">
                  <a16:creationId xmlns:a16="http://schemas.microsoft.com/office/drawing/2014/main" id="{BD78BEFB-3AF3-2F70-A9BF-B2518A90579D}"/>
                </a:ext>
              </a:extLst>
            </p:cNvPr>
            <p:cNvGrpSpPr/>
            <p:nvPr/>
          </p:nvGrpSpPr>
          <p:grpSpPr>
            <a:xfrm>
              <a:off x="2827781" y="1663437"/>
              <a:ext cx="6434332" cy="579223"/>
              <a:chOff x="2827781" y="1663437"/>
              <a:chExt cx="6434332" cy="579223"/>
            </a:xfrm>
          </p:grpSpPr>
          <p:sp>
            <p:nvSpPr>
              <p:cNvPr id="12" name="Rectangle 66">
                <a:extLst>
                  <a:ext uri="{FF2B5EF4-FFF2-40B4-BE49-F238E27FC236}">
                    <a16:creationId xmlns:a16="http://schemas.microsoft.com/office/drawing/2014/main" id="{F44C6A9C-ED74-A9FE-C28A-4B82B38E32B3}"/>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3" name="Rectangle 71">
                <a:extLst>
                  <a:ext uri="{FF2B5EF4-FFF2-40B4-BE49-F238E27FC236}">
                    <a16:creationId xmlns:a16="http://schemas.microsoft.com/office/drawing/2014/main" id="{733D0E69-5953-29A3-38C7-8CA4F2277635}"/>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14" name="Rectangle 72">
                <a:extLst>
                  <a:ext uri="{FF2B5EF4-FFF2-40B4-BE49-F238E27FC236}">
                    <a16:creationId xmlns:a16="http://schemas.microsoft.com/office/drawing/2014/main" id="{525FE096-9F2F-D94C-0340-73AAFF6F1157}"/>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15" name="Rectangle 73">
                <a:extLst>
                  <a:ext uri="{FF2B5EF4-FFF2-40B4-BE49-F238E27FC236}">
                    <a16:creationId xmlns:a16="http://schemas.microsoft.com/office/drawing/2014/main" id="{EF00CEDB-DA54-F7FD-D4D6-3401D2E64131}"/>
                  </a:ext>
                </a:extLst>
              </p:cNvPr>
              <p:cNvSpPr>
                <a:spLocks noChangeArrowheads="1"/>
              </p:cNvSpPr>
              <p:nvPr/>
            </p:nvSpPr>
            <p:spPr bwMode="auto">
              <a:xfrm>
                <a:off x="4668081" y="1741879"/>
                <a:ext cx="155562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endParaRPr kumimoji="1" lang="zh-CN" altLang="en-US" sz="1600" b="1" dirty="0">
                  <a:cs typeface="+mn-ea"/>
                  <a:sym typeface="+mn-lt"/>
                </a:endParaRPr>
              </a:p>
            </p:txBody>
          </p:sp>
          <p:sp>
            <p:nvSpPr>
              <p:cNvPr id="16" name="Rectangle 74">
                <a:extLst>
                  <a:ext uri="{FF2B5EF4-FFF2-40B4-BE49-F238E27FC236}">
                    <a16:creationId xmlns:a16="http://schemas.microsoft.com/office/drawing/2014/main" id="{39F22791-41F4-16BA-3F90-BCC2C5074F16}"/>
                  </a:ext>
                </a:extLst>
              </p:cNvPr>
              <p:cNvSpPr>
                <a:spLocks noChangeArrowheads="1"/>
              </p:cNvSpPr>
              <p:nvPr/>
            </p:nvSpPr>
            <p:spPr bwMode="auto">
              <a:xfrm>
                <a:off x="6766543" y="1741879"/>
                <a:ext cx="114525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endParaRPr kumimoji="1" lang="zh-CN" altLang="en-US" sz="1600" b="1" dirty="0">
                  <a:cs typeface="+mn-ea"/>
                  <a:sym typeface="+mn-lt"/>
                </a:endParaRPr>
              </a:p>
            </p:txBody>
          </p:sp>
          <p:sp>
            <p:nvSpPr>
              <p:cNvPr id="17" name="Rectangle 75">
                <a:extLst>
                  <a:ext uri="{FF2B5EF4-FFF2-40B4-BE49-F238E27FC236}">
                    <a16:creationId xmlns:a16="http://schemas.microsoft.com/office/drawing/2014/main" id="{7C046306-4027-DB3D-2DC2-4E3F23B6107B}"/>
                  </a:ext>
                </a:extLst>
              </p:cNvPr>
              <p:cNvSpPr>
                <a:spLocks noChangeArrowheads="1"/>
              </p:cNvSpPr>
              <p:nvPr/>
            </p:nvSpPr>
            <p:spPr bwMode="auto">
              <a:xfrm>
                <a:off x="8576026"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18" name="Line 67">
                <a:extLst>
                  <a:ext uri="{FF2B5EF4-FFF2-40B4-BE49-F238E27FC236}">
                    <a16:creationId xmlns:a16="http://schemas.microsoft.com/office/drawing/2014/main" id="{A850616C-AE41-9E90-517B-E9F21C30716E}"/>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9" name="Line 67">
                <a:extLst>
                  <a:ext uri="{FF2B5EF4-FFF2-40B4-BE49-F238E27FC236}">
                    <a16:creationId xmlns:a16="http://schemas.microsoft.com/office/drawing/2014/main" id="{C6F28389-57E9-D0A7-C05C-1EF863263126}"/>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0" name="Line 67">
                <a:extLst>
                  <a:ext uri="{FF2B5EF4-FFF2-40B4-BE49-F238E27FC236}">
                    <a16:creationId xmlns:a16="http://schemas.microsoft.com/office/drawing/2014/main" id="{5383C78C-E8E1-9163-813D-2D17252AE1D6}"/>
                  </a:ext>
                </a:extLst>
              </p:cNvPr>
              <p:cNvSpPr>
                <a:spLocks noChangeShapeType="1"/>
              </p:cNvSpPr>
              <p:nvPr/>
            </p:nvSpPr>
            <p:spPr bwMode="auto">
              <a:xfrm>
                <a:off x="618113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1" name="Line 67">
                <a:extLst>
                  <a:ext uri="{FF2B5EF4-FFF2-40B4-BE49-F238E27FC236}">
                    <a16:creationId xmlns:a16="http://schemas.microsoft.com/office/drawing/2014/main" id="{386098E6-48CE-39CF-CE38-D999EE815598}"/>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7" name="Rectangle 76">
              <a:extLst>
                <a:ext uri="{FF2B5EF4-FFF2-40B4-BE49-F238E27FC236}">
                  <a16:creationId xmlns:a16="http://schemas.microsoft.com/office/drawing/2014/main" id="{E272F6D4-C355-5AF4-39C3-4EC709B8400B}"/>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8" name="Rectangle 76">
              <a:extLst>
                <a:ext uri="{FF2B5EF4-FFF2-40B4-BE49-F238E27FC236}">
                  <a16:creationId xmlns:a16="http://schemas.microsoft.com/office/drawing/2014/main" id="{F0911697-2534-77B1-13D2-2066CA496A6F}"/>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9" name="Rectangle 76">
              <a:extLst>
                <a:ext uri="{FF2B5EF4-FFF2-40B4-BE49-F238E27FC236}">
                  <a16:creationId xmlns:a16="http://schemas.microsoft.com/office/drawing/2014/main" id="{006E1094-AE74-9BB3-5D47-B770B5565A47}"/>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0" name="Rectangle 76">
              <a:extLst>
                <a:ext uri="{FF2B5EF4-FFF2-40B4-BE49-F238E27FC236}">
                  <a16:creationId xmlns:a16="http://schemas.microsoft.com/office/drawing/2014/main" id="{B37ECE32-B3B4-B27C-8FCE-54618210EBFD}"/>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1" name="Rectangle 76">
              <a:extLst>
                <a:ext uri="{FF2B5EF4-FFF2-40B4-BE49-F238E27FC236}">
                  <a16:creationId xmlns:a16="http://schemas.microsoft.com/office/drawing/2014/main" id="{11586658-871F-5B07-8C77-041B22AAC0F1}"/>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4627056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83659-AB19-8394-F59B-D60D458113D7}"/>
              </a:ext>
            </a:extLst>
          </p:cNvPr>
          <p:cNvSpPr>
            <a:spLocks noGrp="1"/>
          </p:cNvSpPr>
          <p:nvPr>
            <p:ph type="title"/>
          </p:nvPr>
        </p:nvSpPr>
        <p:spPr/>
        <p:txBody>
          <a:bodyPr>
            <a:normAutofit/>
          </a:bodyPr>
          <a:lstStyle/>
          <a:p>
            <a:r>
              <a:rPr lang="zh-CN" altLang="en-US" sz="3200" b="1" dirty="0">
                <a:cs typeface="+mn-ea"/>
                <a:sym typeface="+mn-lt"/>
              </a:rPr>
              <a:t>无效的 </a:t>
            </a:r>
            <a:r>
              <a:rPr lang="en-US" altLang="zh-CN" sz="3200" b="1" dirty="0">
                <a:cs typeface="+mn-ea"/>
                <a:sym typeface="+mn-lt"/>
              </a:rPr>
              <a:t>MAC </a:t>
            </a:r>
            <a:r>
              <a:rPr lang="zh-CN" altLang="en-US" sz="3200" b="1" dirty="0">
                <a:cs typeface="+mn-ea"/>
                <a:sym typeface="+mn-lt"/>
              </a:rPr>
              <a:t>帧 </a:t>
            </a:r>
            <a:endParaRPr lang="zh-CN" altLang="en-US" dirty="0"/>
          </a:p>
        </p:txBody>
      </p:sp>
      <p:sp>
        <p:nvSpPr>
          <p:cNvPr id="3" name="内容占位符 2">
            <a:extLst>
              <a:ext uri="{FF2B5EF4-FFF2-40B4-BE49-F238E27FC236}">
                <a16:creationId xmlns:a16="http://schemas.microsoft.com/office/drawing/2014/main" id="{EDBF43BF-205A-226A-229B-FB2376735CB7}"/>
              </a:ext>
            </a:extLst>
          </p:cNvPr>
          <p:cNvSpPr>
            <a:spLocks noGrp="1"/>
          </p:cNvSpPr>
          <p:nvPr>
            <p:ph idx="1"/>
          </p:nvPr>
        </p:nvSpPr>
        <p:spPr/>
        <p:txBody>
          <a:bodyPr/>
          <a:lstStyle/>
          <a:p>
            <a:r>
              <a:rPr lang="zh-CN" altLang="en-US" sz="2400" dirty="0">
                <a:cs typeface="+mn-ea"/>
                <a:sym typeface="+mn-lt"/>
              </a:rPr>
              <a:t>有效的 </a:t>
            </a:r>
            <a:r>
              <a:rPr lang="en-US" altLang="zh-CN" sz="2400" dirty="0">
                <a:cs typeface="+mn-ea"/>
                <a:sym typeface="+mn-lt"/>
              </a:rPr>
              <a:t>MAC </a:t>
            </a:r>
            <a:r>
              <a:rPr lang="zh-CN" altLang="en-US" sz="2400" dirty="0">
                <a:cs typeface="+mn-ea"/>
                <a:sym typeface="+mn-lt"/>
              </a:rPr>
              <a:t>帧长度为 </a:t>
            </a:r>
            <a:r>
              <a:rPr lang="en-US" altLang="zh-CN" sz="2400" dirty="0">
                <a:cs typeface="+mn-ea"/>
                <a:sym typeface="+mn-lt"/>
              </a:rPr>
              <a:t>64 ~ 1518 </a:t>
            </a:r>
            <a:r>
              <a:rPr lang="zh-CN" altLang="en-US" sz="2400" dirty="0">
                <a:cs typeface="+mn-ea"/>
                <a:sym typeface="+mn-lt"/>
              </a:rPr>
              <a:t>字节之间</a:t>
            </a:r>
            <a:endParaRPr lang="en-US" altLang="zh-CN" sz="2400" dirty="0">
              <a:cs typeface="+mn-ea"/>
              <a:sym typeface="+mn-lt"/>
            </a:endParaRPr>
          </a:p>
          <a:p>
            <a:pPr>
              <a:lnSpc>
                <a:spcPct val="120000"/>
              </a:lnSpc>
            </a:pPr>
            <a:r>
              <a:rPr lang="zh-CN" altLang="en-US" sz="2400" dirty="0">
                <a:cs typeface="+mn-ea"/>
                <a:sym typeface="+mn-lt"/>
              </a:rPr>
              <a:t>如下几种情形属于无效的 </a:t>
            </a:r>
            <a:r>
              <a:rPr lang="en-US" altLang="zh-CN" sz="2400" dirty="0">
                <a:cs typeface="+mn-ea"/>
                <a:sym typeface="+mn-lt"/>
              </a:rPr>
              <a:t>MAC </a:t>
            </a:r>
            <a:r>
              <a:rPr lang="zh-CN" altLang="en-US" sz="2400" dirty="0">
                <a:cs typeface="+mn-ea"/>
                <a:sym typeface="+mn-lt"/>
              </a:rPr>
              <a:t>帧：</a:t>
            </a:r>
            <a:endParaRPr lang="en-US" altLang="zh-CN" sz="2400" dirty="0">
              <a:cs typeface="+mn-ea"/>
              <a:sym typeface="+mn-lt"/>
            </a:endParaRPr>
          </a:p>
          <a:p>
            <a:pPr marL="536575" indent="-287338">
              <a:lnSpc>
                <a:spcPct val="120000"/>
              </a:lnSpc>
              <a:buFont typeface="Wingdings" panose="05000000000000000000" pitchFamily="2" charset="2"/>
              <a:buChar char="Ø"/>
            </a:pPr>
            <a:r>
              <a:rPr lang="zh-CN" altLang="en-US" sz="2000" dirty="0">
                <a:cs typeface="+mn-ea"/>
                <a:sym typeface="+mn-lt"/>
              </a:rPr>
              <a:t>数据字段的长度与长度字段的值不一致</a:t>
            </a:r>
          </a:p>
          <a:p>
            <a:pPr marL="536575" indent="-287338">
              <a:lnSpc>
                <a:spcPct val="120000"/>
              </a:lnSpc>
              <a:buFont typeface="Wingdings" panose="05000000000000000000" pitchFamily="2" charset="2"/>
              <a:buChar char="Ø"/>
            </a:pPr>
            <a:r>
              <a:rPr lang="zh-CN" altLang="en-US" sz="2000" dirty="0">
                <a:cs typeface="+mn-ea"/>
                <a:sym typeface="+mn-lt"/>
              </a:rPr>
              <a:t>帧的长度不是整数个字节</a:t>
            </a:r>
          </a:p>
          <a:p>
            <a:pPr marL="536575" indent="-287338">
              <a:lnSpc>
                <a:spcPct val="120000"/>
              </a:lnSpc>
              <a:buFont typeface="Wingdings" panose="05000000000000000000" pitchFamily="2" charset="2"/>
              <a:buChar char="Ø"/>
            </a:pPr>
            <a:r>
              <a:rPr lang="zh-CN" altLang="en-US" sz="2000" dirty="0">
                <a:cs typeface="+mn-ea"/>
                <a:sym typeface="+mn-lt"/>
              </a:rPr>
              <a:t>用收到的帧检验序列 </a:t>
            </a:r>
            <a:r>
              <a:rPr lang="en-US" altLang="zh-CN" sz="2000" dirty="0">
                <a:cs typeface="+mn-ea"/>
                <a:sym typeface="+mn-lt"/>
              </a:rPr>
              <a:t>FCS </a:t>
            </a:r>
            <a:r>
              <a:rPr lang="zh-CN" altLang="en-US" sz="2000" dirty="0">
                <a:cs typeface="+mn-ea"/>
                <a:sym typeface="+mn-lt"/>
              </a:rPr>
              <a:t>查出有差错</a:t>
            </a:r>
          </a:p>
          <a:p>
            <a:pPr marL="536575" indent="-287338">
              <a:lnSpc>
                <a:spcPct val="120000"/>
              </a:lnSpc>
              <a:buFont typeface="Wingdings" panose="05000000000000000000" pitchFamily="2" charset="2"/>
              <a:buChar char="Ø"/>
            </a:pPr>
            <a:r>
              <a:rPr lang="zh-CN" altLang="en-US" sz="2000" dirty="0">
                <a:cs typeface="+mn-ea"/>
                <a:sym typeface="+mn-lt"/>
              </a:rPr>
              <a:t>数据字段的长度不在 </a:t>
            </a:r>
            <a:r>
              <a:rPr lang="en-US" altLang="zh-CN" sz="2000" dirty="0">
                <a:cs typeface="+mn-ea"/>
                <a:sym typeface="+mn-lt"/>
              </a:rPr>
              <a:t>46 ~ 1500 </a:t>
            </a:r>
            <a:r>
              <a:rPr lang="zh-CN" altLang="en-US" sz="2000" dirty="0">
                <a:cs typeface="+mn-ea"/>
                <a:sym typeface="+mn-lt"/>
              </a:rPr>
              <a:t>字节之间</a:t>
            </a:r>
            <a:endParaRPr lang="en-US" altLang="zh-CN" sz="2000" dirty="0">
              <a:cs typeface="+mn-ea"/>
              <a:sym typeface="+mn-lt"/>
            </a:endParaRPr>
          </a:p>
          <a:p>
            <a:r>
              <a:rPr lang="zh-CN" altLang="en-US" dirty="0">
                <a:cs typeface="+mn-ea"/>
                <a:sym typeface="+mn-lt"/>
              </a:rPr>
              <a:t>以太网对于检查出的无效 </a:t>
            </a:r>
            <a:r>
              <a:rPr lang="en-US" altLang="zh-CN" dirty="0">
                <a:cs typeface="+mn-ea"/>
                <a:sym typeface="+mn-lt"/>
              </a:rPr>
              <a:t>MAC </a:t>
            </a:r>
            <a:r>
              <a:rPr lang="zh-CN" altLang="en-US" dirty="0">
                <a:cs typeface="+mn-ea"/>
                <a:sym typeface="+mn-lt"/>
              </a:rPr>
              <a:t>帧，简单地丢弃，无需重传 </a:t>
            </a:r>
          </a:p>
          <a:p>
            <a:endParaRPr lang="zh-CN" altLang="en-US"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935BD41D-93ED-7785-00D4-A62387C99606}"/>
              </a:ext>
            </a:extLst>
          </p:cNvPr>
          <p:cNvSpPr>
            <a:spLocks noGrp="1"/>
          </p:cNvSpPr>
          <p:nvPr>
            <p:ph type="sldNum" sz="quarter" idx="12"/>
          </p:nvPr>
        </p:nvSpPr>
        <p:spPr/>
        <p:txBody>
          <a:bodyPr/>
          <a:lstStyle/>
          <a:p>
            <a:fld id="{C8BB1146-E542-4D4E-B8E9-6919A11DDD48}" type="slidenum">
              <a:rPr lang="en-US" smtClean="0"/>
              <a:t>137</a:t>
            </a:fld>
            <a:endParaRPr lang="en-US"/>
          </a:p>
        </p:txBody>
      </p:sp>
    </p:spTree>
    <p:extLst>
      <p:ext uri="{BB962C8B-B14F-4D97-AF65-F5344CB8AC3E}">
        <p14:creationId xmlns:p14="http://schemas.microsoft.com/office/powerpoint/2010/main" val="4193403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683B2-3528-47CA-9612-95E4F13A1F63}"/>
              </a:ext>
            </a:extLst>
          </p:cNvPr>
          <p:cNvSpPr>
            <a:spLocks noGrp="1"/>
          </p:cNvSpPr>
          <p:nvPr>
            <p:ph type="title"/>
          </p:nvPr>
        </p:nvSpPr>
        <p:spPr>
          <a:xfrm>
            <a:off x="660400" y="251447"/>
            <a:ext cx="10836275" cy="760016"/>
          </a:xfrm>
        </p:spPr>
        <p:txBody>
          <a:bodyPr>
            <a:normAutofit/>
          </a:bodyPr>
          <a:lstStyle/>
          <a:p>
            <a:pPr>
              <a:lnSpc>
                <a:spcPct val="120000"/>
              </a:lnSpc>
            </a:pPr>
            <a:r>
              <a:rPr lang="zh-CN" altLang="en-US" sz="3200" b="1" dirty="0">
                <a:latin typeface="+mn-ea"/>
                <a:ea typeface="+mn-ea"/>
                <a:cs typeface="+mn-ea"/>
                <a:sym typeface="+mn-lt"/>
              </a:rPr>
              <a:t>以太网络标准演进：超宽、</a:t>
            </a:r>
            <a:r>
              <a:rPr lang="en-US" altLang="zh-CN" sz="3200" b="1" dirty="0">
                <a:latin typeface="+mn-ea"/>
                <a:ea typeface="+mn-ea"/>
                <a:cs typeface="+mn-ea"/>
                <a:sym typeface="+mn-lt"/>
              </a:rPr>
              <a:t>QoS</a:t>
            </a:r>
            <a:r>
              <a:rPr lang="zh-CN" altLang="en-US" sz="3200" b="1" dirty="0">
                <a:latin typeface="+mn-ea"/>
                <a:ea typeface="+mn-ea"/>
                <a:cs typeface="+mn-ea"/>
                <a:sym typeface="+mn-lt"/>
              </a:rPr>
              <a:t>保证、可管理维护三方并进</a:t>
            </a:r>
          </a:p>
        </p:txBody>
      </p:sp>
      <p:sp>
        <p:nvSpPr>
          <p:cNvPr id="4" name="Line 4">
            <a:extLst>
              <a:ext uri="{FF2B5EF4-FFF2-40B4-BE49-F238E27FC236}">
                <a16:creationId xmlns:a16="http://schemas.microsoft.com/office/drawing/2014/main" id="{5A35688C-9A93-465D-A314-A4289B3B0317}"/>
              </a:ext>
            </a:extLst>
          </p:cNvPr>
          <p:cNvSpPr>
            <a:spLocks noChangeShapeType="1"/>
          </p:cNvSpPr>
          <p:nvPr/>
        </p:nvSpPr>
        <p:spPr bwMode="auto">
          <a:xfrm>
            <a:off x="984126" y="5870525"/>
            <a:ext cx="10170424" cy="6492"/>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11" name="Text Box 12">
            <a:extLst>
              <a:ext uri="{FF2B5EF4-FFF2-40B4-BE49-F238E27FC236}">
                <a16:creationId xmlns:a16="http://schemas.microsoft.com/office/drawing/2014/main" id="{184F6603-AA15-47C8-9106-132E89E96F17}"/>
              </a:ext>
            </a:extLst>
          </p:cNvPr>
          <p:cNvSpPr txBox="1">
            <a:spLocks noChangeArrowheads="1"/>
          </p:cNvSpPr>
          <p:nvPr/>
        </p:nvSpPr>
        <p:spPr bwMode="auto">
          <a:xfrm>
            <a:off x="695201" y="6062575"/>
            <a:ext cx="878092"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研制起步</a:t>
            </a:r>
          </a:p>
        </p:txBody>
      </p:sp>
      <p:sp>
        <p:nvSpPr>
          <p:cNvPr id="12" name="Text Box 13">
            <a:extLst>
              <a:ext uri="{FF2B5EF4-FFF2-40B4-BE49-F238E27FC236}">
                <a16:creationId xmlns:a16="http://schemas.microsoft.com/office/drawing/2014/main" id="{035A408B-D71A-41AB-A097-D87F19428F00}"/>
              </a:ext>
            </a:extLst>
          </p:cNvPr>
          <p:cNvSpPr txBox="1">
            <a:spLocks noChangeArrowheads="1"/>
          </p:cNvSpPr>
          <p:nvPr/>
        </p:nvSpPr>
        <p:spPr bwMode="auto">
          <a:xfrm>
            <a:off x="93491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1975</a:t>
            </a:r>
          </a:p>
        </p:txBody>
      </p:sp>
      <p:sp>
        <p:nvSpPr>
          <p:cNvPr id="13" name="Text Box 14">
            <a:extLst>
              <a:ext uri="{FF2B5EF4-FFF2-40B4-BE49-F238E27FC236}">
                <a16:creationId xmlns:a16="http://schemas.microsoft.com/office/drawing/2014/main" id="{2442DAE1-220B-442B-83BB-3AC6D671B5FC}"/>
              </a:ext>
            </a:extLst>
          </p:cNvPr>
          <p:cNvSpPr txBox="1">
            <a:spLocks noChangeArrowheads="1"/>
          </p:cNvSpPr>
          <p:nvPr/>
        </p:nvSpPr>
        <p:spPr bwMode="auto">
          <a:xfrm>
            <a:off x="191916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1989</a:t>
            </a:r>
          </a:p>
        </p:txBody>
      </p:sp>
      <p:sp>
        <p:nvSpPr>
          <p:cNvPr id="14" name="Text Box 15">
            <a:extLst>
              <a:ext uri="{FF2B5EF4-FFF2-40B4-BE49-F238E27FC236}">
                <a16:creationId xmlns:a16="http://schemas.microsoft.com/office/drawing/2014/main" id="{400F66D4-F50E-4C17-95CE-85805FC666B5}"/>
              </a:ext>
            </a:extLst>
          </p:cNvPr>
          <p:cNvSpPr txBox="1">
            <a:spLocks noChangeArrowheads="1"/>
          </p:cNvSpPr>
          <p:nvPr/>
        </p:nvSpPr>
        <p:spPr bwMode="auto">
          <a:xfrm>
            <a:off x="1703263" y="5995900"/>
            <a:ext cx="96625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国际标准</a:t>
            </a:r>
          </a:p>
          <a:p>
            <a:pPr eaLnBrk="1" hangingPunct="1">
              <a:lnSpc>
                <a:spcPct val="120000"/>
              </a:lnSpc>
            </a:pPr>
            <a:r>
              <a:rPr lang="en-US" altLang="zh-CN" sz="1400" dirty="0">
                <a:latin typeface="+mn-lt"/>
                <a:ea typeface="+mn-ea"/>
                <a:cs typeface="+mn-ea"/>
                <a:sym typeface="+mn-lt"/>
              </a:rPr>
              <a:t>100M</a:t>
            </a:r>
            <a:r>
              <a:rPr lang="zh-CN" altLang="en-US" sz="1400" dirty="0">
                <a:latin typeface="+mn-lt"/>
                <a:ea typeface="+mn-ea"/>
                <a:cs typeface="+mn-ea"/>
                <a:sym typeface="+mn-lt"/>
              </a:rPr>
              <a:t>电口</a:t>
            </a:r>
          </a:p>
        </p:txBody>
      </p:sp>
      <p:sp>
        <p:nvSpPr>
          <p:cNvPr id="15" name="Text Box 16">
            <a:extLst>
              <a:ext uri="{FF2B5EF4-FFF2-40B4-BE49-F238E27FC236}">
                <a16:creationId xmlns:a16="http://schemas.microsoft.com/office/drawing/2014/main" id="{54E33ACE-0FEB-4832-B4D2-C417FCECC59C}"/>
              </a:ext>
            </a:extLst>
          </p:cNvPr>
          <p:cNvSpPr txBox="1">
            <a:spLocks noChangeArrowheads="1"/>
          </p:cNvSpPr>
          <p:nvPr/>
        </p:nvSpPr>
        <p:spPr bwMode="auto">
          <a:xfrm>
            <a:off x="2639888" y="5995900"/>
            <a:ext cx="1217929"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latin typeface="+mn-lt"/>
                <a:ea typeface="+mn-ea"/>
                <a:cs typeface="+mn-ea"/>
                <a:sym typeface="+mn-lt"/>
              </a:rPr>
              <a:t>1000BASE-X</a:t>
            </a:r>
          </a:p>
          <a:p>
            <a:pPr eaLnBrk="1" hangingPunct="1">
              <a:lnSpc>
                <a:spcPct val="120000"/>
              </a:lnSpc>
            </a:pPr>
            <a:r>
              <a:rPr lang="zh-CN" altLang="en-US" sz="1400">
                <a:latin typeface="+mn-lt"/>
                <a:ea typeface="+mn-ea"/>
                <a:cs typeface="+mn-ea"/>
                <a:sym typeface="+mn-lt"/>
              </a:rPr>
              <a:t>基本完成</a:t>
            </a:r>
          </a:p>
        </p:txBody>
      </p:sp>
      <p:sp>
        <p:nvSpPr>
          <p:cNvPr id="16" name="Text Box 17">
            <a:extLst>
              <a:ext uri="{FF2B5EF4-FFF2-40B4-BE49-F238E27FC236}">
                <a16:creationId xmlns:a16="http://schemas.microsoft.com/office/drawing/2014/main" id="{40456DFB-DAD0-4E95-8E5C-882682C3A866}"/>
              </a:ext>
            </a:extLst>
          </p:cNvPr>
          <p:cNvSpPr txBox="1">
            <a:spLocks noChangeArrowheads="1"/>
          </p:cNvSpPr>
          <p:nvPr/>
        </p:nvSpPr>
        <p:spPr bwMode="auto">
          <a:xfrm>
            <a:off x="292722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1994</a:t>
            </a:r>
          </a:p>
        </p:txBody>
      </p:sp>
      <p:sp>
        <p:nvSpPr>
          <p:cNvPr id="17" name="Text Box 18">
            <a:extLst>
              <a:ext uri="{FF2B5EF4-FFF2-40B4-BE49-F238E27FC236}">
                <a16:creationId xmlns:a16="http://schemas.microsoft.com/office/drawing/2014/main" id="{27EDABE1-3966-4027-BAD7-3BCDE7A6EC9A}"/>
              </a:ext>
            </a:extLst>
          </p:cNvPr>
          <p:cNvSpPr txBox="1">
            <a:spLocks noChangeArrowheads="1"/>
          </p:cNvSpPr>
          <p:nvPr/>
        </p:nvSpPr>
        <p:spPr bwMode="auto">
          <a:xfrm>
            <a:off x="38860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1998</a:t>
            </a:r>
          </a:p>
        </p:txBody>
      </p:sp>
      <p:sp>
        <p:nvSpPr>
          <p:cNvPr id="18" name="Text Box 19">
            <a:extLst>
              <a:ext uri="{FF2B5EF4-FFF2-40B4-BE49-F238E27FC236}">
                <a16:creationId xmlns:a16="http://schemas.microsoft.com/office/drawing/2014/main" id="{76293A9A-CE71-4088-8FB1-45E019378A30}"/>
              </a:ext>
            </a:extLst>
          </p:cNvPr>
          <p:cNvSpPr txBox="1">
            <a:spLocks noChangeArrowheads="1"/>
          </p:cNvSpPr>
          <p:nvPr/>
        </p:nvSpPr>
        <p:spPr bwMode="auto">
          <a:xfrm>
            <a:off x="3840038" y="5995900"/>
            <a:ext cx="111373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1000base-T</a:t>
            </a:r>
          </a:p>
          <a:p>
            <a:pPr eaLnBrk="1" hangingPunct="1">
              <a:lnSpc>
                <a:spcPct val="120000"/>
              </a:lnSpc>
            </a:pPr>
            <a:r>
              <a:rPr lang="zh-CN" altLang="en-US" sz="1400" dirty="0">
                <a:latin typeface="+mn-lt"/>
                <a:ea typeface="+mn-ea"/>
                <a:cs typeface="+mn-ea"/>
                <a:sym typeface="+mn-lt"/>
              </a:rPr>
              <a:t> 标准完成</a:t>
            </a:r>
          </a:p>
        </p:txBody>
      </p:sp>
      <p:sp>
        <p:nvSpPr>
          <p:cNvPr id="19" name="Text Box 20">
            <a:extLst>
              <a:ext uri="{FF2B5EF4-FFF2-40B4-BE49-F238E27FC236}">
                <a16:creationId xmlns:a16="http://schemas.microsoft.com/office/drawing/2014/main" id="{29178ECE-4A3A-41FA-80DC-29B700F8B047}"/>
              </a:ext>
            </a:extLst>
          </p:cNvPr>
          <p:cNvSpPr txBox="1">
            <a:spLocks noChangeArrowheads="1"/>
          </p:cNvSpPr>
          <p:nvPr/>
        </p:nvSpPr>
        <p:spPr bwMode="auto">
          <a:xfrm>
            <a:off x="4871913" y="5995900"/>
            <a:ext cx="115861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10GBASE-X</a:t>
            </a:r>
          </a:p>
          <a:p>
            <a:pPr eaLnBrk="1" hangingPunct="1">
              <a:lnSpc>
                <a:spcPct val="120000"/>
              </a:lnSpc>
            </a:pPr>
            <a:r>
              <a:rPr lang="zh-CN" altLang="en-US" sz="1400" dirty="0">
                <a:latin typeface="+mn-lt"/>
                <a:ea typeface="+mn-ea"/>
                <a:cs typeface="+mn-ea"/>
                <a:sym typeface="+mn-lt"/>
              </a:rPr>
              <a:t>标准形成</a:t>
            </a:r>
          </a:p>
        </p:txBody>
      </p:sp>
      <p:sp>
        <p:nvSpPr>
          <p:cNvPr id="20" name="Text Box 21">
            <a:extLst>
              <a:ext uri="{FF2B5EF4-FFF2-40B4-BE49-F238E27FC236}">
                <a16:creationId xmlns:a16="http://schemas.microsoft.com/office/drawing/2014/main" id="{6D00F579-4015-42D9-BB21-2A167F6DFEE9}"/>
              </a:ext>
            </a:extLst>
          </p:cNvPr>
          <p:cNvSpPr txBox="1">
            <a:spLocks noChangeArrowheads="1"/>
          </p:cNvSpPr>
          <p:nvPr/>
        </p:nvSpPr>
        <p:spPr bwMode="auto">
          <a:xfrm>
            <a:off x="51592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2002</a:t>
            </a:r>
          </a:p>
        </p:txBody>
      </p:sp>
      <p:sp>
        <p:nvSpPr>
          <p:cNvPr id="21" name="Text Box 22">
            <a:extLst>
              <a:ext uri="{FF2B5EF4-FFF2-40B4-BE49-F238E27FC236}">
                <a16:creationId xmlns:a16="http://schemas.microsoft.com/office/drawing/2014/main" id="{3DD9FE23-F134-463B-AB72-D8EDE9887A4D}"/>
              </a:ext>
            </a:extLst>
          </p:cNvPr>
          <p:cNvSpPr txBox="1">
            <a:spLocks noChangeArrowheads="1"/>
          </p:cNvSpPr>
          <p:nvPr/>
        </p:nvSpPr>
        <p:spPr bwMode="auto">
          <a:xfrm>
            <a:off x="63117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2004</a:t>
            </a:r>
          </a:p>
        </p:txBody>
      </p:sp>
      <p:sp>
        <p:nvSpPr>
          <p:cNvPr id="22" name="Text Box 23">
            <a:extLst>
              <a:ext uri="{FF2B5EF4-FFF2-40B4-BE49-F238E27FC236}">
                <a16:creationId xmlns:a16="http://schemas.microsoft.com/office/drawing/2014/main" id="{C70E2546-F8A3-4532-B074-EF9B95929C0B}"/>
              </a:ext>
            </a:extLst>
          </p:cNvPr>
          <p:cNvSpPr txBox="1">
            <a:spLocks noChangeArrowheads="1"/>
          </p:cNvSpPr>
          <p:nvPr/>
        </p:nvSpPr>
        <p:spPr bwMode="auto">
          <a:xfrm>
            <a:off x="5900613" y="5992725"/>
            <a:ext cx="1288461"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10GBASE-CX</a:t>
            </a:r>
          </a:p>
          <a:p>
            <a:pPr eaLnBrk="1" hangingPunct="1">
              <a:lnSpc>
                <a:spcPct val="120000"/>
              </a:lnSpc>
            </a:pPr>
            <a:r>
              <a:rPr lang="zh-CN" altLang="en-US" sz="1400" dirty="0">
                <a:latin typeface="+mn-lt"/>
                <a:ea typeface="+mn-ea"/>
                <a:cs typeface="+mn-ea"/>
                <a:sym typeface="+mn-lt"/>
              </a:rPr>
              <a:t>标准补充</a:t>
            </a:r>
          </a:p>
        </p:txBody>
      </p:sp>
      <p:sp>
        <p:nvSpPr>
          <p:cNvPr id="24" name="Text Box 25">
            <a:extLst>
              <a:ext uri="{FF2B5EF4-FFF2-40B4-BE49-F238E27FC236}">
                <a16:creationId xmlns:a16="http://schemas.microsoft.com/office/drawing/2014/main" id="{B3464203-FEB7-4D4A-B3FE-AC670B3A42CF}"/>
              </a:ext>
            </a:extLst>
          </p:cNvPr>
          <p:cNvSpPr txBox="1">
            <a:spLocks noChangeArrowheads="1"/>
          </p:cNvSpPr>
          <p:nvPr/>
        </p:nvSpPr>
        <p:spPr bwMode="auto">
          <a:xfrm>
            <a:off x="73436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2006</a:t>
            </a:r>
          </a:p>
        </p:txBody>
      </p:sp>
      <p:sp>
        <p:nvSpPr>
          <p:cNvPr id="25" name="Text Box 26">
            <a:extLst>
              <a:ext uri="{FF2B5EF4-FFF2-40B4-BE49-F238E27FC236}">
                <a16:creationId xmlns:a16="http://schemas.microsoft.com/office/drawing/2014/main" id="{FB1C3D14-5153-42A4-A46B-27683B88BC07}"/>
              </a:ext>
            </a:extLst>
          </p:cNvPr>
          <p:cNvSpPr txBox="1">
            <a:spLocks noChangeArrowheads="1"/>
          </p:cNvSpPr>
          <p:nvPr/>
        </p:nvSpPr>
        <p:spPr bwMode="auto">
          <a:xfrm>
            <a:off x="7119813" y="5992725"/>
            <a:ext cx="1147397"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10GBASE-T</a:t>
            </a:r>
          </a:p>
          <a:p>
            <a:pPr eaLnBrk="1" hangingPunct="1">
              <a:lnSpc>
                <a:spcPct val="120000"/>
              </a:lnSpc>
            </a:pPr>
            <a:r>
              <a:rPr lang="zh-CN" altLang="en-US" sz="1400" dirty="0">
                <a:latin typeface="+mn-lt"/>
                <a:ea typeface="+mn-ea"/>
                <a:cs typeface="+mn-ea"/>
                <a:sym typeface="+mn-lt"/>
              </a:rPr>
              <a:t>标准完成</a:t>
            </a:r>
          </a:p>
        </p:txBody>
      </p:sp>
      <p:sp>
        <p:nvSpPr>
          <p:cNvPr id="27" name="Text Box 28">
            <a:extLst>
              <a:ext uri="{FF2B5EF4-FFF2-40B4-BE49-F238E27FC236}">
                <a16:creationId xmlns:a16="http://schemas.microsoft.com/office/drawing/2014/main" id="{AAC60190-9E9A-423F-83DC-41103FA480AA}"/>
              </a:ext>
            </a:extLst>
          </p:cNvPr>
          <p:cNvSpPr txBox="1">
            <a:spLocks noChangeArrowheads="1"/>
          </p:cNvSpPr>
          <p:nvPr/>
        </p:nvSpPr>
        <p:spPr bwMode="auto">
          <a:xfrm>
            <a:off x="82961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28" name="Text Box 29">
            <a:extLst>
              <a:ext uri="{FF2B5EF4-FFF2-40B4-BE49-F238E27FC236}">
                <a16:creationId xmlns:a16="http://schemas.microsoft.com/office/drawing/2014/main" id="{04EABAA8-FC93-4CF6-AA4C-C9EBD3B16912}"/>
              </a:ext>
            </a:extLst>
          </p:cNvPr>
          <p:cNvSpPr txBox="1">
            <a:spLocks noChangeArrowheads="1"/>
          </p:cNvSpPr>
          <p:nvPr/>
        </p:nvSpPr>
        <p:spPr bwMode="auto">
          <a:xfrm>
            <a:off x="8288213" y="5992725"/>
            <a:ext cx="98549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40G,100G</a:t>
            </a:r>
          </a:p>
          <a:p>
            <a:pPr eaLnBrk="1" hangingPunct="1">
              <a:lnSpc>
                <a:spcPct val="120000"/>
              </a:lnSpc>
            </a:pPr>
            <a:r>
              <a:rPr lang="zh-CN" altLang="en-US" sz="1400" dirty="0">
                <a:latin typeface="+mn-lt"/>
                <a:ea typeface="+mn-ea"/>
                <a:cs typeface="+mn-ea"/>
                <a:sym typeface="+mn-lt"/>
              </a:rPr>
              <a:t>初步完成</a:t>
            </a:r>
          </a:p>
        </p:txBody>
      </p:sp>
      <p:sp>
        <p:nvSpPr>
          <p:cNvPr id="30" name="Text Box 28">
            <a:extLst>
              <a:ext uri="{FF2B5EF4-FFF2-40B4-BE49-F238E27FC236}">
                <a16:creationId xmlns:a16="http://schemas.microsoft.com/office/drawing/2014/main" id="{F3C51D60-5F5A-415F-899A-983B63CC7BA2}"/>
              </a:ext>
            </a:extLst>
          </p:cNvPr>
          <p:cNvSpPr txBox="1">
            <a:spLocks noChangeArrowheads="1"/>
          </p:cNvSpPr>
          <p:nvPr/>
        </p:nvSpPr>
        <p:spPr bwMode="auto">
          <a:xfrm>
            <a:off x="9448675"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2013</a:t>
            </a:r>
            <a:endParaRPr lang="zh-CN" altLang="en-US" sz="1400" dirty="0">
              <a:solidFill>
                <a:srgbClr val="669900"/>
              </a:solidFill>
              <a:latin typeface="+mn-lt"/>
              <a:ea typeface="+mn-ea"/>
              <a:cs typeface="+mn-ea"/>
              <a:sym typeface="+mn-lt"/>
            </a:endParaRPr>
          </a:p>
        </p:txBody>
      </p:sp>
      <p:sp>
        <p:nvSpPr>
          <p:cNvPr id="31" name="Text Box 29">
            <a:extLst>
              <a:ext uri="{FF2B5EF4-FFF2-40B4-BE49-F238E27FC236}">
                <a16:creationId xmlns:a16="http://schemas.microsoft.com/office/drawing/2014/main" id="{708B5C9E-CB6F-4ADD-960D-668A497503AC}"/>
              </a:ext>
            </a:extLst>
          </p:cNvPr>
          <p:cNvSpPr txBox="1">
            <a:spLocks noChangeArrowheads="1"/>
          </p:cNvSpPr>
          <p:nvPr/>
        </p:nvSpPr>
        <p:spPr bwMode="auto">
          <a:xfrm>
            <a:off x="9440737" y="5992725"/>
            <a:ext cx="956640"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400G</a:t>
            </a:r>
            <a:r>
              <a:rPr lang="zh-CN" altLang="en-US" sz="1400" dirty="0">
                <a:latin typeface="+mn-lt"/>
                <a:ea typeface="+mn-ea"/>
                <a:cs typeface="+mn-ea"/>
                <a:sym typeface="+mn-lt"/>
              </a:rPr>
              <a:t>研究</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小组成立</a:t>
            </a:r>
          </a:p>
        </p:txBody>
      </p:sp>
      <p:sp>
        <p:nvSpPr>
          <p:cNvPr id="32" name="箭头: 上 31">
            <a:extLst>
              <a:ext uri="{FF2B5EF4-FFF2-40B4-BE49-F238E27FC236}">
                <a16:creationId xmlns:a16="http://schemas.microsoft.com/office/drawing/2014/main" id="{04FE9911-0B11-483E-B0F1-A2AD21360DE6}"/>
              </a:ext>
            </a:extLst>
          </p:cNvPr>
          <p:cNvSpPr/>
          <p:nvPr/>
        </p:nvSpPr>
        <p:spPr>
          <a:xfrm>
            <a:off x="105948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箭头: 上 32">
            <a:extLst>
              <a:ext uri="{FF2B5EF4-FFF2-40B4-BE49-F238E27FC236}">
                <a16:creationId xmlns:a16="http://schemas.microsoft.com/office/drawing/2014/main" id="{611AD8AA-ECCF-4867-AA38-E6534E6A5092}"/>
              </a:ext>
            </a:extLst>
          </p:cNvPr>
          <p:cNvSpPr/>
          <p:nvPr/>
        </p:nvSpPr>
        <p:spPr>
          <a:xfrm>
            <a:off x="213702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箭头: 上 33">
            <a:extLst>
              <a:ext uri="{FF2B5EF4-FFF2-40B4-BE49-F238E27FC236}">
                <a16:creationId xmlns:a16="http://schemas.microsoft.com/office/drawing/2014/main" id="{AB65A9D9-E33D-4239-97EF-41336B3FEB65}"/>
              </a:ext>
            </a:extLst>
          </p:cNvPr>
          <p:cNvSpPr/>
          <p:nvPr/>
        </p:nvSpPr>
        <p:spPr>
          <a:xfrm>
            <a:off x="3060947"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上 34">
            <a:extLst>
              <a:ext uri="{FF2B5EF4-FFF2-40B4-BE49-F238E27FC236}">
                <a16:creationId xmlns:a16="http://schemas.microsoft.com/office/drawing/2014/main" id="{ABF2B0E5-B479-4240-BB46-286FCD5C0D16}"/>
              </a:ext>
            </a:extLst>
          </p:cNvPr>
          <p:cNvSpPr/>
          <p:nvPr/>
        </p:nvSpPr>
        <p:spPr>
          <a:xfrm>
            <a:off x="4149229"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箭头: 上 35">
            <a:extLst>
              <a:ext uri="{FF2B5EF4-FFF2-40B4-BE49-F238E27FC236}">
                <a16:creationId xmlns:a16="http://schemas.microsoft.com/office/drawing/2014/main" id="{9C81B6D0-7404-4BC1-8A3D-620224927797}"/>
              </a:ext>
            </a:extLst>
          </p:cNvPr>
          <p:cNvSpPr/>
          <p:nvPr/>
        </p:nvSpPr>
        <p:spPr>
          <a:xfrm>
            <a:off x="53086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箭头: 上 36">
            <a:extLst>
              <a:ext uri="{FF2B5EF4-FFF2-40B4-BE49-F238E27FC236}">
                <a16:creationId xmlns:a16="http://schemas.microsoft.com/office/drawing/2014/main" id="{4F6734CD-C0F3-478D-B7A6-3A2BF2BB188F}"/>
              </a:ext>
            </a:extLst>
          </p:cNvPr>
          <p:cNvSpPr/>
          <p:nvPr/>
        </p:nvSpPr>
        <p:spPr>
          <a:xfrm>
            <a:off x="64331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箭头: 上 37">
            <a:extLst>
              <a:ext uri="{FF2B5EF4-FFF2-40B4-BE49-F238E27FC236}">
                <a16:creationId xmlns:a16="http://schemas.microsoft.com/office/drawing/2014/main" id="{3B0DCFD4-4F15-40DD-AB52-BAE1DAAA48EA}"/>
              </a:ext>
            </a:extLst>
          </p:cNvPr>
          <p:cNvSpPr/>
          <p:nvPr/>
        </p:nvSpPr>
        <p:spPr>
          <a:xfrm>
            <a:off x="745923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箭头: 上 38">
            <a:extLst>
              <a:ext uri="{FF2B5EF4-FFF2-40B4-BE49-F238E27FC236}">
                <a16:creationId xmlns:a16="http://schemas.microsoft.com/office/drawing/2014/main" id="{A440AD04-91E1-4A68-891F-E01A1B5BFC63}"/>
              </a:ext>
            </a:extLst>
          </p:cNvPr>
          <p:cNvSpPr/>
          <p:nvPr/>
        </p:nvSpPr>
        <p:spPr>
          <a:xfrm>
            <a:off x="841717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箭头: 上 39">
            <a:extLst>
              <a:ext uri="{FF2B5EF4-FFF2-40B4-BE49-F238E27FC236}">
                <a16:creationId xmlns:a16="http://schemas.microsoft.com/office/drawing/2014/main" id="{347FB828-3178-48B1-BF81-A6130E2193DA}"/>
              </a:ext>
            </a:extLst>
          </p:cNvPr>
          <p:cNvSpPr/>
          <p:nvPr/>
        </p:nvSpPr>
        <p:spPr>
          <a:xfrm>
            <a:off x="9569696"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Line 4">
            <a:extLst>
              <a:ext uri="{FF2B5EF4-FFF2-40B4-BE49-F238E27FC236}">
                <a16:creationId xmlns:a16="http://schemas.microsoft.com/office/drawing/2014/main" id="{43B5027A-C23C-4243-BE7F-2CFBD311C672}"/>
              </a:ext>
            </a:extLst>
          </p:cNvPr>
          <p:cNvSpPr>
            <a:spLocks noChangeShapeType="1"/>
          </p:cNvSpPr>
          <p:nvPr/>
        </p:nvSpPr>
        <p:spPr bwMode="auto">
          <a:xfrm flipV="1">
            <a:off x="5744030" y="2402823"/>
            <a:ext cx="5293318"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46" name="Text Box 21">
            <a:extLst>
              <a:ext uri="{FF2B5EF4-FFF2-40B4-BE49-F238E27FC236}">
                <a16:creationId xmlns:a16="http://schemas.microsoft.com/office/drawing/2014/main" id="{874671B1-89C2-47D3-82D9-AB257CE26563}"/>
              </a:ext>
            </a:extLst>
          </p:cNvPr>
          <p:cNvSpPr txBox="1">
            <a:spLocks noChangeArrowheads="1"/>
          </p:cNvSpPr>
          <p:nvPr/>
        </p:nvSpPr>
        <p:spPr bwMode="auto">
          <a:xfrm>
            <a:off x="6417008" y="181763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2004</a:t>
            </a:r>
          </a:p>
        </p:txBody>
      </p:sp>
      <p:sp>
        <p:nvSpPr>
          <p:cNvPr id="47" name="Text Box 22">
            <a:extLst>
              <a:ext uri="{FF2B5EF4-FFF2-40B4-BE49-F238E27FC236}">
                <a16:creationId xmlns:a16="http://schemas.microsoft.com/office/drawing/2014/main" id="{7D6F2A8B-8C9C-4A0A-85B5-58517C3E5E93}"/>
              </a:ext>
            </a:extLst>
          </p:cNvPr>
          <p:cNvSpPr txBox="1">
            <a:spLocks noChangeArrowheads="1"/>
          </p:cNvSpPr>
          <p:nvPr/>
        </p:nvSpPr>
        <p:spPr bwMode="auto">
          <a:xfrm>
            <a:off x="7581412"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2006</a:t>
            </a:r>
          </a:p>
        </p:txBody>
      </p:sp>
      <p:sp>
        <p:nvSpPr>
          <p:cNvPr id="48" name="Text Box 25">
            <a:extLst>
              <a:ext uri="{FF2B5EF4-FFF2-40B4-BE49-F238E27FC236}">
                <a16:creationId xmlns:a16="http://schemas.microsoft.com/office/drawing/2014/main" id="{FC13AC42-F5DA-4623-B88B-3C0F03DE8965}"/>
              </a:ext>
            </a:extLst>
          </p:cNvPr>
          <p:cNvSpPr txBox="1">
            <a:spLocks noChangeArrowheads="1"/>
          </p:cNvSpPr>
          <p:nvPr/>
        </p:nvSpPr>
        <p:spPr bwMode="auto">
          <a:xfrm>
            <a:off x="86132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2007</a:t>
            </a:r>
          </a:p>
        </p:txBody>
      </p:sp>
      <p:sp>
        <p:nvSpPr>
          <p:cNvPr id="49" name="Text Box 28">
            <a:extLst>
              <a:ext uri="{FF2B5EF4-FFF2-40B4-BE49-F238E27FC236}">
                <a16:creationId xmlns:a16="http://schemas.microsoft.com/office/drawing/2014/main" id="{4E9859F3-54F4-4B5A-95DB-6145B08F1D3A}"/>
              </a:ext>
            </a:extLst>
          </p:cNvPr>
          <p:cNvSpPr txBox="1">
            <a:spLocks noChangeArrowheads="1"/>
          </p:cNvSpPr>
          <p:nvPr/>
        </p:nvSpPr>
        <p:spPr bwMode="auto">
          <a:xfrm>
            <a:off x="95657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zh-CN" altLang="en-US" sz="1400" dirty="0">
              <a:solidFill>
                <a:srgbClr val="669900"/>
              </a:solidFill>
              <a:latin typeface="+mn-lt"/>
              <a:ea typeface="+mn-ea"/>
              <a:cs typeface="+mn-ea"/>
              <a:sym typeface="+mn-lt"/>
            </a:endParaRPr>
          </a:p>
        </p:txBody>
      </p:sp>
      <p:sp>
        <p:nvSpPr>
          <p:cNvPr id="55" name="箭头: 上 54">
            <a:extLst>
              <a:ext uri="{FF2B5EF4-FFF2-40B4-BE49-F238E27FC236}">
                <a16:creationId xmlns:a16="http://schemas.microsoft.com/office/drawing/2014/main" id="{951CF629-1250-4B83-AFC3-B1585A3F278F}"/>
              </a:ext>
            </a:extLst>
          </p:cNvPr>
          <p:cNvSpPr/>
          <p:nvPr/>
        </p:nvSpPr>
        <p:spPr>
          <a:xfrm>
            <a:off x="65783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箭头: 上 55">
            <a:extLst>
              <a:ext uri="{FF2B5EF4-FFF2-40B4-BE49-F238E27FC236}">
                <a16:creationId xmlns:a16="http://schemas.microsoft.com/office/drawing/2014/main" id="{DA66EECD-FC06-409B-BF22-873B128B4235}"/>
              </a:ext>
            </a:extLst>
          </p:cNvPr>
          <p:cNvSpPr/>
          <p:nvPr/>
        </p:nvSpPr>
        <p:spPr>
          <a:xfrm>
            <a:off x="77028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箭头: 上 56">
            <a:extLst>
              <a:ext uri="{FF2B5EF4-FFF2-40B4-BE49-F238E27FC236}">
                <a16:creationId xmlns:a16="http://schemas.microsoft.com/office/drawing/2014/main" id="{B5AB3A91-137D-4AA0-A6A3-54BDCD22B566}"/>
              </a:ext>
            </a:extLst>
          </p:cNvPr>
          <p:cNvSpPr/>
          <p:nvPr/>
        </p:nvSpPr>
        <p:spPr>
          <a:xfrm>
            <a:off x="8728869"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箭头: 上 57">
            <a:extLst>
              <a:ext uri="{FF2B5EF4-FFF2-40B4-BE49-F238E27FC236}">
                <a16:creationId xmlns:a16="http://schemas.microsoft.com/office/drawing/2014/main" id="{3A7A3F97-3A32-4D53-A05B-E1D3899005E9}"/>
              </a:ext>
            </a:extLst>
          </p:cNvPr>
          <p:cNvSpPr/>
          <p:nvPr/>
        </p:nvSpPr>
        <p:spPr>
          <a:xfrm>
            <a:off x="9686808"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Text Box 26">
            <a:extLst>
              <a:ext uri="{FF2B5EF4-FFF2-40B4-BE49-F238E27FC236}">
                <a16:creationId xmlns:a16="http://schemas.microsoft.com/office/drawing/2014/main" id="{986EA5AC-76DD-4A9E-8551-AD4D0290C326}"/>
              </a:ext>
            </a:extLst>
          </p:cNvPr>
          <p:cNvSpPr txBox="1">
            <a:spLocks noChangeArrowheads="1"/>
          </p:cNvSpPr>
          <p:nvPr/>
        </p:nvSpPr>
        <p:spPr bwMode="auto">
          <a:xfrm>
            <a:off x="8623548" y="2399160"/>
            <a:ext cx="66112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EFM</a:t>
            </a:r>
          </a:p>
        </p:txBody>
      </p:sp>
      <p:sp>
        <p:nvSpPr>
          <p:cNvPr id="61" name="Line 4">
            <a:extLst>
              <a:ext uri="{FF2B5EF4-FFF2-40B4-BE49-F238E27FC236}">
                <a16:creationId xmlns:a16="http://schemas.microsoft.com/office/drawing/2014/main" id="{9F593044-6CA5-423E-874D-C98CDAA788DD}"/>
              </a:ext>
            </a:extLst>
          </p:cNvPr>
          <p:cNvSpPr>
            <a:spLocks noChangeShapeType="1"/>
          </p:cNvSpPr>
          <p:nvPr/>
        </p:nvSpPr>
        <p:spPr bwMode="auto">
          <a:xfrm flipV="1">
            <a:off x="961304" y="3985490"/>
            <a:ext cx="10138775"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67" name="Text Box 22">
            <a:extLst>
              <a:ext uri="{FF2B5EF4-FFF2-40B4-BE49-F238E27FC236}">
                <a16:creationId xmlns:a16="http://schemas.microsoft.com/office/drawing/2014/main" id="{2C626889-DB04-4DAB-8AD4-A886E9A2549C}"/>
              </a:ext>
            </a:extLst>
          </p:cNvPr>
          <p:cNvSpPr txBox="1">
            <a:spLocks noChangeArrowheads="1"/>
          </p:cNvSpPr>
          <p:nvPr/>
        </p:nvSpPr>
        <p:spPr bwMode="auto">
          <a:xfrm>
            <a:off x="5303296"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p>
        </p:txBody>
      </p:sp>
      <p:sp>
        <p:nvSpPr>
          <p:cNvPr id="68" name="Text Box 25">
            <a:extLst>
              <a:ext uri="{FF2B5EF4-FFF2-40B4-BE49-F238E27FC236}">
                <a16:creationId xmlns:a16="http://schemas.microsoft.com/office/drawing/2014/main" id="{D5EE1D1E-D1E8-4AD0-963A-4C91BEC41030}"/>
              </a:ext>
            </a:extLst>
          </p:cNvPr>
          <p:cNvSpPr txBox="1">
            <a:spLocks noChangeArrowheads="1"/>
          </p:cNvSpPr>
          <p:nvPr/>
        </p:nvSpPr>
        <p:spPr bwMode="auto">
          <a:xfrm>
            <a:off x="21906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2009</a:t>
            </a:r>
          </a:p>
        </p:txBody>
      </p:sp>
      <p:sp>
        <p:nvSpPr>
          <p:cNvPr id="69" name="Text Box 28">
            <a:extLst>
              <a:ext uri="{FF2B5EF4-FFF2-40B4-BE49-F238E27FC236}">
                <a16:creationId xmlns:a16="http://schemas.microsoft.com/office/drawing/2014/main" id="{0A9E7542-F2F2-45C6-98D7-026389AF6696}"/>
              </a:ext>
            </a:extLst>
          </p:cNvPr>
          <p:cNvSpPr txBox="1">
            <a:spLocks noChangeArrowheads="1"/>
          </p:cNvSpPr>
          <p:nvPr/>
        </p:nvSpPr>
        <p:spPr bwMode="auto">
          <a:xfrm>
            <a:off x="31431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70" name="Text Box 28">
            <a:extLst>
              <a:ext uri="{FF2B5EF4-FFF2-40B4-BE49-F238E27FC236}">
                <a16:creationId xmlns:a16="http://schemas.microsoft.com/office/drawing/2014/main" id="{465FD5F3-CE4C-4EB7-9074-7422E99251F9}"/>
              </a:ext>
            </a:extLst>
          </p:cNvPr>
          <p:cNvSpPr txBox="1">
            <a:spLocks noChangeArrowheads="1"/>
          </p:cNvSpPr>
          <p:nvPr/>
        </p:nvSpPr>
        <p:spPr bwMode="auto">
          <a:xfrm>
            <a:off x="4295712" y="3464422"/>
            <a:ext cx="544155"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2011</a:t>
            </a:r>
            <a:endParaRPr lang="zh-CN" altLang="en-US" sz="1400" dirty="0">
              <a:solidFill>
                <a:srgbClr val="669900"/>
              </a:solidFill>
              <a:latin typeface="+mn-lt"/>
              <a:ea typeface="+mn-ea"/>
              <a:cs typeface="+mn-ea"/>
              <a:sym typeface="+mn-lt"/>
            </a:endParaRPr>
          </a:p>
        </p:txBody>
      </p:sp>
      <p:sp>
        <p:nvSpPr>
          <p:cNvPr id="76" name="箭头: 上 75">
            <a:extLst>
              <a:ext uri="{FF2B5EF4-FFF2-40B4-BE49-F238E27FC236}">
                <a16:creationId xmlns:a16="http://schemas.microsoft.com/office/drawing/2014/main" id="{DD8F6347-8C57-4EDC-A632-DD63289AE80D}"/>
              </a:ext>
            </a:extLst>
          </p:cNvPr>
          <p:cNvSpPr/>
          <p:nvPr/>
        </p:nvSpPr>
        <p:spPr>
          <a:xfrm>
            <a:off x="5424691"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箭头: 上 76">
            <a:extLst>
              <a:ext uri="{FF2B5EF4-FFF2-40B4-BE49-F238E27FC236}">
                <a16:creationId xmlns:a16="http://schemas.microsoft.com/office/drawing/2014/main" id="{114833FE-D754-4BE8-91AA-2084919971AD}"/>
              </a:ext>
            </a:extLst>
          </p:cNvPr>
          <p:cNvSpPr/>
          <p:nvPr/>
        </p:nvSpPr>
        <p:spPr>
          <a:xfrm>
            <a:off x="2306270"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箭头: 上 77">
            <a:extLst>
              <a:ext uri="{FF2B5EF4-FFF2-40B4-BE49-F238E27FC236}">
                <a16:creationId xmlns:a16="http://schemas.microsoft.com/office/drawing/2014/main" id="{0FDE493D-2B64-482F-AF06-8FB52F73F358}"/>
              </a:ext>
            </a:extLst>
          </p:cNvPr>
          <p:cNvSpPr/>
          <p:nvPr/>
        </p:nvSpPr>
        <p:spPr>
          <a:xfrm>
            <a:off x="3264209"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箭头: 上 78">
            <a:extLst>
              <a:ext uri="{FF2B5EF4-FFF2-40B4-BE49-F238E27FC236}">
                <a16:creationId xmlns:a16="http://schemas.microsoft.com/office/drawing/2014/main" id="{AC4640EE-0A38-4431-8C4F-A015A2045D7E}"/>
              </a:ext>
            </a:extLst>
          </p:cNvPr>
          <p:cNvSpPr/>
          <p:nvPr/>
        </p:nvSpPr>
        <p:spPr>
          <a:xfrm>
            <a:off x="441673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Text Box 26">
            <a:extLst>
              <a:ext uri="{FF2B5EF4-FFF2-40B4-BE49-F238E27FC236}">
                <a16:creationId xmlns:a16="http://schemas.microsoft.com/office/drawing/2014/main" id="{62A2C84D-9257-4324-8824-1AF23E8DCD9B}"/>
              </a:ext>
            </a:extLst>
          </p:cNvPr>
          <p:cNvSpPr txBox="1">
            <a:spLocks noChangeArrowheads="1"/>
          </p:cNvSpPr>
          <p:nvPr/>
        </p:nvSpPr>
        <p:spPr bwMode="auto">
          <a:xfrm>
            <a:off x="1978489" y="4009288"/>
            <a:ext cx="98262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802.1Qav</a:t>
            </a:r>
          </a:p>
        </p:txBody>
      </p:sp>
      <p:sp>
        <p:nvSpPr>
          <p:cNvPr id="82" name="Text Box 26">
            <a:extLst>
              <a:ext uri="{FF2B5EF4-FFF2-40B4-BE49-F238E27FC236}">
                <a16:creationId xmlns:a16="http://schemas.microsoft.com/office/drawing/2014/main" id="{AF191C59-E511-411D-9165-FD104FF0BA36}"/>
              </a:ext>
            </a:extLst>
          </p:cNvPr>
          <p:cNvSpPr txBox="1">
            <a:spLocks noChangeArrowheads="1"/>
          </p:cNvSpPr>
          <p:nvPr/>
        </p:nvSpPr>
        <p:spPr bwMode="auto">
          <a:xfrm>
            <a:off x="2964898"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802.1Qat</a:t>
            </a:r>
          </a:p>
          <a:p>
            <a:pPr eaLnBrk="1" hangingPunct="1">
              <a:lnSpc>
                <a:spcPct val="120000"/>
              </a:lnSpc>
            </a:pPr>
            <a:r>
              <a:rPr lang="en-US" altLang="zh-CN" sz="1400" dirty="0">
                <a:latin typeface="+mn-lt"/>
                <a:ea typeface="+mn-ea"/>
                <a:cs typeface="+mn-ea"/>
                <a:sym typeface="+mn-lt"/>
              </a:rPr>
              <a:t>802.1Qau</a:t>
            </a:r>
          </a:p>
        </p:txBody>
      </p:sp>
      <p:sp>
        <p:nvSpPr>
          <p:cNvPr id="83" name="Text Box 26">
            <a:extLst>
              <a:ext uri="{FF2B5EF4-FFF2-40B4-BE49-F238E27FC236}">
                <a16:creationId xmlns:a16="http://schemas.microsoft.com/office/drawing/2014/main" id="{594252D4-C85B-43F6-8E4A-9E8BF2E53359}"/>
              </a:ext>
            </a:extLst>
          </p:cNvPr>
          <p:cNvSpPr txBox="1">
            <a:spLocks noChangeArrowheads="1"/>
          </p:cNvSpPr>
          <p:nvPr/>
        </p:nvSpPr>
        <p:spPr bwMode="auto">
          <a:xfrm>
            <a:off x="4049535"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802.1Qaz</a:t>
            </a:r>
          </a:p>
          <a:p>
            <a:pPr eaLnBrk="1" hangingPunct="1">
              <a:lnSpc>
                <a:spcPct val="120000"/>
              </a:lnSpc>
            </a:pPr>
            <a:r>
              <a:rPr lang="en-US" altLang="zh-CN" sz="1400" dirty="0">
                <a:latin typeface="+mn-lt"/>
                <a:ea typeface="+mn-ea"/>
                <a:cs typeface="+mn-ea"/>
                <a:sym typeface="+mn-lt"/>
              </a:rPr>
              <a:t>802.1Qbb</a:t>
            </a:r>
          </a:p>
        </p:txBody>
      </p:sp>
      <p:sp>
        <p:nvSpPr>
          <p:cNvPr id="84" name="Text Box 26">
            <a:extLst>
              <a:ext uri="{FF2B5EF4-FFF2-40B4-BE49-F238E27FC236}">
                <a16:creationId xmlns:a16="http://schemas.microsoft.com/office/drawing/2014/main" id="{A20281B0-C16F-4304-A914-4CA786141298}"/>
              </a:ext>
            </a:extLst>
          </p:cNvPr>
          <p:cNvSpPr txBox="1">
            <a:spLocks noChangeArrowheads="1"/>
          </p:cNvSpPr>
          <p:nvPr/>
        </p:nvSpPr>
        <p:spPr bwMode="auto">
          <a:xfrm>
            <a:off x="5069422" y="3994385"/>
            <a:ext cx="1016882"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802.1Qbv</a:t>
            </a:r>
          </a:p>
          <a:p>
            <a:pPr eaLnBrk="1" hangingPunct="1">
              <a:lnSpc>
                <a:spcPct val="120000"/>
              </a:lnSpc>
            </a:pPr>
            <a:r>
              <a:rPr lang="en-US" altLang="zh-CN" sz="1400" dirty="0">
                <a:latin typeface="+mn-lt"/>
                <a:ea typeface="+mn-ea"/>
                <a:cs typeface="+mn-ea"/>
                <a:sym typeface="+mn-lt"/>
              </a:rPr>
              <a:t>802.1Qca</a:t>
            </a:r>
          </a:p>
        </p:txBody>
      </p:sp>
      <p:sp>
        <p:nvSpPr>
          <p:cNvPr id="85" name="Text Box 22">
            <a:extLst>
              <a:ext uri="{FF2B5EF4-FFF2-40B4-BE49-F238E27FC236}">
                <a16:creationId xmlns:a16="http://schemas.microsoft.com/office/drawing/2014/main" id="{EFA24A61-F350-4CF6-B82A-9969AFBD6B21}"/>
              </a:ext>
            </a:extLst>
          </p:cNvPr>
          <p:cNvSpPr txBox="1">
            <a:spLocks noChangeArrowheads="1"/>
          </p:cNvSpPr>
          <p:nvPr/>
        </p:nvSpPr>
        <p:spPr bwMode="auto">
          <a:xfrm>
            <a:off x="6334472"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2016</a:t>
            </a:r>
          </a:p>
        </p:txBody>
      </p:sp>
      <p:sp>
        <p:nvSpPr>
          <p:cNvPr id="86" name="箭头: 上 85">
            <a:extLst>
              <a:ext uri="{FF2B5EF4-FFF2-40B4-BE49-F238E27FC236}">
                <a16:creationId xmlns:a16="http://schemas.microsoft.com/office/drawing/2014/main" id="{4D65585A-C2F3-4727-869A-17257C44B241}"/>
              </a:ext>
            </a:extLst>
          </p:cNvPr>
          <p:cNvSpPr/>
          <p:nvPr/>
        </p:nvSpPr>
        <p:spPr>
          <a:xfrm>
            <a:off x="6455867"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Text Box 26">
            <a:extLst>
              <a:ext uri="{FF2B5EF4-FFF2-40B4-BE49-F238E27FC236}">
                <a16:creationId xmlns:a16="http://schemas.microsoft.com/office/drawing/2014/main" id="{E68EE133-82AB-4B0B-9C85-D2A2D62E5601}"/>
              </a:ext>
            </a:extLst>
          </p:cNvPr>
          <p:cNvSpPr txBox="1">
            <a:spLocks noChangeArrowheads="1"/>
          </p:cNvSpPr>
          <p:nvPr/>
        </p:nvSpPr>
        <p:spPr bwMode="auto">
          <a:xfrm>
            <a:off x="6063178" y="3992406"/>
            <a:ext cx="1022079"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802.1Qbu</a:t>
            </a:r>
          </a:p>
          <a:p>
            <a:pPr eaLnBrk="1" hangingPunct="1">
              <a:lnSpc>
                <a:spcPct val="120000"/>
              </a:lnSpc>
            </a:pPr>
            <a:r>
              <a:rPr lang="en-US" altLang="zh-CN" sz="1400" dirty="0">
                <a:latin typeface="+mn-lt"/>
                <a:ea typeface="+mn-ea"/>
                <a:cs typeface="+mn-ea"/>
                <a:sym typeface="+mn-lt"/>
              </a:rPr>
              <a:t>802.1Qbz</a:t>
            </a:r>
          </a:p>
        </p:txBody>
      </p:sp>
      <p:sp>
        <p:nvSpPr>
          <p:cNvPr id="88" name="Text Box 22">
            <a:extLst>
              <a:ext uri="{FF2B5EF4-FFF2-40B4-BE49-F238E27FC236}">
                <a16:creationId xmlns:a16="http://schemas.microsoft.com/office/drawing/2014/main" id="{D2AAE3EF-7892-4390-B3A3-21C5A50B1A05}"/>
              </a:ext>
            </a:extLst>
          </p:cNvPr>
          <p:cNvSpPr txBox="1">
            <a:spLocks noChangeArrowheads="1"/>
          </p:cNvSpPr>
          <p:nvPr/>
        </p:nvSpPr>
        <p:spPr bwMode="auto">
          <a:xfrm>
            <a:off x="7149907"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2017</a:t>
            </a:r>
          </a:p>
        </p:txBody>
      </p:sp>
      <p:sp>
        <p:nvSpPr>
          <p:cNvPr id="89" name="箭头: 上 88">
            <a:extLst>
              <a:ext uri="{FF2B5EF4-FFF2-40B4-BE49-F238E27FC236}">
                <a16:creationId xmlns:a16="http://schemas.microsoft.com/office/drawing/2014/main" id="{E406E60E-DC87-4E30-A178-EEC62C27CEFD}"/>
              </a:ext>
            </a:extLst>
          </p:cNvPr>
          <p:cNvSpPr/>
          <p:nvPr/>
        </p:nvSpPr>
        <p:spPr>
          <a:xfrm>
            <a:off x="7271302"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0" name="Text Box 26">
            <a:extLst>
              <a:ext uri="{FF2B5EF4-FFF2-40B4-BE49-F238E27FC236}">
                <a16:creationId xmlns:a16="http://schemas.microsoft.com/office/drawing/2014/main" id="{B738EBA7-FD9C-4C0D-92D5-1BD386C7B5C7}"/>
              </a:ext>
            </a:extLst>
          </p:cNvPr>
          <p:cNvSpPr txBox="1">
            <a:spLocks noChangeArrowheads="1"/>
          </p:cNvSpPr>
          <p:nvPr/>
        </p:nvSpPr>
        <p:spPr bwMode="auto">
          <a:xfrm>
            <a:off x="7034805" y="3992406"/>
            <a:ext cx="1028720"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802.1Qch</a:t>
            </a:r>
          </a:p>
          <a:p>
            <a:pPr eaLnBrk="1" hangingPunct="1">
              <a:lnSpc>
                <a:spcPct val="120000"/>
              </a:lnSpc>
            </a:pPr>
            <a:r>
              <a:rPr lang="en-US" altLang="zh-CN" sz="1400" dirty="0">
                <a:latin typeface="+mn-lt"/>
                <a:ea typeface="+mn-ea"/>
                <a:cs typeface="+mn-ea"/>
                <a:sym typeface="+mn-lt"/>
              </a:rPr>
              <a:t>802.1Qci</a:t>
            </a:r>
          </a:p>
        </p:txBody>
      </p:sp>
      <p:sp>
        <p:nvSpPr>
          <p:cNvPr id="91" name="Text Box 22">
            <a:extLst>
              <a:ext uri="{FF2B5EF4-FFF2-40B4-BE49-F238E27FC236}">
                <a16:creationId xmlns:a16="http://schemas.microsoft.com/office/drawing/2014/main" id="{383EDCD9-B164-449F-96D7-DE53934F53EC}"/>
              </a:ext>
            </a:extLst>
          </p:cNvPr>
          <p:cNvSpPr txBox="1">
            <a:spLocks noChangeArrowheads="1"/>
          </p:cNvSpPr>
          <p:nvPr/>
        </p:nvSpPr>
        <p:spPr bwMode="auto">
          <a:xfrm>
            <a:off x="7942130"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2018</a:t>
            </a:r>
          </a:p>
        </p:txBody>
      </p:sp>
      <p:sp>
        <p:nvSpPr>
          <p:cNvPr id="92" name="箭头: 上 91">
            <a:extLst>
              <a:ext uri="{FF2B5EF4-FFF2-40B4-BE49-F238E27FC236}">
                <a16:creationId xmlns:a16="http://schemas.microsoft.com/office/drawing/2014/main" id="{B707E260-3F5D-4685-B28C-ADDEBE06601E}"/>
              </a:ext>
            </a:extLst>
          </p:cNvPr>
          <p:cNvSpPr/>
          <p:nvPr/>
        </p:nvSpPr>
        <p:spPr>
          <a:xfrm>
            <a:off x="8063525"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3" name="Text Box 26">
            <a:extLst>
              <a:ext uri="{FF2B5EF4-FFF2-40B4-BE49-F238E27FC236}">
                <a16:creationId xmlns:a16="http://schemas.microsoft.com/office/drawing/2014/main" id="{E8C4B277-716E-4AAF-B104-5B469681BE88}"/>
              </a:ext>
            </a:extLst>
          </p:cNvPr>
          <p:cNvSpPr txBox="1">
            <a:spLocks noChangeArrowheads="1"/>
          </p:cNvSpPr>
          <p:nvPr/>
        </p:nvSpPr>
        <p:spPr bwMode="auto">
          <a:xfrm>
            <a:off x="7932533" y="3994385"/>
            <a:ext cx="986581"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802.1Qcc</a:t>
            </a:r>
          </a:p>
        </p:txBody>
      </p:sp>
      <p:sp>
        <p:nvSpPr>
          <p:cNvPr id="94" name="箭头: 上 93">
            <a:extLst>
              <a:ext uri="{FF2B5EF4-FFF2-40B4-BE49-F238E27FC236}">
                <a16:creationId xmlns:a16="http://schemas.microsoft.com/office/drawing/2014/main" id="{C1BAF5EF-61A1-419A-8A7C-1F254A09718A}"/>
              </a:ext>
            </a:extLst>
          </p:cNvPr>
          <p:cNvSpPr/>
          <p:nvPr/>
        </p:nvSpPr>
        <p:spPr>
          <a:xfrm>
            <a:off x="905077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Text Box 26">
            <a:extLst>
              <a:ext uri="{FF2B5EF4-FFF2-40B4-BE49-F238E27FC236}">
                <a16:creationId xmlns:a16="http://schemas.microsoft.com/office/drawing/2014/main" id="{B9689B76-8CF4-4998-A6C4-BEEC3EE972B4}"/>
              </a:ext>
            </a:extLst>
          </p:cNvPr>
          <p:cNvSpPr txBox="1">
            <a:spLocks noChangeArrowheads="1"/>
          </p:cNvSpPr>
          <p:nvPr/>
        </p:nvSpPr>
        <p:spPr bwMode="auto">
          <a:xfrm>
            <a:off x="8919114" y="3994385"/>
            <a:ext cx="1992556"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802.1Qcz 802.1Qdd</a:t>
            </a:r>
          </a:p>
          <a:p>
            <a:pPr eaLnBrk="1" hangingPunct="1">
              <a:lnSpc>
                <a:spcPct val="120000"/>
              </a:lnSpc>
            </a:pPr>
            <a:r>
              <a:rPr lang="en-US" altLang="zh-CN" sz="1400" dirty="0">
                <a:latin typeface="+mn-lt"/>
                <a:ea typeface="+mn-ea"/>
                <a:cs typeface="+mn-ea"/>
                <a:sym typeface="+mn-lt"/>
              </a:rPr>
              <a:t>802.1Qdj 802.1Qdq</a:t>
            </a:r>
          </a:p>
        </p:txBody>
      </p:sp>
      <p:sp>
        <p:nvSpPr>
          <p:cNvPr id="96" name="Text Box 22">
            <a:extLst>
              <a:ext uri="{FF2B5EF4-FFF2-40B4-BE49-F238E27FC236}">
                <a16:creationId xmlns:a16="http://schemas.microsoft.com/office/drawing/2014/main" id="{2971E952-76DA-4CC7-B505-E945CAE290A7}"/>
              </a:ext>
            </a:extLst>
          </p:cNvPr>
          <p:cNvSpPr txBox="1">
            <a:spLocks noChangeArrowheads="1"/>
          </p:cNvSpPr>
          <p:nvPr/>
        </p:nvSpPr>
        <p:spPr bwMode="auto">
          <a:xfrm>
            <a:off x="8957207" y="3464422"/>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98" name="箭头: 上 97">
            <a:extLst>
              <a:ext uri="{FF2B5EF4-FFF2-40B4-BE49-F238E27FC236}">
                <a16:creationId xmlns:a16="http://schemas.microsoft.com/office/drawing/2014/main" id="{9B9DE112-1A71-49F6-84F3-07E50173C61A}"/>
              </a:ext>
            </a:extLst>
          </p:cNvPr>
          <p:cNvSpPr/>
          <p:nvPr/>
        </p:nvSpPr>
        <p:spPr>
          <a:xfrm>
            <a:off x="10534840"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9" name="Text Box 29">
            <a:extLst>
              <a:ext uri="{FF2B5EF4-FFF2-40B4-BE49-F238E27FC236}">
                <a16:creationId xmlns:a16="http://schemas.microsoft.com/office/drawing/2014/main" id="{3E388C85-FB57-46B9-9CBE-85CFC179DCC8}"/>
              </a:ext>
            </a:extLst>
          </p:cNvPr>
          <p:cNvSpPr txBox="1">
            <a:spLocks noChangeArrowheads="1"/>
          </p:cNvSpPr>
          <p:nvPr/>
        </p:nvSpPr>
        <p:spPr bwMode="auto">
          <a:xfrm>
            <a:off x="10341527" y="5979861"/>
            <a:ext cx="100473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800G/1.6T</a:t>
            </a:r>
          </a:p>
        </p:txBody>
      </p:sp>
      <p:sp>
        <p:nvSpPr>
          <p:cNvPr id="100" name="Text Box 22">
            <a:extLst>
              <a:ext uri="{FF2B5EF4-FFF2-40B4-BE49-F238E27FC236}">
                <a16:creationId xmlns:a16="http://schemas.microsoft.com/office/drawing/2014/main" id="{3C707DE0-8F7A-4E0D-A786-65AD23DDBC30}"/>
              </a:ext>
            </a:extLst>
          </p:cNvPr>
          <p:cNvSpPr txBox="1">
            <a:spLocks noChangeArrowheads="1"/>
          </p:cNvSpPr>
          <p:nvPr/>
        </p:nvSpPr>
        <p:spPr bwMode="auto">
          <a:xfrm>
            <a:off x="10310914" y="5352774"/>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101" name="Text Box 26">
            <a:extLst>
              <a:ext uri="{FF2B5EF4-FFF2-40B4-BE49-F238E27FC236}">
                <a16:creationId xmlns:a16="http://schemas.microsoft.com/office/drawing/2014/main" id="{0B79A2B9-EF09-4879-A777-3A2358567E45}"/>
              </a:ext>
            </a:extLst>
          </p:cNvPr>
          <p:cNvSpPr txBox="1">
            <a:spLocks noChangeArrowheads="1"/>
          </p:cNvSpPr>
          <p:nvPr/>
        </p:nvSpPr>
        <p:spPr bwMode="auto">
          <a:xfrm>
            <a:off x="6461999"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CFM</a:t>
            </a:r>
          </a:p>
        </p:txBody>
      </p:sp>
      <p:sp>
        <p:nvSpPr>
          <p:cNvPr id="102" name="Text Box 26">
            <a:extLst>
              <a:ext uri="{FF2B5EF4-FFF2-40B4-BE49-F238E27FC236}">
                <a16:creationId xmlns:a16="http://schemas.microsoft.com/office/drawing/2014/main" id="{B8F67E22-CAE8-4C90-B8D8-2962A6AE120D}"/>
              </a:ext>
            </a:extLst>
          </p:cNvPr>
          <p:cNvSpPr txBox="1">
            <a:spLocks noChangeArrowheads="1"/>
          </p:cNvSpPr>
          <p:nvPr/>
        </p:nvSpPr>
        <p:spPr bwMode="auto">
          <a:xfrm>
            <a:off x="9544989" y="2398061"/>
            <a:ext cx="1120236"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Y.1731</a:t>
            </a:r>
          </a:p>
        </p:txBody>
      </p:sp>
      <p:sp>
        <p:nvSpPr>
          <p:cNvPr id="103" name="Text Box 26">
            <a:extLst>
              <a:ext uri="{FF2B5EF4-FFF2-40B4-BE49-F238E27FC236}">
                <a16:creationId xmlns:a16="http://schemas.microsoft.com/office/drawing/2014/main" id="{38736D70-EA3C-438E-9F2E-DCD4D18959F5}"/>
              </a:ext>
            </a:extLst>
          </p:cNvPr>
          <p:cNvSpPr txBox="1">
            <a:spLocks noChangeArrowheads="1"/>
          </p:cNvSpPr>
          <p:nvPr/>
        </p:nvSpPr>
        <p:spPr bwMode="auto">
          <a:xfrm>
            <a:off x="7604264"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E-LMI</a:t>
            </a:r>
          </a:p>
        </p:txBody>
      </p:sp>
      <p:sp>
        <p:nvSpPr>
          <p:cNvPr id="105" name="矩形 104">
            <a:extLst>
              <a:ext uri="{FF2B5EF4-FFF2-40B4-BE49-F238E27FC236}">
                <a16:creationId xmlns:a16="http://schemas.microsoft.com/office/drawing/2014/main" id="{B2A95536-28DC-4CE7-B4C2-FF3358D81569}"/>
              </a:ext>
            </a:extLst>
          </p:cNvPr>
          <p:cNvSpPr/>
          <p:nvPr/>
        </p:nvSpPr>
        <p:spPr>
          <a:xfrm>
            <a:off x="548750" y="1646217"/>
            <a:ext cx="4264885" cy="1248740"/>
          </a:xfrm>
          <a:prstGeom prst="rect">
            <a:avLst/>
          </a:prstGeom>
          <a:solidFill>
            <a:schemeClr val="accent2">
              <a:lumMod val="60000"/>
              <a:lumOff val="40000"/>
              <a:alpha val="23000"/>
            </a:schemeClr>
          </a:solidFill>
        </p:spPr>
        <p:txBody>
          <a:bodyPr wrap="square">
            <a:spAutoFit/>
          </a:bodyPr>
          <a:lstStyle/>
          <a:p>
            <a:pPr marL="285750" indent="-285750">
              <a:lnSpc>
                <a:spcPct val="120000"/>
              </a:lnSpc>
              <a:buFont typeface="Arial" panose="020B0604020202020204" pitchFamily="34" charset="0"/>
              <a:buChar char="•"/>
            </a:pPr>
            <a:r>
              <a:rPr lang="en-US" altLang="zh-CN" sz="1600" dirty="0">
                <a:cs typeface="+mn-ea"/>
                <a:sym typeface="+mn-lt"/>
              </a:rPr>
              <a:t>GE</a:t>
            </a:r>
            <a:r>
              <a:rPr lang="zh-CN" altLang="en-US" sz="1600" dirty="0">
                <a:cs typeface="+mn-ea"/>
                <a:sym typeface="+mn-lt"/>
              </a:rPr>
              <a:t>千兆到桌面，</a:t>
            </a:r>
            <a:r>
              <a:rPr lang="en-US" altLang="zh-CN" sz="1600" dirty="0">
                <a:cs typeface="+mn-ea"/>
                <a:sym typeface="+mn-lt"/>
              </a:rPr>
              <a:t>10GE</a:t>
            </a:r>
            <a:r>
              <a:rPr lang="zh-CN" altLang="en-US" sz="1600" dirty="0">
                <a:cs typeface="+mn-ea"/>
                <a:sym typeface="+mn-lt"/>
              </a:rPr>
              <a:t>端口广泛应用</a:t>
            </a:r>
            <a:endParaRPr lang="en-US" altLang="zh-CN" sz="1600" dirty="0">
              <a:cs typeface="+mn-ea"/>
              <a:sym typeface="+mn-lt"/>
            </a:endParaRPr>
          </a:p>
          <a:p>
            <a:pPr marL="285750" indent="-285750">
              <a:lnSpc>
                <a:spcPct val="120000"/>
              </a:lnSpc>
              <a:buFont typeface="Arial" panose="020B0604020202020204" pitchFamily="34" charset="0"/>
              <a:buChar char="•"/>
            </a:pPr>
            <a:r>
              <a:rPr lang="en-US" altLang="zh-CN" sz="1600" dirty="0">
                <a:cs typeface="+mn-ea"/>
                <a:sym typeface="+mn-lt"/>
              </a:rPr>
              <a:t>100GE/200GE/400GE </a:t>
            </a:r>
            <a:r>
              <a:rPr lang="zh-CN" altLang="en-US" sz="1600" dirty="0">
                <a:cs typeface="+mn-ea"/>
                <a:sym typeface="+mn-lt"/>
              </a:rPr>
              <a:t>端口也成熟使</a:t>
            </a:r>
            <a:endParaRPr lang="en-US" altLang="zh-CN" sz="1600" dirty="0">
              <a:cs typeface="+mn-ea"/>
              <a:sym typeface="+mn-lt"/>
            </a:endParaRPr>
          </a:p>
          <a:p>
            <a:pPr marL="285750" indent="-285750">
              <a:lnSpc>
                <a:spcPct val="120000"/>
              </a:lnSpc>
              <a:buFont typeface="Arial" panose="020B0604020202020204" pitchFamily="34" charset="0"/>
              <a:buChar char="•"/>
            </a:pPr>
            <a:r>
              <a:rPr lang="zh-CN" altLang="en-US" sz="1600" dirty="0">
                <a:cs typeface="+mn-ea"/>
                <a:sym typeface="+mn-lt"/>
              </a:rPr>
              <a:t>用</a:t>
            </a:r>
            <a:r>
              <a:rPr lang="en-US" altLang="zh-CN" sz="1600" dirty="0">
                <a:cs typeface="+mn-ea"/>
                <a:sym typeface="+mn-lt"/>
              </a:rPr>
              <a:t>2.5G/5G/25G/50G </a:t>
            </a:r>
            <a:r>
              <a:rPr lang="zh-CN" altLang="en-US" sz="1600" dirty="0">
                <a:cs typeface="+mn-ea"/>
                <a:sym typeface="+mn-lt"/>
              </a:rPr>
              <a:t>分支助力新一代高性能服务器接入</a:t>
            </a:r>
            <a:r>
              <a:rPr lang="en-US" altLang="zh-CN" sz="1600" b="0" dirty="0">
                <a:cs typeface="+mn-ea"/>
                <a:sym typeface="+mn-lt"/>
              </a:rPr>
              <a:t> </a:t>
            </a:r>
          </a:p>
        </p:txBody>
      </p:sp>
      <p:sp>
        <p:nvSpPr>
          <p:cNvPr id="106" name="文本框 105">
            <a:extLst>
              <a:ext uri="{FF2B5EF4-FFF2-40B4-BE49-F238E27FC236}">
                <a16:creationId xmlns:a16="http://schemas.microsoft.com/office/drawing/2014/main" id="{D4975A2C-3FE4-4736-8137-4DF7B6399CD2}"/>
              </a:ext>
            </a:extLst>
          </p:cNvPr>
          <p:cNvSpPr txBox="1"/>
          <p:nvPr/>
        </p:nvSpPr>
        <p:spPr>
          <a:xfrm>
            <a:off x="10983230" y="2049933"/>
            <a:ext cx="893611" cy="657809"/>
          </a:xfrm>
          <a:prstGeom prst="rect">
            <a:avLst/>
          </a:prstGeom>
          <a:noFill/>
        </p:spPr>
        <p:txBody>
          <a:bodyPr wrap="square" rtlCol="0">
            <a:spAutoFit/>
          </a:bodyPr>
          <a:lstStyle/>
          <a:p>
            <a:pPr>
              <a:lnSpc>
                <a:spcPct val="120000"/>
              </a:lnSpc>
            </a:pPr>
            <a:r>
              <a:rPr lang="en-US" altLang="zh-CN" sz="1600" dirty="0">
                <a:cs typeface="+mn-ea"/>
                <a:sym typeface="+mn-lt"/>
              </a:rPr>
              <a:t>OAM</a:t>
            </a:r>
            <a:r>
              <a:rPr lang="zh-CN" altLang="en-US" sz="1600" dirty="0">
                <a:cs typeface="+mn-ea"/>
                <a:sym typeface="+mn-lt"/>
              </a:rPr>
              <a:t>标准演进</a:t>
            </a:r>
          </a:p>
        </p:txBody>
      </p:sp>
      <p:sp>
        <p:nvSpPr>
          <p:cNvPr id="107" name="文本框 106">
            <a:extLst>
              <a:ext uri="{FF2B5EF4-FFF2-40B4-BE49-F238E27FC236}">
                <a16:creationId xmlns:a16="http://schemas.microsoft.com/office/drawing/2014/main" id="{077314B3-8660-45E8-AE19-695F4149F86C}"/>
              </a:ext>
            </a:extLst>
          </p:cNvPr>
          <p:cNvSpPr txBox="1"/>
          <p:nvPr/>
        </p:nvSpPr>
        <p:spPr>
          <a:xfrm>
            <a:off x="11186077" y="5584629"/>
            <a:ext cx="893611" cy="657809"/>
          </a:xfrm>
          <a:prstGeom prst="rect">
            <a:avLst/>
          </a:prstGeom>
          <a:noFill/>
        </p:spPr>
        <p:txBody>
          <a:bodyPr wrap="square" rtlCol="0">
            <a:spAutoFit/>
          </a:bodyPr>
          <a:lstStyle/>
          <a:p>
            <a:pPr>
              <a:lnSpc>
                <a:spcPct val="120000"/>
              </a:lnSpc>
            </a:pPr>
            <a:r>
              <a:rPr lang="zh-CN" altLang="en-US" sz="1600" dirty="0">
                <a:cs typeface="+mn-ea"/>
                <a:sym typeface="+mn-lt"/>
              </a:rPr>
              <a:t>带宽标准演进</a:t>
            </a:r>
          </a:p>
        </p:txBody>
      </p:sp>
      <p:sp>
        <p:nvSpPr>
          <p:cNvPr id="108" name="文本框 107">
            <a:extLst>
              <a:ext uri="{FF2B5EF4-FFF2-40B4-BE49-F238E27FC236}">
                <a16:creationId xmlns:a16="http://schemas.microsoft.com/office/drawing/2014/main" id="{3A21DDA4-2E23-43F8-AA42-D950164FA3A5}"/>
              </a:ext>
            </a:extLst>
          </p:cNvPr>
          <p:cNvSpPr txBox="1"/>
          <p:nvPr/>
        </p:nvSpPr>
        <p:spPr>
          <a:xfrm>
            <a:off x="11158772" y="3815461"/>
            <a:ext cx="893611" cy="657809"/>
          </a:xfrm>
          <a:prstGeom prst="rect">
            <a:avLst/>
          </a:prstGeom>
          <a:noFill/>
        </p:spPr>
        <p:txBody>
          <a:bodyPr wrap="square" rtlCol="0">
            <a:spAutoFit/>
          </a:bodyPr>
          <a:lstStyle/>
          <a:p>
            <a:pPr>
              <a:lnSpc>
                <a:spcPct val="120000"/>
              </a:lnSpc>
            </a:pPr>
            <a:r>
              <a:rPr lang="en-US" altLang="zh-CN" sz="1600" dirty="0">
                <a:cs typeface="+mn-ea"/>
                <a:sym typeface="+mn-lt"/>
              </a:rPr>
              <a:t>QoS</a:t>
            </a:r>
            <a:r>
              <a:rPr lang="zh-CN" altLang="en-US" sz="1600" dirty="0">
                <a:cs typeface="+mn-ea"/>
                <a:sym typeface="+mn-lt"/>
              </a:rPr>
              <a:t>标准演进</a:t>
            </a:r>
          </a:p>
        </p:txBody>
      </p:sp>
      <p:sp>
        <p:nvSpPr>
          <p:cNvPr id="6" name="灯片编号占位符 5">
            <a:extLst>
              <a:ext uri="{FF2B5EF4-FFF2-40B4-BE49-F238E27FC236}">
                <a16:creationId xmlns:a16="http://schemas.microsoft.com/office/drawing/2014/main" id="{9CBAFAB7-283D-521A-FB95-228BA1456713}"/>
              </a:ext>
            </a:extLst>
          </p:cNvPr>
          <p:cNvSpPr>
            <a:spLocks noGrp="1"/>
          </p:cNvSpPr>
          <p:nvPr>
            <p:ph type="sldNum" sz="quarter" idx="12"/>
          </p:nvPr>
        </p:nvSpPr>
        <p:spPr/>
        <p:txBody>
          <a:bodyPr/>
          <a:lstStyle/>
          <a:p>
            <a:fld id="{C8BB1146-E542-4D4E-B8E9-6919A11DDD48}" type="slidenum">
              <a:rPr lang="en-US" smtClean="0"/>
              <a:t>138</a:t>
            </a:fld>
            <a:endParaRPr lang="en-US"/>
          </a:p>
        </p:txBody>
      </p:sp>
    </p:spTree>
    <p:extLst>
      <p:ext uri="{BB962C8B-B14F-4D97-AF65-F5344CB8AC3E}">
        <p14:creationId xmlns:p14="http://schemas.microsoft.com/office/powerpoint/2010/main" val="31241545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11969"/>
            <a:ext cx="10726032" cy="980113"/>
          </a:xfrm>
        </p:spPr>
        <p:txBody>
          <a:bodyPr>
            <a:normAutofit/>
          </a:bodyPr>
          <a:lstStyle/>
          <a:p>
            <a:pPr>
              <a:lnSpc>
                <a:spcPct val="120000"/>
              </a:lnSpc>
            </a:pPr>
            <a:r>
              <a:rPr lang="zh-CN" altLang="en-US" sz="3200" b="1" kern="0" dirty="0">
                <a:latin typeface="+mn-lt"/>
                <a:ea typeface="+mn-ea"/>
                <a:cs typeface="+mn-ea"/>
                <a:sym typeface="+mn-lt"/>
              </a:rPr>
              <a:t>以太网各标准实体：开放、竞争与合作</a:t>
            </a:r>
            <a:endParaRPr lang="zh-CN" altLang="en-US" sz="3200" b="1" dirty="0">
              <a:latin typeface="+mn-lt"/>
              <a:ea typeface="+mn-ea"/>
              <a:cs typeface="+mn-ea"/>
              <a:sym typeface="+mn-lt"/>
            </a:endParaRPr>
          </a:p>
        </p:txBody>
      </p:sp>
      <p:sp>
        <p:nvSpPr>
          <p:cNvPr id="4" name="圆角矩形 4">
            <a:extLst>
              <a:ext uri="{FF2B5EF4-FFF2-40B4-BE49-F238E27FC236}">
                <a16:creationId xmlns:a16="http://schemas.microsoft.com/office/drawing/2014/main" id="{DFCB89F2-75F8-4A08-9AAA-EB24E2F10083}"/>
              </a:ext>
            </a:extLst>
          </p:cNvPr>
          <p:cNvSpPr/>
          <p:nvPr/>
        </p:nvSpPr>
        <p:spPr bwMode="auto">
          <a:xfrm>
            <a:off x="1457206" y="1256456"/>
            <a:ext cx="10196313" cy="2109742"/>
          </a:xfrm>
          <a:prstGeom prst="roundRect">
            <a:avLst/>
          </a:prstGeom>
          <a:solidFill>
            <a:schemeClr val="accent6">
              <a:lumMod val="60000"/>
              <a:lumOff val="40000"/>
            </a:schemeClr>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5" name="TextBox 9">
            <a:extLst>
              <a:ext uri="{FF2B5EF4-FFF2-40B4-BE49-F238E27FC236}">
                <a16:creationId xmlns:a16="http://schemas.microsoft.com/office/drawing/2014/main" id="{10F85ED4-1B51-4766-BBA3-6518217AE903}"/>
              </a:ext>
            </a:extLst>
          </p:cNvPr>
          <p:cNvSpPr txBox="1"/>
          <p:nvPr/>
        </p:nvSpPr>
        <p:spPr>
          <a:xfrm>
            <a:off x="756331" y="5299442"/>
            <a:ext cx="10682511" cy="776092"/>
          </a:xfrm>
          <a:prstGeom prst="rect">
            <a:avLst/>
          </a:prstGeom>
          <a:solidFill>
            <a:schemeClr val="accent2">
              <a:lumMod val="40000"/>
              <a:lumOff val="60000"/>
              <a:alpha val="57000"/>
            </a:schemeClr>
          </a:solidFill>
        </p:spPr>
        <p:txBody>
          <a:bodyPr wrap="square" lIns="68562" tIns="34281" rIns="68562" bIns="34281" rtlCol="0">
            <a:spAutoFit/>
          </a:bodyPr>
          <a:lstStyle/>
          <a:p>
            <a:pPr fontAlgn="auto">
              <a:lnSpc>
                <a:spcPct val="120000"/>
              </a:lnSpc>
              <a:buSzPct val="60000"/>
            </a:pPr>
            <a:r>
              <a:rPr lang="en-US" altLang="zh-CN" sz="2000" b="0" dirty="0">
                <a:solidFill>
                  <a:prstClr val="black"/>
                </a:solidFill>
                <a:cs typeface="+mn-ea"/>
                <a:sym typeface="+mn-lt"/>
              </a:rPr>
              <a:t> IEEE 802 </a:t>
            </a:r>
            <a:r>
              <a:rPr lang="zh-CN" altLang="en-US" sz="2000" b="0" dirty="0">
                <a:solidFill>
                  <a:prstClr val="black"/>
                </a:solidFill>
                <a:cs typeface="+mn-ea"/>
                <a:sym typeface="+mn-lt"/>
              </a:rPr>
              <a:t>标准衍生的以太网产业系统已经成为互联网以及电信网络最大的生态系统，推动产业界技术的不断创新，满足新的应用场景，技术不断成熟，成本持续降低。</a:t>
            </a:r>
            <a:endParaRPr lang="en-US" altLang="zh-CN" sz="2000" b="0" dirty="0">
              <a:solidFill>
                <a:prstClr val="black"/>
              </a:solidFill>
              <a:cs typeface="+mn-ea"/>
              <a:sym typeface="+mn-lt"/>
            </a:endParaRPr>
          </a:p>
        </p:txBody>
      </p:sp>
      <p:sp>
        <p:nvSpPr>
          <p:cNvPr id="6" name="圆角矩形 1">
            <a:extLst>
              <a:ext uri="{FF2B5EF4-FFF2-40B4-BE49-F238E27FC236}">
                <a16:creationId xmlns:a16="http://schemas.microsoft.com/office/drawing/2014/main" id="{9CCF8402-E751-491C-9B39-72EAE4899653}"/>
              </a:ext>
            </a:extLst>
          </p:cNvPr>
          <p:cNvSpPr/>
          <p:nvPr/>
        </p:nvSpPr>
        <p:spPr bwMode="auto">
          <a:xfrm>
            <a:off x="4955712" y="3848920"/>
            <a:ext cx="1969477" cy="914400"/>
          </a:xfrm>
          <a:prstGeom prst="roundRect">
            <a:avLst/>
          </a:prstGeom>
          <a:solidFill>
            <a:srgbClr val="92D050"/>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IEEE 802</a:t>
            </a:r>
            <a:endParaRPr lang="zh-CN" altLang="en-US" sz="1400" dirty="0">
              <a:cs typeface="+mn-ea"/>
              <a:sym typeface="+mn-lt"/>
            </a:endParaRPr>
          </a:p>
        </p:txBody>
      </p:sp>
      <p:sp>
        <p:nvSpPr>
          <p:cNvPr id="7" name="圆角矩形 3">
            <a:extLst>
              <a:ext uri="{FF2B5EF4-FFF2-40B4-BE49-F238E27FC236}">
                <a16:creationId xmlns:a16="http://schemas.microsoft.com/office/drawing/2014/main" id="{3618C264-1948-40BC-B226-6696662B9254}"/>
              </a:ext>
            </a:extLst>
          </p:cNvPr>
          <p:cNvSpPr/>
          <p:nvPr/>
        </p:nvSpPr>
        <p:spPr bwMode="auto">
          <a:xfrm>
            <a:off x="1865558" y="2213943"/>
            <a:ext cx="1155560"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MSA</a:t>
            </a:r>
            <a:endParaRPr lang="zh-CN" altLang="en-US" sz="1400" dirty="0">
              <a:cs typeface="+mn-ea"/>
              <a:sym typeface="+mn-lt"/>
            </a:endParaRPr>
          </a:p>
        </p:txBody>
      </p:sp>
      <p:sp>
        <p:nvSpPr>
          <p:cNvPr id="8" name="圆角矩形 14">
            <a:extLst>
              <a:ext uri="{FF2B5EF4-FFF2-40B4-BE49-F238E27FC236}">
                <a16:creationId xmlns:a16="http://schemas.microsoft.com/office/drawing/2014/main" id="{B84E3946-5FF5-4766-B254-22B51A7CF837}"/>
              </a:ext>
            </a:extLst>
          </p:cNvPr>
          <p:cNvSpPr/>
          <p:nvPr/>
        </p:nvSpPr>
        <p:spPr bwMode="auto">
          <a:xfrm>
            <a:off x="3610061"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Ethernet Alliance</a:t>
            </a:r>
            <a:endParaRPr lang="zh-CN" altLang="en-US" sz="1400" dirty="0">
              <a:cs typeface="+mn-ea"/>
              <a:sym typeface="+mn-lt"/>
            </a:endParaRPr>
          </a:p>
        </p:txBody>
      </p:sp>
      <p:sp>
        <p:nvSpPr>
          <p:cNvPr id="9" name="圆角矩形 17">
            <a:extLst>
              <a:ext uri="{FF2B5EF4-FFF2-40B4-BE49-F238E27FC236}">
                <a16:creationId xmlns:a16="http://schemas.microsoft.com/office/drawing/2014/main" id="{07D1B666-5BE9-471A-A318-1D715D164017}"/>
              </a:ext>
            </a:extLst>
          </p:cNvPr>
          <p:cNvSpPr/>
          <p:nvPr/>
        </p:nvSpPr>
        <p:spPr bwMode="auto">
          <a:xfrm>
            <a:off x="5349542"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IBTA</a:t>
            </a:r>
            <a:endParaRPr lang="zh-CN" altLang="en-US" sz="1400" dirty="0">
              <a:cs typeface="+mn-ea"/>
              <a:sym typeface="+mn-lt"/>
            </a:endParaRPr>
          </a:p>
        </p:txBody>
      </p:sp>
      <p:sp>
        <p:nvSpPr>
          <p:cNvPr id="10" name="圆角矩形 18">
            <a:extLst>
              <a:ext uri="{FF2B5EF4-FFF2-40B4-BE49-F238E27FC236}">
                <a16:creationId xmlns:a16="http://schemas.microsoft.com/office/drawing/2014/main" id="{569BD244-4C98-4EDA-B9C5-8991854D9AF6}"/>
              </a:ext>
            </a:extLst>
          </p:cNvPr>
          <p:cNvSpPr/>
          <p:nvPr/>
        </p:nvSpPr>
        <p:spPr bwMode="auto">
          <a:xfrm>
            <a:off x="7089023"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OIF</a:t>
            </a:r>
            <a:endParaRPr lang="zh-CN" altLang="en-US" sz="1400" dirty="0">
              <a:cs typeface="+mn-ea"/>
              <a:sym typeface="+mn-lt"/>
            </a:endParaRPr>
          </a:p>
        </p:txBody>
      </p:sp>
      <p:cxnSp>
        <p:nvCxnSpPr>
          <p:cNvPr id="11" name="直接箭头连接符 10">
            <a:extLst>
              <a:ext uri="{FF2B5EF4-FFF2-40B4-BE49-F238E27FC236}">
                <a16:creationId xmlns:a16="http://schemas.microsoft.com/office/drawing/2014/main" id="{DD7F72D6-3FEB-4AC2-846A-BC3C63E2B7B4}"/>
              </a:ext>
            </a:extLst>
          </p:cNvPr>
          <p:cNvCxnSpPr>
            <a:stCxn id="6" idx="0"/>
          </p:cNvCxnSpPr>
          <p:nvPr/>
        </p:nvCxnSpPr>
        <p:spPr bwMode="auto">
          <a:xfrm flipH="1" flipV="1">
            <a:off x="2482139" y="2853671"/>
            <a:ext cx="3458312" cy="99524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1417A365-36AF-4E60-A8B0-C32ED1F01640}"/>
              </a:ext>
            </a:extLst>
          </p:cNvPr>
          <p:cNvCxnSpPr>
            <a:stCxn id="8" idx="2"/>
            <a:endCxn id="6" idx="0"/>
          </p:cNvCxnSpPr>
          <p:nvPr/>
        </p:nvCxnSpPr>
        <p:spPr bwMode="auto">
          <a:xfrm>
            <a:off x="4185330" y="2836941"/>
            <a:ext cx="175512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61DB4A5-8425-4000-91A1-3D40D00BBFA2}"/>
              </a:ext>
            </a:extLst>
          </p:cNvPr>
          <p:cNvCxnSpPr>
            <a:stCxn id="9" idx="2"/>
            <a:endCxn id="6" idx="0"/>
          </p:cNvCxnSpPr>
          <p:nvPr/>
        </p:nvCxnSpPr>
        <p:spPr bwMode="auto">
          <a:xfrm>
            <a:off x="5924811" y="2836941"/>
            <a:ext cx="15640"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C081BC81-8BD2-4044-81E5-73F1CE5EB4CF}"/>
              </a:ext>
            </a:extLst>
          </p:cNvPr>
          <p:cNvCxnSpPr>
            <a:stCxn id="10" idx="2"/>
            <a:endCxn id="6" idx="0"/>
          </p:cNvCxnSpPr>
          <p:nvPr/>
        </p:nvCxnSpPr>
        <p:spPr bwMode="auto">
          <a:xfrm flipH="1">
            <a:off x="5940451" y="2836941"/>
            <a:ext cx="172384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A5DF146E-07A3-4D86-B665-C730CE47636A}"/>
              </a:ext>
            </a:extLst>
          </p:cNvPr>
          <p:cNvSpPr txBox="1"/>
          <p:nvPr/>
        </p:nvSpPr>
        <p:spPr>
          <a:xfrm>
            <a:off x="3924831" y="1315128"/>
            <a:ext cx="5083443" cy="396134"/>
          </a:xfrm>
          <a:prstGeom prst="rect">
            <a:avLst/>
          </a:prstGeom>
          <a:noFill/>
        </p:spPr>
        <p:txBody>
          <a:bodyPr wrap="none" rtlCol="0">
            <a:spAutoFit/>
          </a:bodyPr>
          <a:lstStyle/>
          <a:p>
            <a:pPr>
              <a:lnSpc>
                <a:spcPct val="120000"/>
              </a:lnSpc>
            </a:pPr>
            <a:r>
              <a:rPr lang="zh-CN" altLang="en-US" dirty="0">
                <a:cs typeface="+mn-ea"/>
                <a:sym typeface="+mn-lt"/>
              </a:rPr>
              <a:t>依托于</a:t>
            </a:r>
            <a:r>
              <a:rPr lang="en-US" altLang="zh-CN" dirty="0">
                <a:cs typeface="+mn-ea"/>
                <a:sym typeface="+mn-lt"/>
              </a:rPr>
              <a:t>IEEE 802</a:t>
            </a:r>
            <a:r>
              <a:rPr lang="zh-CN" altLang="en-US" dirty="0">
                <a:cs typeface="+mn-ea"/>
                <a:sym typeface="+mn-lt"/>
              </a:rPr>
              <a:t>工作组的以太网的相关标准组织</a:t>
            </a:r>
          </a:p>
        </p:txBody>
      </p:sp>
      <p:sp>
        <p:nvSpPr>
          <p:cNvPr id="16" name="文本框 15">
            <a:extLst>
              <a:ext uri="{FF2B5EF4-FFF2-40B4-BE49-F238E27FC236}">
                <a16:creationId xmlns:a16="http://schemas.microsoft.com/office/drawing/2014/main" id="{641A3DCB-A4A9-4BED-B46F-A52111EECC22}"/>
              </a:ext>
            </a:extLst>
          </p:cNvPr>
          <p:cNvSpPr txBox="1"/>
          <p:nvPr/>
        </p:nvSpPr>
        <p:spPr>
          <a:xfrm>
            <a:off x="1854184" y="1925870"/>
            <a:ext cx="1261884" cy="294824"/>
          </a:xfrm>
          <a:prstGeom prst="rect">
            <a:avLst/>
          </a:prstGeom>
          <a:noFill/>
        </p:spPr>
        <p:txBody>
          <a:bodyPr wrap="none" rtlCol="0">
            <a:spAutoFit/>
          </a:bodyPr>
          <a:lstStyle/>
          <a:p>
            <a:pPr>
              <a:lnSpc>
                <a:spcPct val="120000"/>
              </a:lnSpc>
            </a:pPr>
            <a:r>
              <a:rPr lang="zh-CN" altLang="en-US" sz="1200" dirty="0">
                <a:cs typeface="+mn-ea"/>
                <a:sym typeface="+mn-lt"/>
              </a:rPr>
              <a:t>光模块标准组织</a:t>
            </a:r>
          </a:p>
        </p:txBody>
      </p:sp>
      <p:sp>
        <p:nvSpPr>
          <p:cNvPr id="17" name="文本框 16">
            <a:extLst>
              <a:ext uri="{FF2B5EF4-FFF2-40B4-BE49-F238E27FC236}">
                <a16:creationId xmlns:a16="http://schemas.microsoft.com/office/drawing/2014/main" id="{25F0DFE0-5D81-44E0-9B21-645479981869}"/>
              </a:ext>
            </a:extLst>
          </p:cNvPr>
          <p:cNvSpPr txBox="1"/>
          <p:nvPr/>
        </p:nvSpPr>
        <p:spPr>
          <a:xfrm>
            <a:off x="3554388" y="1923372"/>
            <a:ext cx="1261884" cy="294824"/>
          </a:xfrm>
          <a:prstGeom prst="rect">
            <a:avLst/>
          </a:prstGeom>
          <a:noFill/>
        </p:spPr>
        <p:txBody>
          <a:bodyPr wrap="none" rtlCol="0">
            <a:spAutoFit/>
          </a:bodyPr>
          <a:lstStyle/>
          <a:p>
            <a:pPr>
              <a:lnSpc>
                <a:spcPct val="120000"/>
              </a:lnSpc>
            </a:pPr>
            <a:r>
              <a:rPr lang="zh-CN" altLang="en-US" sz="1200" dirty="0">
                <a:cs typeface="+mn-ea"/>
                <a:sym typeface="+mn-lt"/>
              </a:rPr>
              <a:t>以太网产业联盟</a:t>
            </a:r>
          </a:p>
        </p:txBody>
      </p:sp>
      <p:sp>
        <p:nvSpPr>
          <p:cNvPr id="18" name="文本框 17">
            <a:extLst>
              <a:ext uri="{FF2B5EF4-FFF2-40B4-BE49-F238E27FC236}">
                <a16:creationId xmlns:a16="http://schemas.microsoft.com/office/drawing/2014/main" id="{6E2DE238-A888-43F6-9C9F-EF9E4665A3FA}"/>
              </a:ext>
            </a:extLst>
          </p:cNvPr>
          <p:cNvSpPr txBox="1"/>
          <p:nvPr/>
        </p:nvSpPr>
        <p:spPr>
          <a:xfrm>
            <a:off x="4955712" y="1923371"/>
            <a:ext cx="2120196" cy="293607"/>
          </a:xfrm>
          <a:prstGeom prst="rect">
            <a:avLst/>
          </a:prstGeom>
          <a:noFill/>
        </p:spPr>
        <p:txBody>
          <a:bodyPr wrap="none" rtlCol="0">
            <a:spAutoFit/>
          </a:bodyPr>
          <a:lstStyle/>
          <a:p>
            <a:pPr>
              <a:lnSpc>
                <a:spcPct val="120000"/>
              </a:lnSpc>
            </a:pPr>
            <a:r>
              <a:rPr lang="en-US" altLang="zh-CN" sz="1200" dirty="0">
                <a:cs typeface="+mn-ea"/>
                <a:sym typeface="+mn-lt"/>
              </a:rPr>
              <a:t>InfiniBand Trade Association</a:t>
            </a:r>
            <a:endParaRPr lang="zh-CN" altLang="en-US" sz="1200" dirty="0">
              <a:cs typeface="+mn-ea"/>
              <a:sym typeface="+mn-lt"/>
            </a:endParaRPr>
          </a:p>
        </p:txBody>
      </p:sp>
      <p:sp>
        <p:nvSpPr>
          <p:cNvPr id="19" name="文本框 18">
            <a:extLst>
              <a:ext uri="{FF2B5EF4-FFF2-40B4-BE49-F238E27FC236}">
                <a16:creationId xmlns:a16="http://schemas.microsoft.com/office/drawing/2014/main" id="{C48D0824-62FE-457B-9F6D-6DE3EE564858}"/>
              </a:ext>
            </a:extLst>
          </p:cNvPr>
          <p:cNvSpPr txBox="1"/>
          <p:nvPr/>
        </p:nvSpPr>
        <p:spPr>
          <a:xfrm>
            <a:off x="7205244" y="1953674"/>
            <a:ext cx="954107" cy="294824"/>
          </a:xfrm>
          <a:prstGeom prst="rect">
            <a:avLst/>
          </a:prstGeom>
          <a:noFill/>
        </p:spPr>
        <p:txBody>
          <a:bodyPr wrap="none" rtlCol="0">
            <a:spAutoFit/>
          </a:bodyPr>
          <a:lstStyle/>
          <a:p>
            <a:pPr>
              <a:lnSpc>
                <a:spcPct val="120000"/>
              </a:lnSpc>
            </a:pPr>
            <a:r>
              <a:rPr lang="zh-CN" altLang="en-US" sz="1200" dirty="0">
                <a:cs typeface="+mn-ea"/>
                <a:sym typeface="+mn-lt"/>
              </a:rPr>
              <a:t>光互联论坛</a:t>
            </a:r>
          </a:p>
        </p:txBody>
      </p:sp>
      <p:cxnSp>
        <p:nvCxnSpPr>
          <p:cNvPr id="20" name="直接连接符 19">
            <a:extLst>
              <a:ext uri="{FF2B5EF4-FFF2-40B4-BE49-F238E27FC236}">
                <a16:creationId xmlns:a16="http://schemas.microsoft.com/office/drawing/2014/main" id="{A8B9BBCC-4624-4324-8423-8090D35CAAA1}"/>
              </a:ext>
            </a:extLst>
          </p:cNvPr>
          <p:cNvCxnSpPr>
            <a:stCxn id="6" idx="0"/>
            <a:endCxn id="21" idx="2"/>
          </p:cNvCxnSpPr>
          <p:nvPr/>
        </p:nvCxnSpPr>
        <p:spPr bwMode="auto">
          <a:xfrm flipV="1">
            <a:off x="5940451" y="2836941"/>
            <a:ext cx="3463322"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30">
            <a:extLst>
              <a:ext uri="{FF2B5EF4-FFF2-40B4-BE49-F238E27FC236}">
                <a16:creationId xmlns:a16="http://schemas.microsoft.com/office/drawing/2014/main" id="{BD3DD5AE-5451-4733-BE8B-522FFD76B275}"/>
              </a:ext>
            </a:extLst>
          </p:cNvPr>
          <p:cNvSpPr/>
          <p:nvPr/>
        </p:nvSpPr>
        <p:spPr bwMode="auto">
          <a:xfrm>
            <a:off x="8828504"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MEF</a:t>
            </a:r>
            <a:endParaRPr lang="zh-CN" altLang="en-US" sz="1400" dirty="0">
              <a:cs typeface="+mn-ea"/>
              <a:sym typeface="+mn-lt"/>
            </a:endParaRPr>
          </a:p>
        </p:txBody>
      </p:sp>
      <p:pic>
        <p:nvPicPr>
          <p:cNvPr id="22" name="图片 21">
            <a:extLst>
              <a:ext uri="{FF2B5EF4-FFF2-40B4-BE49-F238E27FC236}">
                <a16:creationId xmlns:a16="http://schemas.microsoft.com/office/drawing/2014/main" id="{416DF801-7727-40AE-B681-137DF0085DAE}"/>
              </a:ext>
            </a:extLst>
          </p:cNvPr>
          <p:cNvPicPr>
            <a:picLocks noChangeAspect="1"/>
          </p:cNvPicPr>
          <p:nvPr/>
        </p:nvPicPr>
        <p:blipFill>
          <a:blip r:embed="rId3"/>
          <a:stretch>
            <a:fillRect/>
          </a:stretch>
        </p:blipFill>
        <p:spPr>
          <a:xfrm>
            <a:off x="6418014" y="3914053"/>
            <a:ext cx="1571844" cy="819264"/>
          </a:xfrm>
          <a:prstGeom prst="rect">
            <a:avLst/>
          </a:prstGeom>
        </p:spPr>
      </p:pic>
      <p:sp>
        <p:nvSpPr>
          <p:cNvPr id="23" name="矩形 22">
            <a:extLst>
              <a:ext uri="{FF2B5EF4-FFF2-40B4-BE49-F238E27FC236}">
                <a16:creationId xmlns:a16="http://schemas.microsoft.com/office/drawing/2014/main" id="{BF373C09-1BF3-4950-AA54-15FF8A52E8B4}"/>
              </a:ext>
            </a:extLst>
          </p:cNvPr>
          <p:cNvSpPr/>
          <p:nvPr/>
        </p:nvSpPr>
        <p:spPr>
          <a:xfrm>
            <a:off x="8380984" y="3865650"/>
            <a:ext cx="2731930" cy="657809"/>
          </a:xfrm>
          <a:prstGeom prst="rect">
            <a:avLst/>
          </a:prstGeom>
        </p:spPr>
        <p:txBody>
          <a:bodyPr wrap="square">
            <a:spAutoFit/>
          </a:bodyPr>
          <a:lstStyle/>
          <a:p>
            <a:pPr>
              <a:lnSpc>
                <a:spcPct val="120000"/>
              </a:lnSpc>
            </a:pPr>
            <a:r>
              <a:rPr lang="en-US" altLang="zh-CN" sz="1600" b="0" dirty="0">
                <a:cs typeface="+mn-ea"/>
                <a:sym typeface="+mn-lt"/>
              </a:rPr>
              <a:t>IEEE 802 </a:t>
            </a:r>
            <a:r>
              <a:rPr lang="zh-CN" altLang="en-US" sz="1600" b="0" dirty="0">
                <a:cs typeface="+mn-ea"/>
                <a:sym typeface="+mn-lt"/>
              </a:rPr>
              <a:t>工作组完成了大部分以太网标准的制定</a:t>
            </a:r>
          </a:p>
        </p:txBody>
      </p:sp>
      <p:sp>
        <p:nvSpPr>
          <p:cNvPr id="24" name="矩形 23">
            <a:extLst>
              <a:ext uri="{FF2B5EF4-FFF2-40B4-BE49-F238E27FC236}">
                <a16:creationId xmlns:a16="http://schemas.microsoft.com/office/drawing/2014/main" id="{49D10C7C-CF60-4485-88A4-B70E38A033C9}"/>
              </a:ext>
            </a:extLst>
          </p:cNvPr>
          <p:cNvSpPr/>
          <p:nvPr/>
        </p:nvSpPr>
        <p:spPr>
          <a:xfrm>
            <a:off x="867019" y="3747279"/>
            <a:ext cx="3801058" cy="953274"/>
          </a:xfrm>
          <a:prstGeom prst="rect">
            <a:avLst/>
          </a:prstGeom>
        </p:spPr>
        <p:txBody>
          <a:bodyPr wrap="square">
            <a:spAutoFit/>
          </a:bodyPr>
          <a:lstStyle/>
          <a:p>
            <a:pPr>
              <a:lnSpc>
                <a:spcPct val="120000"/>
              </a:lnSpc>
            </a:pPr>
            <a:r>
              <a:rPr lang="en-US" altLang="zh-CN" sz="1600" b="0" dirty="0">
                <a:cs typeface="+mn-ea"/>
                <a:sym typeface="+mn-lt"/>
              </a:rPr>
              <a:t> IEEE</a:t>
            </a:r>
            <a:r>
              <a:rPr lang="zh-CN" altLang="en-US" sz="1600" b="0" dirty="0">
                <a:cs typeface="+mn-ea"/>
                <a:sym typeface="+mn-lt"/>
              </a:rPr>
              <a:t>致力于电气、电子、计算机工程和与科学有关的领域的开发和研究，承担着多个科学期刊和会议组织者的角色。</a:t>
            </a:r>
          </a:p>
        </p:txBody>
      </p:sp>
      <p:sp>
        <p:nvSpPr>
          <p:cNvPr id="25" name="圆角矩形 30">
            <a:extLst>
              <a:ext uri="{FF2B5EF4-FFF2-40B4-BE49-F238E27FC236}">
                <a16:creationId xmlns:a16="http://schemas.microsoft.com/office/drawing/2014/main" id="{FE01C8C1-1645-413A-A0B3-111A99775EFD}"/>
              </a:ext>
            </a:extLst>
          </p:cNvPr>
          <p:cNvSpPr/>
          <p:nvPr/>
        </p:nvSpPr>
        <p:spPr bwMode="auto">
          <a:xfrm>
            <a:off x="10250010" y="223067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ITU-T</a:t>
            </a:r>
            <a:endParaRPr lang="zh-CN" altLang="en-US" sz="1400" dirty="0">
              <a:cs typeface="+mn-ea"/>
              <a:sym typeface="+mn-lt"/>
            </a:endParaRPr>
          </a:p>
        </p:txBody>
      </p:sp>
      <p:cxnSp>
        <p:nvCxnSpPr>
          <p:cNvPr id="26" name="直接连接符 25">
            <a:extLst>
              <a:ext uri="{FF2B5EF4-FFF2-40B4-BE49-F238E27FC236}">
                <a16:creationId xmlns:a16="http://schemas.microsoft.com/office/drawing/2014/main" id="{726D41A9-8086-4A19-B61B-ED4BB9201228}"/>
              </a:ext>
            </a:extLst>
          </p:cNvPr>
          <p:cNvCxnSpPr>
            <a:stCxn id="6" idx="0"/>
            <a:endCxn id="25" idx="2"/>
          </p:cNvCxnSpPr>
          <p:nvPr/>
        </p:nvCxnSpPr>
        <p:spPr bwMode="auto">
          <a:xfrm flipV="1">
            <a:off x="5940451" y="2853671"/>
            <a:ext cx="4884828" cy="99524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42F2BF33-950B-4603-941A-CD9EB71523B2}"/>
              </a:ext>
            </a:extLst>
          </p:cNvPr>
          <p:cNvSpPr txBox="1"/>
          <p:nvPr/>
        </p:nvSpPr>
        <p:spPr>
          <a:xfrm>
            <a:off x="8849775" y="1946038"/>
            <a:ext cx="1107996" cy="294824"/>
          </a:xfrm>
          <a:prstGeom prst="rect">
            <a:avLst/>
          </a:prstGeom>
          <a:noFill/>
        </p:spPr>
        <p:txBody>
          <a:bodyPr wrap="none" rtlCol="0">
            <a:spAutoFit/>
          </a:bodyPr>
          <a:lstStyle/>
          <a:p>
            <a:pPr>
              <a:lnSpc>
                <a:spcPct val="120000"/>
              </a:lnSpc>
            </a:pPr>
            <a:r>
              <a:rPr lang="zh-CN" altLang="en-US" sz="1200" dirty="0">
                <a:cs typeface="+mn-ea"/>
                <a:sym typeface="+mn-lt"/>
              </a:rPr>
              <a:t>城域以太论坛</a:t>
            </a:r>
          </a:p>
        </p:txBody>
      </p:sp>
      <p:sp>
        <p:nvSpPr>
          <p:cNvPr id="28" name="文本框 27">
            <a:extLst>
              <a:ext uri="{FF2B5EF4-FFF2-40B4-BE49-F238E27FC236}">
                <a16:creationId xmlns:a16="http://schemas.microsoft.com/office/drawing/2014/main" id="{67B2D8AC-A4A2-4975-9F4A-158D36F7412E}"/>
              </a:ext>
            </a:extLst>
          </p:cNvPr>
          <p:cNvSpPr txBox="1"/>
          <p:nvPr/>
        </p:nvSpPr>
        <p:spPr>
          <a:xfrm>
            <a:off x="10250999" y="1945309"/>
            <a:ext cx="1107996" cy="294824"/>
          </a:xfrm>
          <a:prstGeom prst="rect">
            <a:avLst/>
          </a:prstGeom>
          <a:noFill/>
        </p:spPr>
        <p:txBody>
          <a:bodyPr wrap="none" rtlCol="0">
            <a:spAutoFit/>
          </a:bodyPr>
          <a:lstStyle/>
          <a:p>
            <a:pPr>
              <a:lnSpc>
                <a:spcPct val="120000"/>
              </a:lnSpc>
            </a:pPr>
            <a:r>
              <a:rPr lang="zh-CN" altLang="en-US" sz="1200" dirty="0">
                <a:cs typeface="+mn-ea"/>
                <a:sym typeface="+mn-lt"/>
              </a:rPr>
              <a:t>国际电信联盟</a:t>
            </a:r>
          </a:p>
        </p:txBody>
      </p:sp>
      <p:sp>
        <p:nvSpPr>
          <p:cNvPr id="30" name="灯片编号占位符 29">
            <a:extLst>
              <a:ext uri="{FF2B5EF4-FFF2-40B4-BE49-F238E27FC236}">
                <a16:creationId xmlns:a16="http://schemas.microsoft.com/office/drawing/2014/main" id="{B4538E90-C37E-2146-C624-B9135A53EE67}"/>
              </a:ext>
            </a:extLst>
          </p:cNvPr>
          <p:cNvSpPr>
            <a:spLocks noGrp="1"/>
          </p:cNvSpPr>
          <p:nvPr>
            <p:ph type="sldNum" sz="quarter" idx="12"/>
          </p:nvPr>
        </p:nvSpPr>
        <p:spPr/>
        <p:txBody>
          <a:bodyPr/>
          <a:lstStyle/>
          <a:p>
            <a:fld id="{C8BB1146-E542-4D4E-B8E9-6919A11DDD48}" type="slidenum">
              <a:rPr lang="en-US" smtClean="0"/>
              <a:t>139</a:t>
            </a:fld>
            <a:endParaRPr lang="en-US"/>
          </a:p>
        </p:txBody>
      </p:sp>
    </p:spTree>
    <p:extLst>
      <p:ext uri="{BB962C8B-B14F-4D97-AF65-F5344CB8AC3E}">
        <p14:creationId xmlns:p14="http://schemas.microsoft.com/office/powerpoint/2010/main" val="429489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718B3-4767-415E-B10C-DAEA049FAA7A}"/>
              </a:ext>
            </a:extLst>
          </p:cNvPr>
          <p:cNvSpPr>
            <a:spLocks noGrp="1"/>
          </p:cNvSpPr>
          <p:nvPr>
            <p:ph type="title"/>
          </p:nvPr>
        </p:nvSpPr>
        <p:spPr/>
        <p:txBody>
          <a:bodyPr/>
          <a:lstStyle/>
          <a:p>
            <a:r>
              <a:rPr lang="zh-CN" altLang="en-US" dirty="0"/>
              <a:t>线路配置</a:t>
            </a:r>
          </a:p>
        </p:txBody>
      </p:sp>
      <p:sp>
        <p:nvSpPr>
          <p:cNvPr id="3" name="内容占位符 2">
            <a:extLst>
              <a:ext uri="{FF2B5EF4-FFF2-40B4-BE49-F238E27FC236}">
                <a16:creationId xmlns:a16="http://schemas.microsoft.com/office/drawing/2014/main" id="{409A9BAC-82F4-48B9-A7B1-BB26778D4CB1}"/>
              </a:ext>
            </a:extLst>
          </p:cNvPr>
          <p:cNvSpPr>
            <a:spLocks noGrp="1"/>
          </p:cNvSpPr>
          <p:nvPr>
            <p:ph idx="1"/>
          </p:nvPr>
        </p:nvSpPr>
        <p:spPr/>
        <p:txBody>
          <a:bodyPr>
            <a:normAutofit/>
          </a:bodyPr>
          <a:lstStyle/>
          <a:p>
            <a:r>
              <a:rPr lang="en-US" altLang="zh-CN" dirty="0"/>
              <a:t> </a:t>
            </a:r>
            <a:r>
              <a:rPr lang="zh-CN" altLang="en-US" dirty="0">
                <a:solidFill>
                  <a:srgbClr val="FF0000"/>
                </a:solidFill>
              </a:rPr>
              <a:t>点到点连接</a:t>
            </a:r>
          </a:p>
          <a:p>
            <a:pPr lvl="1"/>
            <a:r>
              <a:rPr lang="zh-CN" altLang="en-US" dirty="0"/>
              <a:t>两个结点间由专用线路连接</a:t>
            </a:r>
          </a:p>
          <a:p>
            <a:pPr lvl="1"/>
            <a:r>
              <a:rPr lang="zh-CN" altLang="en-US" dirty="0"/>
              <a:t>信道容量都用于这两个结点间的数据传。</a:t>
            </a:r>
          </a:p>
          <a:p>
            <a:pPr lvl="1"/>
            <a:r>
              <a:rPr lang="zh-CN" altLang="en-US" dirty="0"/>
              <a:t>使用一对一的点对点通信方式。</a:t>
            </a:r>
          </a:p>
          <a:p>
            <a:endParaRPr lang="zh-CN" altLang="en-US" dirty="0"/>
          </a:p>
        </p:txBody>
      </p:sp>
      <p:sp>
        <p:nvSpPr>
          <p:cNvPr id="5" name="内容占位符 4">
            <a:extLst>
              <a:ext uri="{FF2B5EF4-FFF2-40B4-BE49-F238E27FC236}">
                <a16:creationId xmlns:a16="http://schemas.microsoft.com/office/drawing/2014/main" id="{99A9D15D-B5FF-4C1C-BA6B-0D5071CBC262}"/>
              </a:ext>
            </a:extLst>
          </p:cNvPr>
          <p:cNvSpPr>
            <a:spLocks noGrp="1"/>
          </p:cNvSpPr>
          <p:nvPr>
            <p:ph idx="10"/>
          </p:nvPr>
        </p:nvSpPr>
        <p:spPr/>
        <p:txBody>
          <a:bodyPr>
            <a:normAutofit fontScale="92500" lnSpcReduction="20000"/>
          </a:bodyPr>
          <a:lstStyle/>
          <a:p>
            <a:r>
              <a:rPr lang="zh-CN" altLang="en-US" dirty="0">
                <a:solidFill>
                  <a:srgbClr val="FF0000"/>
                </a:solidFill>
              </a:rPr>
              <a:t>多点连接</a:t>
            </a:r>
            <a:r>
              <a:rPr lang="zh-CN" altLang="en-US" dirty="0"/>
              <a:t>（广播信道）</a:t>
            </a:r>
          </a:p>
          <a:p>
            <a:pPr lvl="1"/>
            <a:r>
              <a:rPr lang="zh-CN" altLang="en-US" dirty="0"/>
              <a:t>两个以上的结点共享一条线路</a:t>
            </a:r>
          </a:p>
          <a:p>
            <a:pPr lvl="1"/>
            <a:r>
              <a:rPr lang="zh-CN" altLang="en-US" dirty="0"/>
              <a:t>通过复用技术实现信道容量共享，必须使用专用的共享信道协议来协调这些结点的数据发送。</a:t>
            </a:r>
          </a:p>
          <a:p>
            <a:pPr lvl="1"/>
            <a:r>
              <a:rPr lang="zh-CN" altLang="en-US" dirty="0"/>
              <a:t>使用一对多的广播通信方式。</a:t>
            </a:r>
          </a:p>
          <a:p>
            <a:endParaRPr lang="zh-CN" altLang="en-US" dirty="0"/>
          </a:p>
        </p:txBody>
      </p:sp>
      <p:sp>
        <p:nvSpPr>
          <p:cNvPr id="4" name="灯片编号占位符 3">
            <a:extLst>
              <a:ext uri="{FF2B5EF4-FFF2-40B4-BE49-F238E27FC236}">
                <a16:creationId xmlns:a16="http://schemas.microsoft.com/office/drawing/2014/main" id="{C6476325-3B08-4927-BEFE-586D4D4502C5}"/>
              </a:ext>
            </a:extLst>
          </p:cNvPr>
          <p:cNvSpPr>
            <a:spLocks noGrp="1"/>
          </p:cNvSpPr>
          <p:nvPr>
            <p:ph type="sldNum" sz="quarter" idx="12"/>
          </p:nvPr>
        </p:nvSpPr>
        <p:spPr/>
        <p:txBody>
          <a:bodyPr/>
          <a:lstStyle/>
          <a:p>
            <a:fld id="{C8BB1146-E542-4D4E-B8E9-6919A11DDD48}" type="slidenum">
              <a:rPr lang="en-US" smtClean="0"/>
              <a:t>14</a:t>
            </a:fld>
            <a:endParaRPr lang="en-US"/>
          </a:p>
        </p:txBody>
      </p:sp>
      <p:sp>
        <p:nvSpPr>
          <p:cNvPr id="6" name="内容占位符 5">
            <a:extLst>
              <a:ext uri="{FF2B5EF4-FFF2-40B4-BE49-F238E27FC236}">
                <a16:creationId xmlns:a16="http://schemas.microsoft.com/office/drawing/2014/main" id="{98A103C8-C2BF-4422-BF1B-F81079F795C8}"/>
              </a:ext>
            </a:extLst>
          </p:cNvPr>
          <p:cNvSpPr>
            <a:spLocks noGrp="1"/>
          </p:cNvSpPr>
          <p:nvPr>
            <p:ph idx="13"/>
          </p:nvPr>
        </p:nvSpPr>
        <p:spPr>
          <a:xfrm>
            <a:off x="660400" y="1125539"/>
            <a:ext cx="10858500" cy="1091388"/>
          </a:xfrm>
        </p:spPr>
        <p:txBody>
          <a:bodyPr/>
          <a:lstStyle/>
          <a:p>
            <a:r>
              <a:rPr lang="zh-CN" altLang="en-US" dirty="0"/>
              <a:t>线路配置是指两个或两个以上的网络结点用线路连接起来的方式。</a:t>
            </a:r>
          </a:p>
          <a:p>
            <a:r>
              <a:rPr lang="zh-CN" altLang="en-US" dirty="0"/>
              <a:t>有两种线路配置方式：</a:t>
            </a:r>
          </a:p>
        </p:txBody>
      </p:sp>
      <p:grpSp>
        <p:nvGrpSpPr>
          <p:cNvPr id="7" name="组合 6">
            <a:extLst>
              <a:ext uri="{FF2B5EF4-FFF2-40B4-BE49-F238E27FC236}">
                <a16:creationId xmlns:a16="http://schemas.microsoft.com/office/drawing/2014/main" id="{D4751000-9248-4266-AA92-C91F5F4C559A}"/>
              </a:ext>
            </a:extLst>
          </p:cNvPr>
          <p:cNvGrpSpPr/>
          <p:nvPr/>
        </p:nvGrpSpPr>
        <p:grpSpPr>
          <a:xfrm>
            <a:off x="6781125" y="2520612"/>
            <a:ext cx="3748360" cy="812800"/>
            <a:chOff x="4981610" y="1708240"/>
            <a:chExt cx="2811270" cy="609600"/>
          </a:xfrm>
          <a:solidFill>
            <a:srgbClr val="CC00CC"/>
          </a:solidFill>
        </p:grpSpPr>
        <p:sp>
          <p:nvSpPr>
            <p:cNvPr id="8" name="Line 7">
              <a:extLst>
                <a:ext uri="{FF2B5EF4-FFF2-40B4-BE49-F238E27FC236}">
                  <a16:creationId xmlns:a16="http://schemas.microsoft.com/office/drawing/2014/main" id="{27DAE4A4-E600-4CCA-9B20-B3215DF41E16}"/>
                </a:ext>
              </a:extLst>
            </p:cNvPr>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pPr>
                <a:lnSpc>
                  <a:spcPct val="120000"/>
                </a:lnSpc>
              </a:pPr>
              <a:endParaRPr lang="zh-CN" altLang="en-US" sz="2400">
                <a:cs typeface="+mn-ea"/>
                <a:sym typeface="+mn-lt"/>
              </a:endParaRPr>
            </a:p>
          </p:txBody>
        </p:sp>
        <p:sp>
          <p:nvSpPr>
            <p:cNvPr id="9" name="Line 12">
              <a:extLst>
                <a:ext uri="{FF2B5EF4-FFF2-40B4-BE49-F238E27FC236}">
                  <a16:creationId xmlns:a16="http://schemas.microsoft.com/office/drawing/2014/main" id="{4A31F5D3-BAF8-435E-A379-B3ADD633DBB6}"/>
                </a:ext>
              </a:extLst>
            </p:cNvPr>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0" name="Line 13">
              <a:extLst>
                <a:ext uri="{FF2B5EF4-FFF2-40B4-BE49-F238E27FC236}">
                  <a16:creationId xmlns:a16="http://schemas.microsoft.com/office/drawing/2014/main" id="{91594F97-41AA-482F-BEC5-711F11577B2C}"/>
                </a:ext>
              </a:extLst>
            </p:cNvPr>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1" name="Line 14">
              <a:extLst>
                <a:ext uri="{FF2B5EF4-FFF2-40B4-BE49-F238E27FC236}">
                  <a16:creationId xmlns:a16="http://schemas.microsoft.com/office/drawing/2014/main" id="{11754572-EFF0-466E-8C39-72373E9BD506}"/>
                </a:ext>
              </a:extLst>
            </p:cNvPr>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2" name="Line 15">
              <a:extLst>
                <a:ext uri="{FF2B5EF4-FFF2-40B4-BE49-F238E27FC236}">
                  <a16:creationId xmlns:a16="http://schemas.microsoft.com/office/drawing/2014/main" id="{725A37BF-3EDA-44D5-BFA1-B2D81BBACDDE}"/>
                </a:ext>
              </a:extLst>
            </p:cNvPr>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3" name="Line 16">
              <a:extLst>
                <a:ext uri="{FF2B5EF4-FFF2-40B4-BE49-F238E27FC236}">
                  <a16:creationId xmlns:a16="http://schemas.microsoft.com/office/drawing/2014/main" id="{EB7278D3-78EF-4730-AA04-F6E1DB63C0D3}"/>
                </a:ext>
              </a:extLst>
            </p:cNvPr>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grpSp>
      <p:grpSp>
        <p:nvGrpSpPr>
          <p:cNvPr id="14" name="组合 13">
            <a:extLst>
              <a:ext uri="{FF2B5EF4-FFF2-40B4-BE49-F238E27FC236}">
                <a16:creationId xmlns:a16="http://schemas.microsoft.com/office/drawing/2014/main" id="{5813BA17-4A45-4DD8-98E9-2401E2FD28A8}"/>
              </a:ext>
            </a:extLst>
          </p:cNvPr>
          <p:cNvGrpSpPr/>
          <p:nvPr/>
        </p:nvGrpSpPr>
        <p:grpSpPr>
          <a:xfrm>
            <a:off x="7666989" y="2570954"/>
            <a:ext cx="2072531" cy="726947"/>
            <a:chOff x="5750242" y="1749184"/>
            <a:chExt cx="1554398" cy="545210"/>
          </a:xfrm>
        </p:grpSpPr>
        <p:cxnSp>
          <p:nvCxnSpPr>
            <p:cNvPr id="15" name="直接箭头连接符 14">
              <a:extLst>
                <a:ext uri="{FF2B5EF4-FFF2-40B4-BE49-F238E27FC236}">
                  <a16:creationId xmlns:a16="http://schemas.microsoft.com/office/drawing/2014/main" id="{E94F212F-315A-4788-B8CE-10FA7B2D1E7B}"/>
                </a:ext>
              </a:extLst>
            </p:cNvPr>
            <p:cNvCxnSpPr/>
            <p:nvPr/>
          </p:nvCxnSpPr>
          <p:spPr>
            <a:xfrm>
              <a:off x="5750242" y="2115597"/>
              <a:ext cx="1550798" cy="0"/>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962CC53-3CFE-4AAC-A1DC-2394F701F796}"/>
                </a:ext>
              </a:extLst>
            </p:cNvPr>
            <p:cNvCxnSpPr/>
            <p:nvPr/>
          </p:nvCxnSpPr>
          <p:spPr>
            <a:xfrm flipV="1">
              <a:off x="6058196"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B7ABFF7-F5F5-45F2-B3F9-40D6A1DEA38A}"/>
                </a:ext>
              </a:extLst>
            </p:cNvPr>
            <p:cNvCxnSpPr/>
            <p:nvPr/>
          </p:nvCxnSpPr>
          <p:spPr>
            <a:xfrm flipV="1">
              <a:off x="6993187"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F123D2C-BCCD-489C-A16A-B940015328CF}"/>
                </a:ext>
              </a:extLst>
            </p:cNvPr>
            <p:cNvCxnSpPr/>
            <p:nvPr/>
          </p:nvCxnSpPr>
          <p:spPr>
            <a:xfrm>
              <a:off x="6334062"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8E34930-288D-4803-AFA6-4421D7C87C0E}"/>
                </a:ext>
              </a:extLst>
            </p:cNvPr>
            <p:cNvCxnSpPr/>
            <p:nvPr/>
          </p:nvCxnSpPr>
          <p:spPr>
            <a:xfrm>
              <a:off x="7304640"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10F3A40-C25E-49C8-8147-1D5D5C82FB4D}"/>
                </a:ext>
              </a:extLst>
            </p:cNvPr>
            <p:cNvCxnSpPr/>
            <p:nvPr/>
          </p:nvCxnSpPr>
          <p:spPr>
            <a:xfrm>
              <a:off x="5750242" y="2130650"/>
              <a:ext cx="0" cy="163744"/>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a:extLst>
              <a:ext uri="{FF2B5EF4-FFF2-40B4-BE49-F238E27FC236}">
                <a16:creationId xmlns:a16="http://schemas.microsoft.com/office/drawing/2014/main" id="{F63FA40B-5860-4ABB-81F9-DE9B335C1CCD}"/>
              </a:ext>
            </a:extLst>
          </p:cNvPr>
          <p:cNvCxnSpPr/>
          <p:nvPr/>
        </p:nvCxnSpPr>
        <p:spPr>
          <a:xfrm>
            <a:off x="2206366" y="2735193"/>
            <a:ext cx="2232772" cy="0"/>
          </a:xfrm>
          <a:prstGeom prst="straightConnector1">
            <a:avLst/>
          </a:prstGeom>
          <a:ln w="19050">
            <a:solidFill>
              <a:srgbClr val="C00000"/>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D149D40-B189-46D1-A131-06116AFF5839}"/>
              </a:ext>
            </a:extLst>
          </p:cNvPr>
          <p:cNvGrpSpPr/>
          <p:nvPr/>
        </p:nvGrpSpPr>
        <p:grpSpPr>
          <a:xfrm>
            <a:off x="1340787" y="2738882"/>
            <a:ext cx="3894069" cy="410087"/>
            <a:chOff x="1340787" y="2660507"/>
            <a:chExt cx="3894069" cy="410087"/>
          </a:xfrm>
        </p:grpSpPr>
        <p:sp>
          <p:nvSpPr>
            <p:cNvPr id="23" name="Line 6">
              <a:extLst>
                <a:ext uri="{FF2B5EF4-FFF2-40B4-BE49-F238E27FC236}">
                  <a16:creationId xmlns:a16="http://schemas.microsoft.com/office/drawing/2014/main" id="{FA15F873-B2FB-4215-BDDF-BD80D96F96B8}"/>
                </a:ext>
              </a:extLst>
            </p:cNvPr>
            <p:cNvSpPr>
              <a:spLocks noChangeShapeType="1"/>
            </p:cNvSpPr>
            <p:nvPr/>
          </p:nvSpPr>
          <p:spPr bwMode="auto">
            <a:xfrm>
              <a:off x="1881152" y="2910669"/>
              <a:ext cx="2805589"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24" name="图形 23">
              <a:extLst>
                <a:ext uri="{FF2B5EF4-FFF2-40B4-BE49-F238E27FC236}">
                  <a16:creationId xmlns:a16="http://schemas.microsoft.com/office/drawing/2014/main" id="{8A5731D7-FDC9-4E86-904E-5045D170FF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0787" y="2660507"/>
              <a:ext cx="536754" cy="406400"/>
            </a:xfrm>
            <a:prstGeom prst="rect">
              <a:avLst/>
            </a:prstGeom>
          </p:spPr>
        </p:pic>
        <p:pic>
          <p:nvPicPr>
            <p:cNvPr id="25" name="图形 24">
              <a:extLst>
                <a:ext uri="{FF2B5EF4-FFF2-40B4-BE49-F238E27FC236}">
                  <a16:creationId xmlns:a16="http://schemas.microsoft.com/office/drawing/2014/main" id="{475537D6-3ECD-48CC-B34E-EDE848B9DB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102" y="2664194"/>
              <a:ext cx="536754" cy="406400"/>
            </a:xfrm>
            <a:prstGeom prst="rect">
              <a:avLst/>
            </a:prstGeom>
          </p:spPr>
        </p:pic>
      </p:grpSp>
      <p:pic>
        <p:nvPicPr>
          <p:cNvPr id="26" name="图形 25">
            <a:extLst>
              <a:ext uri="{FF2B5EF4-FFF2-40B4-BE49-F238E27FC236}">
                <a16:creationId xmlns:a16="http://schemas.microsoft.com/office/drawing/2014/main" id="{CD4F3130-D033-46BA-AE6A-7EA1FEEF4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0235" y="3329162"/>
            <a:ext cx="536754" cy="406400"/>
          </a:xfrm>
          <a:prstGeom prst="rect">
            <a:avLst/>
          </a:prstGeom>
        </p:spPr>
      </p:pic>
      <p:pic>
        <p:nvPicPr>
          <p:cNvPr id="27" name="图形 26">
            <a:extLst>
              <a:ext uri="{FF2B5EF4-FFF2-40B4-BE49-F238E27FC236}">
                <a16:creationId xmlns:a16="http://schemas.microsoft.com/office/drawing/2014/main" id="{2A65776A-60C2-4EBE-86AD-A9C7D074F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0441" y="3335995"/>
            <a:ext cx="536754" cy="406400"/>
          </a:xfrm>
          <a:prstGeom prst="rect">
            <a:avLst/>
          </a:prstGeom>
        </p:spPr>
      </p:pic>
      <p:pic>
        <p:nvPicPr>
          <p:cNvPr id="28" name="图形 27">
            <a:extLst>
              <a:ext uri="{FF2B5EF4-FFF2-40B4-BE49-F238E27FC236}">
                <a16:creationId xmlns:a16="http://schemas.microsoft.com/office/drawing/2014/main" id="{1FAEBC28-F612-4BE6-9769-59D3EABB9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9641" y="3343994"/>
            <a:ext cx="536754" cy="406400"/>
          </a:xfrm>
          <a:prstGeom prst="rect">
            <a:avLst/>
          </a:prstGeom>
        </p:spPr>
      </p:pic>
      <p:pic>
        <p:nvPicPr>
          <p:cNvPr id="29" name="图形 28">
            <a:extLst>
              <a:ext uri="{FF2B5EF4-FFF2-40B4-BE49-F238E27FC236}">
                <a16:creationId xmlns:a16="http://schemas.microsoft.com/office/drawing/2014/main" id="{D039A569-1642-4540-9FC8-D2E08BC981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6989" y="2127766"/>
            <a:ext cx="536754" cy="406400"/>
          </a:xfrm>
          <a:prstGeom prst="rect">
            <a:avLst/>
          </a:prstGeom>
        </p:spPr>
      </p:pic>
      <p:pic>
        <p:nvPicPr>
          <p:cNvPr id="30" name="图形 29">
            <a:extLst>
              <a:ext uri="{FF2B5EF4-FFF2-40B4-BE49-F238E27FC236}">
                <a16:creationId xmlns:a16="http://schemas.microsoft.com/office/drawing/2014/main" id="{9DB7FEC7-DFAE-4639-9C31-9F91D5E5E7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7966" y="2096092"/>
            <a:ext cx="536754" cy="406400"/>
          </a:xfrm>
          <a:prstGeom prst="rect">
            <a:avLst/>
          </a:prstGeom>
        </p:spPr>
      </p:pic>
    </p:spTree>
    <p:extLst>
      <p:ext uri="{BB962C8B-B14F-4D97-AF65-F5344CB8AC3E}">
        <p14:creationId xmlns:p14="http://schemas.microsoft.com/office/powerpoint/2010/main" val="42101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p:txBody>
          <a:bodyPr>
            <a:normAutofit/>
          </a:bodyPr>
          <a:lstStyle/>
          <a:p>
            <a:pPr>
              <a:lnSpc>
                <a:spcPct val="120000"/>
              </a:lnSpc>
            </a:pPr>
            <a:r>
              <a:rPr lang="en-US" altLang="zh-CN" sz="3200" b="1" dirty="0">
                <a:latin typeface="+mn-lt"/>
                <a:ea typeface="+mn-ea"/>
                <a:cs typeface="+mn-ea"/>
                <a:sym typeface="+mn-lt"/>
              </a:rPr>
              <a:t>OIF</a:t>
            </a:r>
            <a:r>
              <a:rPr lang="zh-CN" altLang="en-US" sz="3200" b="1" dirty="0">
                <a:latin typeface="+mn-lt"/>
                <a:ea typeface="+mn-ea"/>
                <a:cs typeface="+mn-ea"/>
                <a:sym typeface="+mn-lt"/>
              </a:rPr>
              <a:t>：定义光电互联互通标准</a:t>
            </a:r>
          </a:p>
        </p:txBody>
      </p:sp>
      <p:sp>
        <p:nvSpPr>
          <p:cNvPr id="27" name="矩形: 圆角 26">
            <a:extLst>
              <a:ext uri="{FF2B5EF4-FFF2-40B4-BE49-F238E27FC236}">
                <a16:creationId xmlns:a16="http://schemas.microsoft.com/office/drawing/2014/main" id="{6D321F7A-7B78-41B0-A235-77EB8223EAF0}"/>
              </a:ext>
            </a:extLst>
          </p:cNvPr>
          <p:cNvSpPr/>
          <p:nvPr/>
        </p:nvSpPr>
        <p:spPr bwMode="auto">
          <a:xfrm>
            <a:off x="599440" y="2811621"/>
            <a:ext cx="10993120" cy="1893936"/>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28" name="内容占位符 2">
            <a:extLst>
              <a:ext uri="{FF2B5EF4-FFF2-40B4-BE49-F238E27FC236}">
                <a16:creationId xmlns:a16="http://schemas.microsoft.com/office/drawing/2014/main" id="{03AF3A7E-76B7-4780-BD47-1FB73527DA9C}"/>
              </a:ext>
            </a:extLst>
          </p:cNvPr>
          <p:cNvSpPr txBox="1">
            <a:spLocks/>
          </p:cNvSpPr>
          <p:nvPr/>
        </p:nvSpPr>
        <p:spPr>
          <a:xfrm>
            <a:off x="666749" y="1132394"/>
            <a:ext cx="10829925" cy="1326191"/>
          </a:xfrm>
          <a:solidFill>
            <a:schemeClr val="accent2">
              <a:lumMod val="20000"/>
              <a:lumOff val="80000"/>
            </a:schemeClr>
          </a:solidFill>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n"/>
            </a:pPr>
            <a:r>
              <a:rPr lang="en-US" altLang="zh-CN" sz="2000" dirty="0">
                <a:cs typeface="+mn-ea"/>
                <a:sym typeface="+mn-lt"/>
              </a:rPr>
              <a:t>OIF </a:t>
            </a:r>
            <a:r>
              <a:rPr lang="zh-CN" altLang="en-US" sz="2000" dirty="0">
                <a:cs typeface="+mn-ea"/>
                <a:sym typeface="+mn-lt"/>
              </a:rPr>
              <a:t>成立于</a:t>
            </a:r>
            <a:r>
              <a:rPr lang="en-US" altLang="zh-CN" sz="2000" dirty="0">
                <a:cs typeface="+mn-ea"/>
                <a:sym typeface="+mn-lt"/>
              </a:rPr>
              <a:t>1998</a:t>
            </a:r>
            <a:r>
              <a:rPr lang="zh-CN" altLang="en-US" sz="2000" dirty="0">
                <a:cs typeface="+mn-ea"/>
                <a:sym typeface="+mn-lt"/>
              </a:rPr>
              <a:t>年，通过定义公共协议和组件技术促进光网络产品的互联互通；</a:t>
            </a:r>
            <a:endParaRPr lang="en-US" altLang="zh-CN" sz="2000" dirty="0">
              <a:cs typeface="+mn-ea"/>
              <a:sym typeface="+mn-lt"/>
            </a:endParaRPr>
          </a:p>
          <a:p>
            <a:pPr marL="342900" indent="-342900">
              <a:lnSpc>
                <a:spcPct val="120000"/>
              </a:lnSpc>
              <a:buFont typeface="Wingdings" panose="05000000000000000000" pitchFamily="2" charset="2"/>
              <a:buChar char="n"/>
            </a:pPr>
            <a:r>
              <a:rPr lang="zh-CN" altLang="en-US" sz="2000" dirty="0">
                <a:cs typeface="+mn-ea"/>
                <a:sym typeface="+mn-lt"/>
              </a:rPr>
              <a:t>同时， </a:t>
            </a:r>
            <a:r>
              <a:rPr lang="en-US" altLang="zh-CN" sz="2000" dirty="0">
                <a:cs typeface="+mn-ea"/>
                <a:sym typeface="+mn-lt"/>
              </a:rPr>
              <a:t>OIF</a:t>
            </a:r>
            <a:r>
              <a:rPr lang="zh-CN" altLang="en-US" sz="2000" dirty="0">
                <a:cs typeface="+mn-ea"/>
                <a:sym typeface="+mn-lt"/>
              </a:rPr>
              <a:t>定义测试标准和互操作测试集促进不同厂家产品的互联互通；</a:t>
            </a:r>
            <a:endParaRPr lang="en-US" altLang="zh-CN" sz="2000" dirty="0">
              <a:cs typeface="+mn-ea"/>
              <a:sym typeface="+mn-lt"/>
            </a:endParaRPr>
          </a:p>
          <a:p>
            <a:pPr marL="342900" indent="-342900">
              <a:lnSpc>
                <a:spcPct val="120000"/>
              </a:lnSpc>
              <a:buFont typeface="Wingdings" panose="05000000000000000000" pitchFamily="2" charset="2"/>
              <a:buChar char="n"/>
            </a:pPr>
            <a:r>
              <a:rPr lang="en-US" altLang="zh-CN" sz="2000" dirty="0">
                <a:cs typeface="+mn-ea"/>
                <a:sym typeface="+mn-lt"/>
              </a:rPr>
              <a:t>OIF</a:t>
            </a:r>
            <a:r>
              <a:rPr lang="zh-CN" altLang="en-US" sz="2000" dirty="0">
                <a:cs typeface="+mn-ea"/>
                <a:sym typeface="+mn-lt"/>
              </a:rPr>
              <a:t>与别的标准组织有广泛的合作关系，例如</a:t>
            </a:r>
            <a:r>
              <a:rPr lang="en-US" altLang="zh-CN" sz="2000" dirty="0">
                <a:cs typeface="+mn-ea"/>
                <a:sym typeface="+mn-lt"/>
              </a:rPr>
              <a:t>ITU, IEEE802.3, ONF, IBT, TIA</a:t>
            </a:r>
            <a:r>
              <a:rPr lang="zh-CN" altLang="en-US" sz="2000" dirty="0">
                <a:cs typeface="+mn-ea"/>
                <a:sym typeface="+mn-lt"/>
              </a:rPr>
              <a:t>和</a:t>
            </a:r>
            <a:r>
              <a:rPr lang="en-US" altLang="zh-CN" sz="2000" dirty="0">
                <a:cs typeface="+mn-ea"/>
                <a:sym typeface="+mn-lt"/>
              </a:rPr>
              <a:t>IETF</a:t>
            </a:r>
            <a:r>
              <a:rPr lang="zh-CN" altLang="en-US" sz="2000" dirty="0">
                <a:cs typeface="+mn-ea"/>
                <a:sym typeface="+mn-lt"/>
              </a:rPr>
              <a:t>等；</a:t>
            </a:r>
            <a:endParaRPr lang="en-US" altLang="zh-CN" sz="2000" dirty="0">
              <a:cs typeface="+mn-ea"/>
              <a:sym typeface="+mn-lt"/>
            </a:endParaRPr>
          </a:p>
          <a:p>
            <a:pPr>
              <a:lnSpc>
                <a:spcPct val="120000"/>
              </a:lnSpc>
            </a:pPr>
            <a:endParaRPr lang="zh-CN" altLang="en-US" dirty="0">
              <a:cs typeface="+mn-ea"/>
              <a:sym typeface="+mn-lt"/>
            </a:endParaRPr>
          </a:p>
        </p:txBody>
      </p:sp>
      <p:sp>
        <p:nvSpPr>
          <p:cNvPr id="29" name="矩形 28">
            <a:extLst>
              <a:ext uri="{FF2B5EF4-FFF2-40B4-BE49-F238E27FC236}">
                <a16:creationId xmlns:a16="http://schemas.microsoft.com/office/drawing/2014/main" id="{A684F57B-2FA2-414B-8270-1FFE767A7CE9}"/>
              </a:ext>
            </a:extLst>
          </p:cNvPr>
          <p:cNvSpPr/>
          <p:nvPr/>
        </p:nvSpPr>
        <p:spPr bwMode="auto">
          <a:xfrm>
            <a:off x="73403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ARCH &amp; Signaling WG</a:t>
            </a:r>
            <a:endParaRPr lang="zh-CN" altLang="en-US" sz="1400" dirty="0">
              <a:cs typeface="+mn-ea"/>
              <a:sym typeface="+mn-lt"/>
            </a:endParaRPr>
          </a:p>
        </p:txBody>
      </p:sp>
      <p:sp>
        <p:nvSpPr>
          <p:cNvPr id="30" name="矩形 29">
            <a:extLst>
              <a:ext uri="{FF2B5EF4-FFF2-40B4-BE49-F238E27FC236}">
                <a16:creationId xmlns:a16="http://schemas.microsoft.com/office/drawing/2014/main" id="{3F27FCC8-CCC4-4CC8-A2D5-A6781A512AA5}"/>
              </a:ext>
            </a:extLst>
          </p:cNvPr>
          <p:cNvSpPr/>
          <p:nvPr/>
        </p:nvSpPr>
        <p:spPr bwMode="auto">
          <a:xfrm>
            <a:off x="295399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Carrier WG</a:t>
            </a:r>
            <a:endParaRPr lang="zh-CN" altLang="en-US" sz="1400" dirty="0">
              <a:cs typeface="+mn-ea"/>
              <a:sym typeface="+mn-lt"/>
            </a:endParaRPr>
          </a:p>
        </p:txBody>
      </p:sp>
      <p:sp>
        <p:nvSpPr>
          <p:cNvPr id="31" name="矩形 30">
            <a:extLst>
              <a:ext uri="{FF2B5EF4-FFF2-40B4-BE49-F238E27FC236}">
                <a16:creationId xmlns:a16="http://schemas.microsoft.com/office/drawing/2014/main" id="{46F1410A-60FA-4317-B326-131F572FFDCE}"/>
              </a:ext>
            </a:extLst>
          </p:cNvPr>
          <p:cNvSpPr/>
          <p:nvPr/>
        </p:nvSpPr>
        <p:spPr bwMode="auto">
          <a:xfrm>
            <a:off x="517395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Interoperability WG</a:t>
            </a:r>
            <a:endParaRPr lang="zh-CN" altLang="en-US" sz="1400" dirty="0">
              <a:cs typeface="+mn-ea"/>
              <a:sym typeface="+mn-lt"/>
            </a:endParaRPr>
          </a:p>
        </p:txBody>
      </p:sp>
      <p:sp>
        <p:nvSpPr>
          <p:cNvPr id="32" name="矩形 31">
            <a:extLst>
              <a:ext uri="{FF2B5EF4-FFF2-40B4-BE49-F238E27FC236}">
                <a16:creationId xmlns:a16="http://schemas.microsoft.com/office/drawing/2014/main" id="{C95E4C1F-FD73-489C-AEBC-81237D8279F0}"/>
              </a:ext>
            </a:extLst>
          </p:cNvPr>
          <p:cNvSpPr/>
          <p:nvPr/>
        </p:nvSpPr>
        <p:spPr bwMode="auto">
          <a:xfrm>
            <a:off x="739391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OAM WG</a:t>
            </a:r>
            <a:endParaRPr lang="zh-CN" altLang="en-US" sz="1400" dirty="0">
              <a:cs typeface="+mn-ea"/>
              <a:sym typeface="+mn-lt"/>
            </a:endParaRPr>
          </a:p>
        </p:txBody>
      </p:sp>
      <p:sp>
        <p:nvSpPr>
          <p:cNvPr id="33" name="矩形 32">
            <a:extLst>
              <a:ext uri="{FF2B5EF4-FFF2-40B4-BE49-F238E27FC236}">
                <a16:creationId xmlns:a16="http://schemas.microsoft.com/office/drawing/2014/main" id="{41627019-A682-4639-9B92-20B67F424948}"/>
              </a:ext>
            </a:extLst>
          </p:cNvPr>
          <p:cNvSpPr/>
          <p:nvPr/>
        </p:nvSpPr>
        <p:spPr bwMode="auto">
          <a:xfrm>
            <a:off x="961387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Physical &amp; Link WG</a:t>
            </a:r>
            <a:endParaRPr lang="zh-CN" altLang="en-US" sz="1400" dirty="0">
              <a:cs typeface="+mn-ea"/>
              <a:sym typeface="+mn-lt"/>
            </a:endParaRPr>
          </a:p>
        </p:txBody>
      </p:sp>
      <p:sp>
        <p:nvSpPr>
          <p:cNvPr id="34" name="文本框 33">
            <a:extLst>
              <a:ext uri="{FF2B5EF4-FFF2-40B4-BE49-F238E27FC236}">
                <a16:creationId xmlns:a16="http://schemas.microsoft.com/office/drawing/2014/main" id="{B09ACBD1-E239-447B-81C3-1B8F9CB0E599}"/>
              </a:ext>
            </a:extLst>
          </p:cNvPr>
          <p:cNvSpPr txBox="1"/>
          <p:nvPr/>
        </p:nvSpPr>
        <p:spPr>
          <a:xfrm>
            <a:off x="734035" y="3756500"/>
            <a:ext cx="1656080" cy="953274"/>
          </a:xfrm>
          <a:prstGeom prst="rect">
            <a:avLst/>
          </a:prstGeom>
          <a:noFill/>
        </p:spPr>
        <p:txBody>
          <a:bodyPr wrap="square" rtlCol="0">
            <a:spAutoFit/>
          </a:bodyPr>
          <a:lstStyle/>
          <a:p>
            <a:pPr>
              <a:lnSpc>
                <a:spcPct val="120000"/>
              </a:lnSpc>
            </a:pPr>
            <a:r>
              <a:rPr lang="zh-CN" altLang="en-US" sz="1600" dirty="0">
                <a:cs typeface="+mn-ea"/>
                <a:sym typeface="+mn-lt"/>
              </a:rPr>
              <a:t>从运营商的需求开发网络架构和信令</a:t>
            </a:r>
          </a:p>
        </p:txBody>
      </p:sp>
      <p:sp>
        <p:nvSpPr>
          <p:cNvPr id="35" name="文本框 34">
            <a:extLst>
              <a:ext uri="{FF2B5EF4-FFF2-40B4-BE49-F238E27FC236}">
                <a16:creationId xmlns:a16="http://schemas.microsoft.com/office/drawing/2014/main" id="{AA998F22-BAAB-4482-81E5-AC40C03A533A}"/>
              </a:ext>
            </a:extLst>
          </p:cNvPr>
          <p:cNvSpPr txBox="1"/>
          <p:nvPr/>
        </p:nvSpPr>
        <p:spPr>
          <a:xfrm>
            <a:off x="2877795" y="3756500"/>
            <a:ext cx="1656080" cy="657809"/>
          </a:xfrm>
          <a:prstGeom prst="rect">
            <a:avLst/>
          </a:prstGeom>
          <a:noFill/>
        </p:spPr>
        <p:txBody>
          <a:bodyPr wrap="square" rtlCol="0">
            <a:spAutoFit/>
          </a:bodyPr>
          <a:lstStyle/>
          <a:p>
            <a:pPr>
              <a:lnSpc>
                <a:spcPct val="120000"/>
              </a:lnSpc>
            </a:pPr>
            <a:r>
              <a:rPr lang="zh-CN" altLang="en-US" sz="1600" dirty="0">
                <a:cs typeface="+mn-ea"/>
                <a:sym typeface="+mn-lt"/>
              </a:rPr>
              <a:t>开发光网络产品功能需求和指南</a:t>
            </a:r>
          </a:p>
        </p:txBody>
      </p:sp>
      <p:sp>
        <p:nvSpPr>
          <p:cNvPr id="36" name="文本框 35">
            <a:extLst>
              <a:ext uri="{FF2B5EF4-FFF2-40B4-BE49-F238E27FC236}">
                <a16:creationId xmlns:a16="http://schemas.microsoft.com/office/drawing/2014/main" id="{4343F016-7EBC-4EBB-A975-9EA3D85F9D50}"/>
              </a:ext>
            </a:extLst>
          </p:cNvPr>
          <p:cNvSpPr txBox="1"/>
          <p:nvPr/>
        </p:nvSpPr>
        <p:spPr>
          <a:xfrm>
            <a:off x="5156150" y="3756499"/>
            <a:ext cx="1656080" cy="953274"/>
          </a:xfrm>
          <a:prstGeom prst="rect">
            <a:avLst/>
          </a:prstGeom>
          <a:noFill/>
        </p:spPr>
        <p:txBody>
          <a:bodyPr wrap="square" rtlCol="0">
            <a:spAutoFit/>
          </a:bodyPr>
          <a:lstStyle/>
          <a:p>
            <a:pPr>
              <a:lnSpc>
                <a:spcPct val="120000"/>
              </a:lnSpc>
            </a:pPr>
            <a:r>
              <a:rPr lang="zh-CN" altLang="en-US" sz="1600" dirty="0">
                <a:cs typeface="+mn-ea"/>
                <a:sym typeface="+mn-lt"/>
              </a:rPr>
              <a:t>定义测试标准和测试方法，开发概念原型</a:t>
            </a:r>
          </a:p>
        </p:txBody>
      </p:sp>
      <p:sp>
        <p:nvSpPr>
          <p:cNvPr id="37" name="文本框 36">
            <a:extLst>
              <a:ext uri="{FF2B5EF4-FFF2-40B4-BE49-F238E27FC236}">
                <a16:creationId xmlns:a16="http://schemas.microsoft.com/office/drawing/2014/main" id="{DD2ADFF2-7518-41FE-8403-D3C830D30EBA}"/>
              </a:ext>
            </a:extLst>
          </p:cNvPr>
          <p:cNvSpPr txBox="1"/>
          <p:nvPr/>
        </p:nvSpPr>
        <p:spPr>
          <a:xfrm>
            <a:off x="7393915" y="3756499"/>
            <a:ext cx="1656080" cy="362343"/>
          </a:xfrm>
          <a:prstGeom prst="rect">
            <a:avLst/>
          </a:prstGeom>
          <a:noFill/>
        </p:spPr>
        <p:txBody>
          <a:bodyPr wrap="square" rtlCol="0">
            <a:spAutoFit/>
          </a:bodyPr>
          <a:lstStyle/>
          <a:p>
            <a:pPr>
              <a:lnSpc>
                <a:spcPct val="120000"/>
              </a:lnSpc>
            </a:pPr>
            <a:r>
              <a:rPr lang="zh-CN" altLang="en-US" sz="1600" dirty="0">
                <a:cs typeface="+mn-ea"/>
                <a:sym typeface="+mn-lt"/>
              </a:rPr>
              <a:t>聚焦于部署问题</a:t>
            </a:r>
          </a:p>
        </p:txBody>
      </p:sp>
      <p:sp>
        <p:nvSpPr>
          <p:cNvPr id="38" name="文本框 37">
            <a:extLst>
              <a:ext uri="{FF2B5EF4-FFF2-40B4-BE49-F238E27FC236}">
                <a16:creationId xmlns:a16="http://schemas.microsoft.com/office/drawing/2014/main" id="{5AEA2864-4069-4068-A651-9C75744F637C}"/>
              </a:ext>
            </a:extLst>
          </p:cNvPr>
          <p:cNvSpPr txBox="1"/>
          <p:nvPr/>
        </p:nvSpPr>
        <p:spPr>
          <a:xfrm>
            <a:off x="9627210" y="3756499"/>
            <a:ext cx="1656080" cy="657809"/>
          </a:xfrm>
          <a:prstGeom prst="rect">
            <a:avLst/>
          </a:prstGeom>
          <a:noFill/>
        </p:spPr>
        <p:txBody>
          <a:bodyPr wrap="square" rtlCol="0">
            <a:spAutoFit/>
          </a:bodyPr>
          <a:lstStyle/>
          <a:p>
            <a:pPr>
              <a:lnSpc>
                <a:spcPct val="120000"/>
              </a:lnSpc>
            </a:pPr>
            <a:r>
              <a:rPr lang="zh-CN" altLang="en-US" sz="1600" dirty="0">
                <a:solidFill>
                  <a:srgbClr val="0C0CB4"/>
                </a:solidFill>
                <a:cs typeface="+mn-ea"/>
                <a:sym typeface="+mn-lt"/>
              </a:rPr>
              <a:t>开发物理和数据链路层接口协议</a:t>
            </a:r>
          </a:p>
        </p:txBody>
      </p:sp>
      <p:sp>
        <p:nvSpPr>
          <p:cNvPr id="39" name="文本框 38">
            <a:extLst>
              <a:ext uri="{FF2B5EF4-FFF2-40B4-BE49-F238E27FC236}">
                <a16:creationId xmlns:a16="http://schemas.microsoft.com/office/drawing/2014/main" id="{DDB7F8C2-53EA-477F-A67B-5C21229059A5}"/>
              </a:ext>
            </a:extLst>
          </p:cNvPr>
          <p:cNvSpPr txBox="1"/>
          <p:nvPr/>
        </p:nvSpPr>
        <p:spPr>
          <a:xfrm>
            <a:off x="734034" y="4939236"/>
            <a:ext cx="10784865" cy="1097865"/>
          </a:xfrm>
          <a:prstGeom prst="rect">
            <a:avLst/>
          </a:prstGeom>
          <a:noFill/>
        </p:spPr>
        <p:txBody>
          <a:bodyPr wrap="square" rtlCol="0">
            <a:spAutoFit/>
          </a:bodyPr>
          <a:lstStyle/>
          <a:p>
            <a:pPr marL="285750" indent="-285750">
              <a:lnSpc>
                <a:spcPct val="120000"/>
              </a:lnSpc>
              <a:buFont typeface="Wingdings" panose="05000000000000000000" pitchFamily="2" charset="2"/>
              <a:buChar char="n"/>
            </a:pPr>
            <a:r>
              <a:rPr lang="zh-CN" altLang="en-US" sz="2000" dirty="0">
                <a:latin typeface="+mn-ea"/>
                <a:cs typeface="+mn-ea"/>
                <a:sym typeface="+mn-lt"/>
              </a:rPr>
              <a:t>主要成果：</a:t>
            </a:r>
            <a:endParaRPr lang="en-US" altLang="zh-CN" sz="2000" dirty="0">
              <a:latin typeface="+mn-ea"/>
              <a:cs typeface="+mn-ea"/>
              <a:sym typeface="+mn-lt"/>
            </a:endParaRPr>
          </a:p>
          <a:p>
            <a:pPr marL="536575" indent="-357188">
              <a:lnSpc>
                <a:spcPct val="120000"/>
              </a:lnSpc>
              <a:buFont typeface="Wingdings" panose="05000000000000000000" pitchFamily="2" charset="2"/>
              <a:buChar char="Ø"/>
            </a:pPr>
            <a:r>
              <a:rPr lang="en-US" altLang="zh-CN" dirty="0">
                <a:latin typeface="+mn-ea"/>
                <a:cs typeface="+mn-ea"/>
                <a:sym typeface="+mn-lt"/>
              </a:rPr>
              <a:t>CEI</a:t>
            </a:r>
            <a:r>
              <a:rPr lang="zh-CN" altLang="en-US" dirty="0">
                <a:latin typeface="+mn-ea"/>
                <a:cs typeface="+mn-ea"/>
                <a:sym typeface="+mn-lt"/>
              </a:rPr>
              <a:t>（</a:t>
            </a:r>
            <a:r>
              <a:rPr lang="en-US" altLang="zh-CN" dirty="0">
                <a:latin typeface="+mn-ea"/>
                <a:cs typeface="+mn-ea"/>
                <a:sym typeface="+mn-lt"/>
              </a:rPr>
              <a:t>common electrical I/O</a:t>
            </a:r>
            <a:r>
              <a:rPr lang="zh-CN" altLang="en-US" dirty="0">
                <a:latin typeface="+mn-ea"/>
                <a:cs typeface="+mn-ea"/>
                <a:sym typeface="+mn-lt"/>
              </a:rPr>
              <a:t>）协议（</a:t>
            </a:r>
            <a:r>
              <a:rPr lang="en-US" altLang="zh-CN" dirty="0">
                <a:latin typeface="+mn-ea"/>
                <a:cs typeface="+mn-ea"/>
                <a:sym typeface="+mn-lt"/>
              </a:rPr>
              <a:t>3.125G</a:t>
            </a:r>
            <a:r>
              <a:rPr lang="zh-CN" altLang="en-US" dirty="0">
                <a:latin typeface="+mn-ea"/>
                <a:cs typeface="+mn-ea"/>
                <a:sym typeface="+mn-lt"/>
              </a:rPr>
              <a:t>， </a:t>
            </a:r>
            <a:r>
              <a:rPr lang="en-US" altLang="zh-CN" dirty="0">
                <a:latin typeface="+mn-ea"/>
                <a:cs typeface="+mn-ea"/>
                <a:sym typeface="+mn-lt"/>
              </a:rPr>
              <a:t>6</a:t>
            </a:r>
            <a:r>
              <a:rPr lang="zh-CN" altLang="en-US" dirty="0">
                <a:latin typeface="+mn-ea"/>
                <a:cs typeface="+mn-ea"/>
                <a:sym typeface="+mn-lt"/>
              </a:rPr>
              <a:t>， </a:t>
            </a:r>
            <a:r>
              <a:rPr lang="en-US" altLang="zh-CN" dirty="0">
                <a:latin typeface="+mn-ea"/>
                <a:cs typeface="+mn-ea"/>
                <a:sym typeface="+mn-lt"/>
              </a:rPr>
              <a:t>11</a:t>
            </a:r>
            <a:r>
              <a:rPr lang="zh-CN" altLang="en-US" dirty="0">
                <a:latin typeface="+mn-ea"/>
                <a:cs typeface="+mn-ea"/>
                <a:sym typeface="+mn-lt"/>
              </a:rPr>
              <a:t>， </a:t>
            </a:r>
            <a:r>
              <a:rPr lang="en-US" altLang="zh-CN" dirty="0">
                <a:latin typeface="+mn-ea"/>
                <a:cs typeface="+mn-ea"/>
                <a:sym typeface="+mn-lt"/>
              </a:rPr>
              <a:t>25-28</a:t>
            </a:r>
            <a:r>
              <a:rPr lang="zh-CN" altLang="en-US" dirty="0">
                <a:latin typeface="+mn-ea"/>
                <a:cs typeface="+mn-ea"/>
                <a:sym typeface="+mn-lt"/>
              </a:rPr>
              <a:t>， </a:t>
            </a:r>
            <a:r>
              <a:rPr lang="en-US" altLang="zh-CN" dirty="0">
                <a:latin typeface="+mn-ea"/>
                <a:cs typeface="+mn-ea"/>
                <a:sym typeface="+mn-lt"/>
              </a:rPr>
              <a:t>56Gbit/s SERDES interface</a:t>
            </a:r>
            <a:r>
              <a:rPr lang="zh-CN" altLang="en-US" dirty="0">
                <a:latin typeface="+mn-ea"/>
                <a:cs typeface="+mn-ea"/>
                <a:sym typeface="+mn-lt"/>
              </a:rPr>
              <a:t>）</a:t>
            </a:r>
            <a:r>
              <a:rPr lang="en-US" altLang="zh-CN" dirty="0">
                <a:latin typeface="+mn-ea"/>
                <a:cs typeface="+mn-ea"/>
                <a:sym typeface="+mn-lt"/>
              </a:rPr>
              <a:t>;</a:t>
            </a:r>
          </a:p>
          <a:p>
            <a:pPr marL="536575" indent="-357188">
              <a:lnSpc>
                <a:spcPct val="120000"/>
              </a:lnSpc>
              <a:buFont typeface="Wingdings" panose="05000000000000000000" pitchFamily="2" charset="2"/>
              <a:buChar char="Ø"/>
            </a:pPr>
            <a:r>
              <a:rPr lang="en-US" altLang="zh-CN" dirty="0">
                <a:latin typeface="+mn-ea"/>
                <a:cs typeface="+mn-ea"/>
                <a:sym typeface="+mn-lt"/>
              </a:rPr>
              <a:t>Flex Ethernet</a:t>
            </a:r>
            <a:r>
              <a:rPr lang="zh-CN" altLang="en-US" dirty="0">
                <a:latin typeface="+mn-ea"/>
                <a:cs typeface="+mn-ea"/>
                <a:sym typeface="+mn-lt"/>
              </a:rPr>
              <a:t>；</a:t>
            </a:r>
          </a:p>
        </p:txBody>
      </p:sp>
      <p:sp>
        <p:nvSpPr>
          <p:cNvPr id="5" name="灯片编号占位符 4">
            <a:extLst>
              <a:ext uri="{FF2B5EF4-FFF2-40B4-BE49-F238E27FC236}">
                <a16:creationId xmlns:a16="http://schemas.microsoft.com/office/drawing/2014/main" id="{D705593D-A1D7-ED14-5AA7-41353B3DDB06}"/>
              </a:ext>
            </a:extLst>
          </p:cNvPr>
          <p:cNvSpPr>
            <a:spLocks noGrp="1"/>
          </p:cNvSpPr>
          <p:nvPr>
            <p:ph type="sldNum" sz="quarter" idx="12"/>
          </p:nvPr>
        </p:nvSpPr>
        <p:spPr/>
        <p:txBody>
          <a:bodyPr/>
          <a:lstStyle/>
          <a:p>
            <a:fld id="{C8BB1146-E542-4D4E-B8E9-6919A11DDD48}" type="slidenum">
              <a:rPr lang="en-US" smtClean="0"/>
              <a:t>140</a:t>
            </a:fld>
            <a:endParaRPr lang="en-US"/>
          </a:p>
        </p:txBody>
      </p:sp>
    </p:spTree>
    <p:extLst>
      <p:ext uri="{BB962C8B-B14F-4D97-AF65-F5344CB8AC3E}">
        <p14:creationId xmlns:p14="http://schemas.microsoft.com/office/powerpoint/2010/main" val="452986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294186"/>
            <a:ext cx="11868615" cy="686889"/>
          </a:xfrm>
        </p:spPr>
        <p:txBody>
          <a:bodyPr>
            <a:normAutofit fontScale="90000"/>
          </a:bodyPr>
          <a:lstStyle/>
          <a:p>
            <a:pPr>
              <a:lnSpc>
                <a:spcPct val="120000"/>
              </a:lnSpc>
            </a:pPr>
            <a:r>
              <a:rPr lang="en-US" altLang="zh-CN" sz="3200" b="1" dirty="0">
                <a:latin typeface="+mn-ea"/>
                <a:ea typeface="+mn-ea"/>
                <a:cs typeface="+mn-ea"/>
                <a:sym typeface="+mn-lt"/>
              </a:rPr>
              <a:t>MEF</a:t>
            </a:r>
            <a:r>
              <a:rPr lang="zh-CN" altLang="en-US" sz="3200" b="1" dirty="0">
                <a:latin typeface="+mn-ea"/>
                <a:ea typeface="+mn-ea"/>
                <a:cs typeface="+mn-ea"/>
                <a:sym typeface="+mn-lt"/>
              </a:rPr>
              <a:t>（</a:t>
            </a:r>
            <a:r>
              <a:rPr lang="en-US" altLang="zh-CN" sz="3200" b="1" dirty="0">
                <a:latin typeface="+mn-ea"/>
                <a:ea typeface="+mn-ea"/>
                <a:cs typeface="+mn-ea"/>
                <a:sym typeface="+mn-lt"/>
              </a:rPr>
              <a:t>Metro Ethernet Forum</a:t>
            </a:r>
            <a:r>
              <a:rPr lang="zh-CN" altLang="en-US" sz="3200" b="1" dirty="0">
                <a:latin typeface="+mn-ea"/>
                <a:ea typeface="+mn-ea"/>
                <a:cs typeface="+mn-ea"/>
                <a:sym typeface="+mn-lt"/>
              </a:rPr>
              <a:t>）：定义城域以太业务及运营框架</a:t>
            </a:r>
          </a:p>
        </p:txBody>
      </p:sp>
      <p:sp>
        <p:nvSpPr>
          <p:cNvPr id="3" name="内容占位符 2">
            <a:extLst>
              <a:ext uri="{FF2B5EF4-FFF2-40B4-BE49-F238E27FC236}">
                <a16:creationId xmlns:a16="http://schemas.microsoft.com/office/drawing/2014/main" id="{76C441C8-42D7-4DCA-A449-FF05D83736E4}"/>
              </a:ext>
            </a:extLst>
          </p:cNvPr>
          <p:cNvSpPr>
            <a:spLocks noGrp="1"/>
          </p:cNvSpPr>
          <p:nvPr>
            <p:ph idx="1"/>
          </p:nvPr>
        </p:nvSpPr>
        <p:spPr>
          <a:xfrm>
            <a:off x="673100" y="1134950"/>
            <a:ext cx="10823575" cy="5428864"/>
          </a:xfrm>
        </p:spPr>
        <p:txBody>
          <a:bodyPr/>
          <a:lstStyle/>
          <a:p>
            <a:pPr>
              <a:spcBef>
                <a:spcPts val="0"/>
              </a:spcBef>
              <a:buFont typeface="Wingdings" panose="05000000000000000000" pitchFamily="2" charset="2"/>
              <a:buChar char="n"/>
            </a:pPr>
            <a:r>
              <a:rPr lang="en-US" altLang="zh-CN" sz="2400" dirty="0">
                <a:cs typeface="+mn-ea"/>
                <a:sym typeface="+mn-lt"/>
              </a:rPr>
              <a:t>MEF </a:t>
            </a:r>
            <a:r>
              <a:rPr lang="zh-CN" altLang="en-US" sz="2400" dirty="0">
                <a:cs typeface="+mn-ea"/>
                <a:sym typeface="+mn-lt"/>
              </a:rPr>
              <a:t>是一个包括</a:t>
            </a:r>
            <a:r>
              <a:rPr lang="en-US" altLang="zh-CN" sz="2400" dirty="0">
                <a:cs typeface="+mn-ea"/>
                <a:sym typeface="+mn-lt"/>
              </a:rPr>
              <a:t>network</a:t>
            </a:r>
            <a:r>
              <a:rPr lang="zh-CN" altLang="en-US" sz="2400" dirty="0">
                <a:cs typeface="+mn-ea"/>
                <a:sym typeface="+mn-lt"/>
              </a:rPr>
              <a:t>运营商、</a:t>
            </a:r>
            <a:r>
              <a:rPr lang="en-US" altLang="zh-CN" sz="2400" dirty="0">
                <a:cs typeface="+mn-ea"/>
                <a:sym typeface="+mn-lt"/>
              </a:rPr>
              <a:t>cloud</a:t>
            </a:r>
            <a:r>
              <a:rPr lang="zh-CN" altLang="en-US" sz="2400" dirty="0">
                <a:cs typeface="+mn-ea"/>
                <a:sym typeface="+mn-lt"/>
              </a:rPr>
              <a:t>运营商和技术提供商的非盈利联盟，聚焦在城域范围内如何开展有 </a:t>
            </a:r>
            <a:r>
              <a:rPr lang="en-US" altLang="zh-CN" sz="2400" dirty="0">
                <a:cs typeface="+mn-ea"/>
                <a:sym typeface="+mn-lt"/>
              </a:rPr>
              <a:t>QoS</a:t>
            </a:r>
            <a:r>
              <a:rPr lang="zh-CN" altLang="en-US" sz="2400" dirty="0">
                <a:cs typeface="+mn-ea"/>
                <a:sym typeface="+mn-lt"/>
              </a:rPr>
              <a:t>保证的、可运营的、可管理的以太网业务，包括：</a:t>
            </a:r>
            <a:endParaRPr lang="en-US" altLang="zh-CN" sz="2400" dirty="0">
              <a:cs typeface="+mn-ea"/>
              <a:sym typeface="+mn-lt"/>
            </a:endParaRPr>
          </a:p>
          <a:p>
            <a:pPr marL="608012" indent="-342900">
              <a:spcBef>
                <a:spcPts val="0"/>
              </a:spcBef>
            </a:pPr>
            <a:r>
              <a:rPr lang="zh-CN" altLang="en-US" sz="2000" dirty="0">
                <a:cs typeface="+mn-ea"/>
                <a:sym typeface="+mn-lt"/>
              </a:rPr>
              <a:t>城域以太网的架构和城域以太网提供的业务：</a:t>
            </a:r>
            <a:endParaRPr lang="en-US" altLang="zh-CN" sz="2000" dirty="0">
              <a:cs typeface="+mn-ea"/>
              <a:sym typeface="+mn-lt"/>
            </a:endParaRPr>
          </a:p>
          <a:p>
            <a:pPr marL="608012" indent="-342900">
              <a:spcBef>
                <a:spcPts val="0"/>
              </a:spcBef>
            </a:pPr>
            <a:r>
              <a:rPr lang="zh-CN" altLang="en-US" sz="2000" dirty="0">
                <a:cs typeface="+mn-ea"/>
                <a:sym typeface="+mn-lt"/>
              </a:rPr>
              <a:t>从用户的角度定义了城域以太网的业务框架，并明确了业务类型（</a:t>
            </a:r>
            <a:r>
              <a:rPr lang="en-US" altLang="zh-CN" sz="2000" dirty="0">
                <a:cs typeface="+mn-ea"/>
                <a:sym typeface="+mn-lt"/>
              </a:rPr>
              <a:t>E-Line</a:t>
            </a:r>
            <a:r>
              <a:rPr lang="zh-CN" altLang="en-US" sz="2000" dirty="0">
                <a:cs typeface="+mn-ea"/>
                <a:sym typeface="+mn-lt"/>
              </a:rPr>
              <a:t>和</a:t>
            </a:r>
            <a:r>
              <a:rPr lang="en-US" altLang="zh-CN" sz="2000" dirty="0">
                <a:cs typeface="+mn-ea"/>
                <a:sym typeface="+mn-lt"/>
              </a:rPr>
              <a:t>E-Lan</a:t>
            </a:r>
            <a:r>
              <a:rPr lang="zh-CN" altLang="en-US" sz="2000" dirty="0">
                <a:cs typeface="+mn-ea"/>
                <a:sym typeface="+mn-lt"/>
              </a:rPr>
              <a:t>）。</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城域以太网的保护和</a:t>
            </a:r>
            <a:r>
              <a:rPr lang="en-US" altLang="zh-CN" sz="2400" dirty="0">
                <a:cs typeface="+mn-ea"/>
                <a:sym typeface="+mn-lt"/>
              </a:rPr>
              <a:t>QoS</a:t>
            </a:r>
            <a:r>
              <a:rPr lang="zh-CN" altLang="en-US" sz="2400" dirty="0">
                <a:cs typeface="+mn-ea"/>
                <a:sym typeface="+mn-lt"/>
              </a:rPr>
              <a:t>：</a:t>
            </a:r>
            <a:endParaRPr lang="en-US" altLang="zh-CN" sz="2400" dirty="0">
              <a:cs typeface="+mn-ea"/>
              <a:sym typeface="+mn-lt"/>
            </a:endParaRPr>
          </a:p>
          <a:p>
            <a:pPr marL="608012" indent="-342900">
              <a:spcBef>
                <a:spcPts val="0"/>
              </a:spcBef>
            </a:pPr>
            <a:r>
              <a:rPr lang="zh-CN" altLang="en-US" sz="2000" dirty="0">
                <a:cs typeface="+mn-ea"/>
                <a:sym typeface="+mn-lt"/>
              </a:rPr>
              <a:t>在保护和</a:t>
            </a:r>
            <a:r>
              <a:rPr lang="en-US" altLang="zh-CN" sz="2000" dirty="0">
                <a:cs typeface="+mn-ea"/>
                <a:sym typeface="+mn-lt"/>
              </a:rPr>
              <a:t>QoS</a:t>
            </a:r>
            <a:r>
              <a:rPr lang="zh-CN" altLang="en-US" sz="2000" dirty="0">
                <a:cs typeface="+mn-ea"/>
                <a:sym typeface="+mn-lt"/>
              </a:rPr>
              <a:t>方面针对城域以太网提出了保护模式、机制和</a:t>
            </a:r>
            <a:r>
              <a:rPr lang="en-US" altLang="zh-CN" sz="2000" dirty="0">
                <a:cs typeface="+mn-ea"/>
                <a:sym typeface="+mn-lt"/>
              </a:rPr>
              <a:t>QoS</a:t>
            </a:r>
            <a:r>
              <a:rPr lang="zh-CN" altLang="en-US" sz="2000" dirty="0">
                <a:cs typeface="+mn-ea"/>
                <a:sym typeface="+mn-lt"/>
              </a:rPr>
              <a:t>功能框架，即定义了执行和维护</a:t>
            </a:r>
            <a:r>
              <a:rPr lang="en-US" altLang="zh-CN" sz="2000" dirty="0">
                <a:cs typeface="+mn-ea"/>
                <a:sym typeface="+mn-lt"/>
              </a:rPr>
              <a:t>SLA</a:t>
            </a:r>
            <a:r>
              <a:rPr lang="zh-CN" altLang="en-US" sz="2000" dirty="0">
                <a:cs typeface="+mn-ea"/>
                <a:sym typeface="+mn-lt"/>
              </a:rPr>
              <a:t>所需的</a:t>
            </a:r>
            <a:r>
              <a:rPr lang="en-US" altLang="zh-CN" sz="2000" dirty="0">
                <a:cs typeface="+mn-ea"/>
                <a:sym typeface="+mn-lt"/>
              </a:rPr>
              <a:t>QoS</a:t>
            </a:r>
            <a:r>
              <a:rPr lang="zh-CN" altLang="en-US" sz="2000" dirty="0">
                <a:cs typeface="+mn-ea"/>
                <a:sym typeface="+mn-lt"/>
              </a:rPr>
              <a:t>功能和特性。</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城域以太网的管理</a:t>
            </a:r>
            <a:endParaRPr lang="en-US" altLang="zh-CN" sz="2400" dirty="0">
              <a:cs typeface="+mn-ea"/>
              <a:sym typeface="+mn-lt"/>
            </a:endParaRPr>
          </a:p>
          <a:p>
            <a:pPr marL="608012" indent="-342900">
              <a:spcBef>
                <a:spcPts val="0"/>
              </a:spcBef>
            </a:pPr>
            <a:r>
              <a:rPr lang="zh-CN" altLang="en-US" sz="2000" dirty="0">
                <a:cs typeface="+mn-ea"/>
                <a:sym typeface="+mn-lt"/>
              </a:rPr>
              <a:t>在管理方面提出了城域以太网的网络管理接口</a:t>
            </a:r>
            <a:r>
              <a:rPr lang="en-US" altLang="zh-CN" sz="2000" dirty="0">
                <a:cs typeface="+mn-ea"/>
                <a:sym typeface="+mn-lt"/>
              </a:rPr>
              <a:t>(EMS-NMS)</a:t>
            </a:r>
            <a:r>
              <a:rPr lang="zh-CN" altLang="en-US" sz="2000" dirty="0">
                <a:cs typeface="+mn-ea"/>
                <a:sym typeface="+mn-lt"/>
              </a:rPr>
              <a:t>，并从网络分层。子网划分、子网拓扑、网络连接四个方面对</a:t>
            </a:r>
            <a:r>
              <a:rPr lang="en-US" altLang="zh-CN" sz="2000" dirty="0">
                <a:cs typeface="+mn-ea"/>
                <a:sym typeface="+mn-lt"/>
              </a:rPr>
              <a:t>EMS-NMS</a:t>
            </a:r>
            <a:r>
              <a:rPr lang="zh-CN" altLang="en-US" sz="2000" dirty="0">
                <a:cs typeface="+mn-ea"/>
                <a:sym typeface="+mn-lt"/>
              </a:rPr>
              <a:t>接口进行规范。</a:t>
            </a:r>
            <a:endParaRPr lang="en-US" altLang="zh-CN" sz="2000" dirty="0">
              <a:cs typeface="+mn-ea"/>
              <a:sym typeface="+mn-lt"/>
            </a:endParaRPr>
          </a:p>
        </p:txBody>
      </p:sp>
      <p:sp>
        <p:nvSpPr>
          <p:cNvPr id="6" name="灯片编号占位符 5">
            <a:extLst>
              <a:ext uri="{FF2B5EF4-FFF2-40B4-BE49-F238E27FC236}">
                <a16:creationId xmlns:a16="http://schemas.microsoft.com/office/drawing/2014/main" id="{15295E9B-C9CD-FFA3-D53D-7F4DD147FD14}"/>
              </a:ext>
            </a:extLst>
          </p:cNvPr>
          <p:cNvSpPr>
            <a:spLocks noGrp="1"/>
          </p:cNvSpPr>
          <p:nvPr>
            <p:ph type="sldNum" sz="quarter" idx="12"/>
          </p:nvPr>
        </p:nvSpPr>
        <p:spPr/>
        <p:txBody>
          <a:bodyPr/>
          <a:lstStyle/>
          <a:p>
            <a:fld id="{C8BB1146-E542-4D4E-B8E9-6919A11DDD48}" type="slidenum">
              <a:rPr lang="en-US" smtClean="0"/>
              <a:t>141</a:t>
            </a:fld>
            <a:endParaRPr lang="en-US"/>
          </a:p>
        </p:txBody>
      </p:sp>
    </p:spTree>
    <p:extLst>
      <p:ext uri="{BB962C8B-B14F-4D97-AF65-F5344CB8AC3E}">
        <p14:creationId xmlns:p14="http://schemas.microsoft.com/office/powerpoint/2010/main" val="36214077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393DC-2591-4AB8-A521-CA84CD7F0C03}"/>
              </a:ext>
            </a:extLst>
          </p:cNvPr>
          <p:cNvSpPr>
            <a:spLocks noGrp="1"/>
          </p:cNvSpPr>
          <p:nvPr>
            <p:ph type="title"/>
          </p:nvPr>
        </p:nvSpPr>
        <p:spPr>
          <a:xfrm>
            <a:off x="639356" y="80963"/>
            <a:ext cx="10858500" cy="900112"/>
          </a:xfrm>
        </p:spPr>
        <p:txBody>
          <a:bodyPr>
            <a:normAutofit/>
          </a:bodyPr>
          <a:lstStyle/>
          <a:p>
            <a:pPr>
              <a:lnSpc>
                <a:spcPct val="120000"/>
              </a:lnSpc>
            </a:pPr>
            <a:r>
              <a:rPr lang="en-US" altLang="zh-CN" sz="3200" b="1" dirty="0">
                <a:latin typeface="+mn-lt"/>
                <a:ea typeface="+mn-ea"/>
                <a:cs typeface="+mn-ea"/>
                <a:sym typeface="+mn-lt"/>
              </a:rPr>
              <a:t>IEEE 802</a:t>
            </a:r>
            <a:r>
              <a:rPr lang="zh-CN" altLang="en-US" sz="3200" b="1" dirty="0">
                <a:latin typeface="+mn-lt"/>
                <a:ea typeface="+mn-ea"/>
                <a:cs typeface="+mn-ea"/>
                <a:sym typeface="+mn-lt"/>
              </a:rPr>
              <a:t>：定义</a:t>
            </a:r>
            <a:r>
              <a:rPr lang="en-US" altLang="zh-CN" sz="3200" b="1" dirty="0">
                <a:latin typeface="+mn-lt"/>
                <a:ea typeface="+mn-ea"/>
                <a:cs typeface="+mn-ea"/>
                <a:sym typeface="+mn-lt"/>
              </a:rPr>
              <a:t>LAN</a:t>
            </a:r>
            <a:r>
              <a:rPr lang="zh-CN" altLang="en-US" sz="3200" b="1" dirty="0">
                <a:latin typeface="+mn-lt"/>
                <a:ea typeface="+mn-ea"/>
                <a:cs typeface="+mn-ea"/>
                <a:sym typeface="+mn-lt"/>
              </a:rPr>
              <a:t>架构和不同介质网络技术</a:t>
            </a:r>
          </a:p>
        </p:txBody>
      </p:sp>
      <p:pic>
        <p:nvPicPr>
          <p:cNvPr id="4" name="图片 3">
            <a:extLst>
              <a:ext uri="{FF2B5EF4-FFF2-40B4-BE49-F238E27FC236}">
                <a16:creationId xmlns:a16="http://schemas.microsoft.com/office/drawing/2014/main" id="{5BE1CE4E-BF3E-4B71-AAED-8C46FC0EA0C9}"/>
              </a:ext>
            </a:extLst>
          </p:cNvPr>
          <p:cNvPicPr>
            <a:picLocks noChangeAspect="1"/>
          </p:cNvPicPr>
          <p:nvPr/>
        </p:nvPicPr>
        <p:blipFill>
          <a:blip r:embed="rId2"/>
          <a:stretch>
            <a:fillRect/>
          </a:stretch>
        </p:blipFill>
        <p:spPr>
          <a:xfrm>
            <a:off x="969274" y="2713475"/>
            <a:ext cx="10066702" cy="3805267"/>
          </a:xfrm>
          <a:prstGeom prst="rect">
            <a:avLst/>
          </a:prstGeom>
        </p:spPr>
      </p:pic>
      <p:sp>
        <p:nvSpPr>
          <p:cNvPr id="5" name="TextBox 12">
            <a:extLst>
              <a:ext uri="{FF2B5EF4-FFF2-40B4-BE49-F238E27FC236}">
                <a16:creationId xmlns:a16="http://schemas.microsoft.com/office/drawing/2014/main" id="{821DE51A-91EB-4072-A89B-0C3CAB20304F}"/>
              </a:ext>
            </a:extLst>
          </p:cNvPr>
          <p:cNvSpPr txBox="1"/>
          <p:nvPr/>
        </p:nvSpPr>
        <p:spPr>
          <a:xfrm>
            <a:off x="754140" y="1169352"/>
            <a:ext cx="10742535" cy="1309846"/>
          </a:xfrm>
          <a:prstGeom prst="rect">
            <a:avLst/>
          </a:prstGeom>
          <a:solidFill>
            <a:schemeClr val="accent2">
              <a:lumMod val="60000"/>
              <a:lumOff val="40000"/>
              <a:alpha val="34000"/>
            </a:schemeClr>
          </a:solidFill>
          <a:ln>
            <a:noFill/>
          </a:ln>
        </p:spPr>
        <p:txBody>
          <a:bodyPr wrap="square" rtlCol="0">
            <a:spAutoFit/>
          </a:bodyPr>
          <a:lstStyle/>
          <a:p>
            <a:pPr marL="342900" indent="-342900">
              <a:lnSpc>
                <a:spcPct val="120000"/>
              </a:lnSpc>
              <a:buSzPct val="80000"/>
              <a:buFont typeface="Wingdings" panose="05000000000000000000" pitchFamily="2" charset="2"/>
              <a:buChar char="n"/>
            </a:pPr>
            <a:r>
              <a:rPr lang="en-US" altLang="zh-CN" sz="2400" b="1" dirty="0">
                <a:solidFill>
                  <a:schemeClr val="tx1"/>
                </a:solidFill>
                <a:latin typeface="+mn-ea"/>
                <a:cs typeface="+mn-ea"/>
                <a:sym typeface="+mn-lt"/>
              </a:rPr>
              <a:t>IEEE 802.1</a:t>
            </a:r>
            <a:r>
              <a:rPr lang="zh-CN" altLang="en-US" sz="2400" b="1" dirty="0">
                <a:solidFill>
                  <a:schemeClr val="tx1"/>
                </a:solidFill>
                <a:latin typeface="+mn-ea"/>
                <a:cs typeface="+mn-ea"/>
                <a:sym typeface="+mn-lt"/>
              </a:rPr>
              <a:t>：</a:t>
            </a:r>
            <a:r>
              <a:rPr lang="zh-CN" altLang="en-US" sz="2000" b="0" dirty="0">
                <a:latin typeface="+mn-ea"/>
                <a:cs typeface="+mn-ea"/>
                <a:sym typeface="+mn-lt"/>
              </a:rPr>
              <a:t>网络架构、应用场景下的相关标准。如：</a:t>
            </a:r>
            <a:r>
              <a:rPr lang="en-US" altLang="zh-CN" sz="2000" b="0" dirty="0">
                <a:latin typeface="+mn-ea"/>
                <a:cs typeface="+mn-ea"/>
                <a:sym typeface="+mn-lt"/>
              </a:rPr>
              <a:t>VLAN 802.1Q</a:t>
            </a:r>
            <a:r>
              <a:rPr lang="zh-CN" altLang="en-US" sz="2000" b="0" dirty="0">
                <a:latin typeface="+mn-ea"/>
                <a:cs typeface="+mn-ea"/>
                <a:sym typeface="+mn-lt"/>
              </a:rPr>
              <a:t>，生成树</a:t>
            </a:r>
            <a:r>
              <a:rPr lang="en-US" altLang="zh-CN" sz="2000" b="0" dirty="0">
                <a:latin typeface="+mn-ea"/>
                <a:cs typeface="+mn-ea"/>
                <a:sym typeface="+mn-lt"/>
              </a:rPr>
              <a:t>802.1D/W/S</a:t>
            </a:r>
            <a:r>
              <a:rPr lang="zh-CN" altLang="en-US" sz="2000" b="0" dirty="0">
                <a:latin typeface="+mn-ea"/>
                <a:cs typeface="+mn-ea"/>
                <a:sym typeface="+mn-lt"/>
              </a:rPr>
              <a:t>，以太安全体系 </a:t>
            </a:r>
            <a:r>
              <a:rPr lang="en-US" altLang="zh-CN" sz="2000" b="0" dirty="0">
                <a:latin typeface="+mn-ea"/>
                <a:cs typeface="+mn-ea"/>
                <a:sym typeface="+mn-lt"/>
              </a:rPr>
              <a:t>802.1x/1AE/1AR</a:t>
            </a:r>
            <a:r>
              <a:rPr lang="zh-CN" altLang="en-US" sz="2000" b="0" dirty="0">
                <a:latin typeface="+mn-ea"/>
                <a:cs typeface="+mn-ea"/>
                <a:sym typeface="+mn-lt"/>
              </a:rPr>
              <a:t>，</a:t>
            </a:r>
            <a:r>
              <a:rPr lang="en-US" altLang="zh-CN" sz="2000" b="0" dirty="0">
                <a:latin typeface="+mn-ea"/>
                <a:cs typeface="+mn-ea"/>
                <a:sym typeface="+mn-lt"/>
              </a:rPr>
              <a:t>TSN 802.1AS</a:t>
            </a:r>
            <a:r>
              <a:rPr lang="zh-CN" altLang="en-US" sz="2000" b="0" dirty="0">
                <a:latin typeface="+mn-ea"/>
                <a:cs typeface="+mn-ea"/>
                <a:sym typeface="+mn-lt"/>
              </a:rPr>
              <a:t>等</a:t>
            </a:r>
            <a:endParaRPr lang="en-US" altLang="zh-CN" sz="2000" b="0" dirty="0">
              <a:latin typeface="+mn-ea"/>
              <a:cs typeface="+mn-ea"/>
              <a:sym typeface="+mn-lt"/>
            </a:endParaRPr>
          </a:p>
          <a:p>
            <a:pPr marL="342900" indent="-342900">
              <a:lnSpc>
                <a:spcPct val="120000"/>
              </a:lnSpc>
              <a:buSzPct val="80000"/>
              <a:buFont typeface="Wingdings" panose="05000000000000000000" pitchFamily="2" charset="2"/>
              <a:buChar char="n"/>
            </a:pPr>
            <a:r>
              <a:rPr lang="en-US" altLang="zh-CN" sz="2400" b="1" dirty="0">
                <a:latin typeface="+mn-ea"/>
                <a:cs typeface="+mn-ea"/>
                <a:sym typeface="+mn-lt"/>
              </a:rPr>
              <a:t>IEEE 802.3</a:t>
            </a:r>
            <a:r>
              <a:rPr lang="zh-CN" altLang="en-US" sz="2400" b="1" dirty="0">
                <a:latin typeface="+mn-ea"/>
                <a:cs typeface="+mn-ea"/>
                <a:sym typeface="+mn-lt"/>
              </a:rPr>
              <a:t>：</a:t>
            </a:r>
            <a:r>
              <a:rPr lang="en-US" altLang="zh-CN" sz="2000" b="0" dirty="0">
                <a:latin typeface="+mn-ea"/>
                <a:cs typeface="+mn-ea"/>
                <a:sym typeface="+mn-lt"/>
              </a:rPr>
              <a:t>ETH</a:t>
            </a:r>
            <a:r>
              <a:rPr lang="zh-CN" altLang="en-US" sz="2000" b="0" dirty="0">
                <a:latin typeface="+mn-ea"/>
                <a:cs typeface="+mn-ea"/>
                <a:sym typeface="+mn-lt"/>
              </a:rPr>
              <a:t>网架构，包含物理层和</a:t>
            </a:r>
            <a:r>
              <a:rPr lang="en-US" altLang="zh-CN" sz="2000" b="0" dirty="0">
                <a:latin typeface="+mn-ea"/>
                <a:cs typeface="+mn-ea"/>
                <a:sym typeface="+mn-lt"/>
              </a:rPr>
              <a:t>MAC</a:t>
            </a:r>
            <a:r>
              <a:rPr lang="zh-CN" altLang="en-US" sz="2000" b="0" dirty="0">
                <a:latin typeface="+mn-ea"/>
                <a:cs typeface="+mn-ea"/>
                <a:sym typeface="+mn-lt"/>
              </a:rPr>
              <a:t>层，如：速率、介质等</a:t>
            </a:r>
          </a:p>
        </p:txBody>
      </p:sp>
      <p:sp>
        <p:nvSpPr>
          <p:cNvPr id="7" name="灯片编号占位符 6">
            <a:extLst>
              <a:ext uri="{FF2B5EF4-FFF2-40B4-BE49-F238E27FC236}">
                <a16:creationId xmlns:a16="http://schemas.microsoft.com/office/drawing/2014/main" id="{E0E3190D-C446-AB56-B91F-119CBAC257A4}"/>
              </a:ext>
            </a:extLst>
          </p:cNvPr>
          <p:cNvSpPr>
            <a:spLocks noGrp="1"/>
          </p:cNvSpPr>
          <p:nvPr>
            <p:ph type="sldNum" sz="quarter" idx="12"/>
          </p:nvPr>
        </p:nvSpPr>
        <p:spPr/>
        <p:txBody>
          <a:bodyPr/>
          <a:lstStyle/>
          <a:p>
            <a:fld id="{C8BB1146-E542-4D4E-B8E9-6919A11DDD48}" type="slidenum">
              <a:rPr lang="en-US" smtClean="0"/>
              <a:t>142</a:t>
            </a:fld>
            <a:endParaRPr lang="en-US"/>
          </a:p>
        </p:txBody>
      </p:sp>
    </p:spTree>
    <p:extLst>
      <p:ext uri="{BB962C8B-B14F-4D97-AF65-F5344CB8AC3E}">
        <p14:creationId xmlns:p14="http://schemas.microsoft.com/office/powerpoint/2010/main" val="648464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75C7A-C7BD-4293-9781-8C3B8780A1B6}"/>
              </a:ext>
            </a:extLst>
          </p:cNvPr>
          <p:cNvSpPr>
            <a:spLocks noGrp="1"/>
          </p:cNvSpPr>
          <p:nvPr>
            <p:ph type="title"/>
          </p:nvPr>
        </p:nvSpPr>
        <p:spPr/>
        <p:txBody>
          <a:bodyPr>
            <a:normAutofit/>
          </a:bodyPr>
          <a:lstStyle/>
          <a:p>
            <a:pPr>
              <a:lnSpc>
                <a:spcPct val="120000"/>
              </a:lnSpc>
            </a:pPr>
            <a:r>
              <a:rPr lang="zh-CN" altLang="en-US" sz="3200" b="1" kern="0" dirty="0">
                <a:latin typeface="+mn-lt"/>
                <a:ea typeface="+mn-ea"/>
                <a:cs typeface="+mn-ea"/>
                <a:sym typeface="+mn-lt"/>
              </a:rPr>
              <a:t>以太网：获得广泛的行业应用</a:t>
            </a:r>
            <a:endParaRPr lang="zh-CN" altLang="en-US" sz="3200" b="1" dirty="0">
              <a:latin typeface="+mn-lt"/>
              <a:ea typeface="+mn-ea"/>
              <a:cs typeface="+mn-ea"/>
              <a:sym typeface="+mn-lt"/>
            </a:endParaRPr>
          </a:p>
        </p:txBody>
      </p:sp>
      <p:sp>
        <p:nvSpPr>
          <p:cNvPr id="4" name="矩形 3">
            <a:extLst>
              <a:ext uri="{FF2B5EF4-FFF2-40B4-BE49-F238E27FC236}">
                <a16:creationId xmlns:a16="http://schemas.microsoft.com/office/drawing/2014/main" id="{BE9799D6-5D6F-4353-B4EF-D9306857B1ED}"/>
              </a:ext>
            </a:extLst>
          </p:cNvPr>
          <p:cNvSpPr/>
          <p:nvPr/>
        </p:nvSpPr>
        <p:spPr>
          <a:xfrm>
            <a:off x="666750" y="1173541"/>
            <a:ext cx="10869943" cy="940514"/>
          </a:xfrm>
          <a:prstGeom prst="rect">
            <a:avLst/>
          </a:prstGeom>
          <a:solidFill>
            <a:schemeClr val="accent2">
              <a:lumMod val="20000"/>
              <a:lumOff val="80000"/>
            </a:schemeClr>
          </a:solid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n-ea"/>
                <a:cs typeface="+mn-ea"/>
                <a:sym typeface="+mn-lt"/>
              </a:rPr>
              <a:t>以太网速率高、成本低、产业链成熟、标准开放统一，已在家庭网络、园区</a:t>
            </a:r>
            <a:r>
              <a:rPr lang="en-US" altLang="zh-CN" sz="2400" dirty="0">
                <a:latin typeface="+mn-ea"/>
                <a:cs typeface="+mn-ea"/>
                <a:sym typeface="+mn-lt"/>
              </a:rPr>
              <a:t>/</a:t>
            </a:r>
            <a:r>
              <a:rPr lang="zh-CN" altLang="en-US" sz="2400" dirty="0">
                <a:latin typeface="+mn-ea"/>
                <a:cs typeface="+mn-ea"/>
                <a:sym typeface="+mn-lt"/>
              </a:rPr>
              <a:t>办公网络、运营商网络、数据中心、工业物联网等领域获得广泛应用。</a:t>
            </a:r>
          </a:p>
        </p:txBody>
      </p:sp>
      <p:pic>
        <p:nvPicPr>
          <p:cNvPr id="5" name="图片 4">
            <a:extLst>
              <a:ext uri="{FF2B5EF4-FFF2-40B4-BE49-F238E27FC236}">
                <a16:creationId xmlns:a16="http://schemas.microsoft.com/office/drawing/2014/main" id="{8545384E-3F6D-4476-855D-758791CA79F9}"/>
              </a:ext>
            </a:extLst>
          </p:cNvPr>
          <p:cNvPicPr>
            <a:picLocks noChangeAspect="1"/>
          </p:cNvPicPr>
          <p:nvPr/>
        </p:nvPicPr>
        <p:blipFill>
          <a:blip r:embed="rId3"/>
          <a:stretch>
            <a:fillRect/>
          </a:stretch>
        </p:blipFill>
        <p:spPr>
          <a:xfrm>
            <a:off x="2210043" y="3659533"/>
            <a:ext cx="1483163" cy="2016531"/>
          </a:xfrm>
          <a:prstGeom prst="rect">
            <a:avLst/>
          </a:prstGeom>
        </p:spPr>
      </p:pic>
      <p:pic>
        <p:nvPicPr>
          <p:cNvPr id="6" name="图片 5">
            <a:extLst>
              <a:ext uri="{FF2B5EF4-FFF2-40B4-BE49-F238E27FC236}">
                <a16:creationId xmlns:a16="http://schemas.microsoft.com/office/drawing/2014/main" id="{81B23C02-1A30-44C1-A3FB-CEC820E7DD7E}"/>
              </a:ext>
            </a:extLst>
          </p:cNvPr>
          <p:cNvPicPr>
            <a:picLocks noChangeAspect="1"/>
          </p:cNvPicPr>
          <p:nvPr/>
        </p:nvPicPr>
        <p:blipFill>
          <a:blip r:embed="rId4"/>
          <a:stretch>
            <a:fillRect/>
          </a:stretch>
        </p:blipFill>
        <p:spPr>
          <a:xfrm>
            <a:off x="4045380" y="3516382"/>
            <a:ext cx="1993649" cy="2123109"/>
          </a:xfrm>
          <a:prstGeom prst="rect">
            <a:avLst/>
          </a:prstGeom>
        </p:spPr>
      </p:pic>
      <p:pic>
        <p:nvPicPr>
          <p:cNvPr id="7" name="图片 6">
            <a:extLst>
              <a:ext uri="{FF2B5EF4-FFF2-40B4-BE49-F238E27FC236}">
                <a16:creationId xmlns:a16="http://schemas.microsoft.com/office/drawing/2014/main" id="{399FCFC1-9CF7-41DA-B90C-5E455E271AE7}"/>
              </a:ext>
            </a:extLst>
          </p:cNvPr>
          <p:cNvPicPr>
            <a:picLocks noChangeAspect="1"/>
          </p:cNvPicPr>
          <p:nvPr/>
        </p:nvPicPr>
        <p:blipFill>
          <a:blip r:embed="rId5"/>
          <a:stretch>
            <a:fillRect/>
          </a:stretch>
        </p:blipFill>
        <p:spPr>
          <a:xfrm>
            <a:off x="6391203" y="3606246"/>
            <a:ext cx="1870573" cy="1943379"/>
          </a:xfrm>
          <a:prstGeom prst="rect">
            <a:avLst/>
          </a:prstGeom>
        </p:spPr>
      </p:pic>
      <p:pic>
        <p:nvPicPr>
          <p:cNvPr id="8" name="图片 7">
            <a:extLst>
              <a:ext uri="{FF2B5EF4-FFF2-40B4-BE49-F238E27FC236}">
                <a16:creationId xmlns:a16="http://schemas.microsoft.com/office/drawing/2014/main" id="{B442DDD3-8DF5-4383-B3BB-8C921A8693CD}"/>
              </a:ext>
            </a:extLst>
          </p:cNvPr>
          <p:cNvPicPr>
            <a:picLocks noChangeAspect="1"/>
          </p:cNvPicPr>
          <p:nvPr/>
        </p:nvPicPr>
        <p:blipFill>
          <a:blip r:embed="rId6"/>
          <a:stretch>
            <a:fillRect/>
          </a:stretch>
        </p:blipFill>
        <p:spPr>
          <a:xfrm>
            <a:off x="8656374" y="3659533"/>
            <a:ext cx="1456325" cy="1298260"/>
          </a:xfrm>
          <a:prstGeom prst="rect">
            <a:avLst/>
          </a:prstGeom>
        </p:spPr>
      </p:pic>
      <p:pic>
        <p:nvPicPr>
          <p:cNvPr id="9" name="图片 8">
            <a:extLst>
              <a:ext uri="{FF2B5EF4-FFF2-40B4-BE49-F238E27FC236}">
                <a16:creationId xmlns:a16="http://schemas.microsoft.com/office/drawing/2014/main" id="{B7121EC7-8273-4C43-8273-F76AD1E59B36}"/>
              </a:ext>
            </a:extLst>
          </p:cNvPr>
          <p:cNvPicPr>
            <a:picLocks noChangeAspect="1"/>
          </p:cNvPicPr>
          <p:nvPr/>
        </p:nvPicPr>
        <p:blipFill>
          <a:blip r:embed="rId7"/>
          <a:stretch>
            <a:fillRect/>
          </a:stretch>
        </p:blipFill>
        <p:spPr>
          <a:xfrm>
            <a:off x="10773356" y="3726241"/>
            <a:ext cx="1162084" cy="1218771"/>
          </a:xfrm>
          <a:prstGeom prst="rect">
            <a:avLst/>
          </a:prstGeom>
        </p:spPr>
      </p:pic>
      <p:sp>
        <p:nvSpPr>
          <p:cNvPr id="10" name="矩形 9">
            <a:extLst>
              <a:ext uri="{FF2B5EF4-FFF2-40B4-BE49-F238E27FC236}">
                <a16:creationId xmlns:a16="http://schemas.microsoft.com/office/drawing/2014/main" id="{083A5E92-E665-4B1C-B559-F91B0117DD06}"/>
              </a:ext>
            </a:extLst>
          </p:cNvPr>
          <p:cNvSpPr/>
          <p:nvPr/>
        </p:nvSpPr>
        <p:spPr>
          <a:xfrm>
            <a:off x="516322" y="2975407"/>
            <a:ext cx="1107996" cy="396134"/>
          </a:xfrm>
          <a:prstGeom prst="rect">
            <a:avLst/>
          </a:prstGeom>
        </p:spPr>
        <p:txBody>
          <a:bodyPr wrap="none">
            <a:spAutoFit/>
          </a:bodyPr>
          <a:lstStyle/>
          <a:p>
            <a:pPr>
              <a:lnSpc>
                <a:spcPct val="120000"/>
              </a:lnSpc>
            </a:pPr>
            <a:r>
              <a:rPr lang="zh-CN" altLang="en-US" dirty="0">
                <a:cs typeface="+mn-ea"/>
                <a:sym typeface="+mn-lt"/>
              </a:rPr>
              <a:t>家庭网络</a:t>
            </a:r>
          </a:p>
        </p:txBody>
      </p:sp>
      <p:pic>
        <p:nvPicPr>
          <p:cNvPr id="11" name="图片 10">
            <a:extLst>
              <a:ext uri="{FF2B5EF4-FFF2-40B4-BE49-F238E27FC236}">
                <a16:creationId xmlns:a16="http://schemas.microsoft.com/office/drawing/2014/main" id="{A6366956-64A8-4963-881D-C667444DA28D}"/>
              </a:ext>
            </a:extLst>
          </p:cNvPr>
          <p:cNvPicPr>
            <a:picLocks noChangeAspect="1"/>
          </p:cNvPicPr>
          <p:nvPr/>
        </p:nvPicPr>
        <p:blipFill>
          <a:blip r:embed="rId8"/>
          <a:stretch>
            <a:fillRect/>
          </a:stretch>
        </p:blipFill>
        <p:spPr>
          <a:xfrm>
            <a:off x="320972" y="3829527"/>
            <a:ext cx="1396105" cy="1676545"/>
          </a:xfrm>
          <a:prstGeom prst="rect">
            <a:avLst/>
          </a:prstGeom>
        </p:spPr>
      </p:pic>
      <p:sp>
        <p:nvSpPr>
          <p:cNvPr id="12" name="矩形 11">
            <a:extLst>
              <a:ext uri="{FF2B5EF4-FFF2-40B4-BE49-F238E27FC236}">
                <a16:creationId xmlns:a16="http://schemas.microsoft.com/office/drawing/2014/main" id="{7B23F4E9-FA7B-41AE-8AE6-3FB9653CA44A}"/>
              </a:ext>
            </a:extLst>
          </p:cNvPr>
          <p:cNvSpPr/>
          <p:nvPr/>
        </p:nvSpPr>
        <p:spPr>
          <a:xfrm>
            <a:off x="2543125" y="2975407"/>
            <a:ext cx="1107996" cy="396134"/>
          </a:xfrm>
          <a:prstGeom prst="rect">
            <a:avLst/>
          </a:prstGeom>
        </p:spPr>
        <p:txBody>
          <a:bodyPr wrap="none">
            <a:spAutoFit/>
          </a:bodyPr>
          <a:lstStyle/>
          <a:p>
            <a:pPr>
              <a:lnSpc>
                <a:spcPct val="120000"/>
              </a:lnSpc>
            </a:pPr>
            <a:r>
              <a:rPr lang="zh-CN" altLang="en-US" dirty="0">
                <a:cs typeface="+mn-ea"/>
                <a:sym typeface="+mn-lt"/>
              </a:rPr>
              <a:t>园区网络</a:t>
            </a:r>
          </a:p>
        </p:txBody>
      </p:sp>
      <p:sp>
        <p:nvSpPr>
          <p:cNvPr id="13" name="矩形 12">
            <a:extLst>
              <a:ext uri="{FF2B5EF4-FFF2-40B4-BE49-F238E27FC236}">
                <a16:creationId xmlns:a16="http://schemas.microsoft.com/office/drawing/2014/main" id="{508BE37F-7203-47FC-9409-CC3689C20EE0}"/>
              </a:ext>
            </a:extLst>
          </p:cNvPr>
          <p:cNvSpPr/>
          <p:nvPr/>
        </p:nvSpPr>
        <p:spPr>
          <a:xfrm>
            <a:off x="4569928" y="2975407"/>
            <a:ext cx="979755" cy="396134"/>
          </a:xfrm>
          <a:prstGeom prst="rect">
            <a:avLst/>
          </a:prstGeom>
        </p:spPr>
        <p:txBody>
          <a:bodyPr wrap="none">
            <a:spAutoFit/>
          </a:bodyPr>
          <a:lstStyle/>
          <a:p>
            <a:pPr>
              <a:lnSpc>
                <a:spcPct val="120000"/>
              </a:lnSpc>
            </a:pPr>
            <a:r>
              <a:rPr lang="en-US" altLang="zh-CN" dirty="0">
                <a:cs typeface="+mn-ea"/>
                <a:sym typeface="+mn-lt"/>
              </a:rPr>
              <a:t>DC</a:t>
            </a:r>
            <a:r>
              <a:rPr lang="zh-CN" altLang="en-US" dirty="0">
                <a:cs typeface="+mn-ea"/>
                <a:sym typeface="+mn-lt"/>
              </a:rPr>
              <a:t>网络</a:t>
            </a:r>
          </a:p>
        </p:txBody>
      </p:sp>
      <p:sp>
        <p:nvSpPr>
          <p:cNvPr id="14" name="矩形 13">
            <a:extLst>
              <a:ext uri="{FF2B5EF4-FFF2-40B4-BE49-F238E27FC236}">
                <a16:creationId xmlns:a16="http://schemas.microsoft.com/office/drawing/2014/main" id="{F69B1828-4CF8-49D5-B464-736521409456}"/>
              </a:ext>
            </a:extLst>
          </p:cNvPr>
          <p:cNvSpPr/>
          <p:nvPr/>
        </p:nvSpPr>
        <p:spPr>
          <a:xfrm>
            <a:off x="8718113" y="2975407"/>
            <a:ext cx="1338828" cy="396134"/>
          </a:xfrm>
          <a:prstGeom prst="rect">
            <a:avLst/>
          </a:prstGeom>
        </p:spPr>
        <p:txBody>
          <a:bodyPr wrap="none">
            <a:spAutoFit/>
          </a:bodyPr>
          <a:lstStyle/>
          <a:p>
            <a:pPr>
              <a:lnSpc>
                <a:spcPct val="120000"/>
              </a:lnSpc>
            </a:pPr>
            <a:r>
              <a:rPr lang="zh-CN" altLang="en-US" dirty="0">
                <a:cs typeface="+mn-ea"/>
                <a:sym typeface="+mn-lt"/>
              </a:rPr>
              <a:t>工业物联网</a:t>
            </a:r>
          </a:p>
        </p:txBody>
      </p:sp>
      <p:sp>
        <p:nvSpPr>
          <p:cNvPr id="15" name="矩形 14">
            <a:extLst>
              <a:ext uri="{FF2B5EF4-FFF2-40B4-BE49-F238E27FC236}">
                <a16:creationId xmlns:a16="http://schemas.microsoft.com/office/drawing/2014/main" id="{12FC447E-7634-4AA3-ADAA-7C685CD052A6}"/>
              </a:ext>
            </a:extLst>
          </p:cNvPr>
          <p:cNvSpPr/>
          <p:nvPr/>
        </p:nvSpPr>
        <p:spPr>
          <a:xfrm>
            <a:off x="6486125" y="2975407"/>
            <a:ext cx="1338828" cy="396134"/>
          </a:xfrm>
          <a:prstGeom prst="rect">
            <a:avLst/>
          </a:prstGeom>
        </p:spPr>
        <p:txBody>
          <a:bodyPr wrap="none">
            <a:spAutoFit/>
          </a:bodyPr>
          <a:lstStyle/>
          <a:p>
            <a:pPr>
              <a:lnSpc>
                <a:spcPct val="120000"/>
              </a:lnSpc>
            </a:pPr>
            <a:r>
              <a:rPr lang="zh-CN" altLang="en-US" dirty="0">
                <a:cs typeface="+mn-ea"/>
                <a:sym typeface="+mn-lt"/>
              </a:rPr>
              <a:t>运营商网络</a:t>
            </a:r>
          </a:p>
        </p:txBody>
      </p:sp>
      <p:sp>
        <p:nvSpPr>
          <p:cNvPr id="16" name="矩形 15">
            <a:extLst>
              <a:ext uri="{FF2B5EF4-FFF2-40B4-BE49-F238E27FC236}">
                <a16:creationId xmlns:a16="http://schemas.microsoft.com/office/drawing/2014/main" id="{273491CD-BDC7-4523-9946-E9FD96F0AB93}"/>
              </a:ext>
            </a:extLst>
          </p:cNvPr>
          <p:cNvSpPr/>
          <p:nvPr/>
        </p:nvSpPr>
        <p:spPr>
          <a:xfrm>
            <a:off x="10773356" y="2980004"/>
            <a:ext cx="1338828" cy="396134"/>
          </a:xfrm>
          <a:prstGeom prst="rect">
            <a:avLst/>
          </a:prstGeom>
        </p:spPr>
        <p:txBody>
          <a:bodyPr wrap="none">
            <a:spAutoFit/>
          </a:bodyPr>
          <a:lstStyle/>
          <a:p>
            <a:pPr>
              <a:lnSpc>
                <a:spcPct val="120000"/>
              </a:lnSpc>
            </a:pPr>
            <a:r>
              <a:rPr lang="zh-CN" altLang="en-US" dirty="0">
                <a:cs typeface="+mn-ea"/>
                <a:sym typeface="+mn-lt"/>
              </a:rPr>
              <a:t>车载以太网</a:t>
            </a:r>
          </a:p>
        </p:txBody>
      </p:sp>
      <p:sp>
        <p:nvSpPr>
          <p:cNvPr id="18" name="灯片编号占位符 17">
            <a:extLst>
              <a:ext uri="{FF2B5EF4-FFF2-40B4-BE49-F238E27FC236}">
                <a16:creationId xmlns:a16="http://schemas.microsoft.com/office/drawing/2014/main" id="{6251F6AB-E157-2016-C2E2-1A41AA5768E9}"/>
              </a:ext>
            </a:extLst>
          </p:cNvPr>
          <p:cNvSpPr>
            <a:spLocks noGrp="1"/>
          </p:cNvSpPr>
          <p:nvPr>
            <p:ph type="sldNum" sz="quarter" idx="12"/>
          </p:nvPr>
        </p:nvSpPr>
        <p:spPr/>
        <p:txBody>
          <a:bodyPr/>
          <a:lstStyle/>
          <a:p>
            <a:fld id="{C8BB1146-E542-4D4E-B8E9-6919A11DDD48}" type="slidenum">
              <a:rPr lang="en-US" smtClean="0"/>
              <a:t>143</a:t>
            </a:fld>
            <a:endParaRPr lang="en-US"/>
          </a:p>
        </p:txBody>
      </p:sp>
    </p:spTree>
    <p:extLst>
      <p:ext uri="{BB962C8B-B14F-4D97-AF65-F5344CB8AC3E}">
        <p14:creationId xmlns:p14="http://schemas.microsoft.com/office/powerpoint/2010/main" val="1451203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0FD7F-9B15-47E0-8B18-D2059C60A16E}"/>
              </a:ext>
            </a:extLst>
          </p:cNvPr>
          <p:cNvSpPr>
            <a:spLocks noGrp="1"/>
          </p:cNvSpPr>
          <p:nvPr>
            <p:ph type="title"/>
          </p:nvPr>
        </p:nvSpPr>
        <p:spPr/>
        <p:txBody>
          <a:bodyPr/>
          <a:lstStyle/>
          <a:p>
            <a:pPr>
              <a:lnSpc>
                <a:spcPct val="120000"/>
              </a:lnSpc>
            </a:pPr>
            <a:r>
              <a:rPr lang="zh-CN" altLang="en-US" b="1" dirty="0">
                <a:latin typeface="+mn-lt"/>
                <a:ea typeface="+mn-ea"/>
                <a:cs typeface="+mn-ea"/>
                <a:sym typeface="+mn-lt"/>
              </a:rPr>
              <a:t>以太网络各速率应用场景</a:t>
            </a:r>
          </a:p>
        </p:txBody>
      </p:sp>
      <p:graphicFrame>
        <p:nvGraphicFramePr>
          <p:cNvPr id="8" name="内容占位符 7">
            <a:extLst>
              <a:ext uri="{FF2B5EF4-FFF2-40B4-BE49-F238E27FC236}">
                <a16:creationId xmlns:a16="http://schemas.microsoft.com/office/drawing/2014/main" id="{B50D7DD0-2135-4B70-AEE9-8BDF68A751C0}"/>
              </a:ext>
            </a:extLst>
          </p:cNvPr>
          <p:cNvGraphicFramePr>
            <a:graphicFrameLocks noGrp="1"/>
          </p:cNvGraphicFramePr>
          <p:nvPr>
            <p:ph idx="1"/>
            <p:extLst>
              <p:ext uri="{D42A27DB-BD31-4B8C-83A1-F6EECF244321}">
                <p14:modId xmlns:p14="http://schemas.microsoft.com/office/powerpoint/2010/main" val="1336031169"/>
              </p:ext>
            </p:extLst>
          </p:nvPr>
        </p:nvGraphicFramePr>
        <p:xfrm>
          <a:off x="731838" y="1484313"/>
          <a:ext cx="10728326" cy="4398951"/>
        </p:xfrm>
        <a:graphic>
          <a:graphicData uri="http://schemas.openxmlformats.org/drawingml/2006/table">
            <a:tbl>
              <a:tblPr firstRow="1" bandRow="1">
                <a:tableStyleId>{72833802-FEF1-4C79-8D5D-14CF1EAF98D9}</a:tableStyleId>
              </a:tblPr>
              <a:tblGrid>
                <a:gridCol w="2764397">
                  <a:extLst>
                    <a:ext uri="{9D8B030D-6E8A-4147-A177-3AD203B41FA5}">
                      <a16:colId xmlns:a16="http://schemas.microsoft.com/office/drawing/2014/main" val="1388402075"/>
                    </a:ext>
                  </a:extLst>
                </a:gridCol>
                <a:gridCol w="7963929">
                  <a:extLst>
                    <a:ext uri="{9D8B030D-6E8A-4147-A177-3AD203B41FA5}">
                      <a16:colId xmlns:a16="http://schemas.microsoft.com/office/drawing/2014/main" val="2635281363"/>
                    </a:ext>
                  </a:extLst>
                </a:gridCol>
              </a:tblGrid>
              <a:tr h="534194">
                <a:tc>
                  <a:txBody>
                    <a:bodyPr/>
                    <a:lstStyle/>
                    <a:p>
                      <a:pPr algn="ctr">
                        <a:lnSpc>
                          <a:spcPct val="120000"/>
                        </a:lnSpc>
                        <a:spcBef>
                          <a:spcPts val="0"/>
                        </a:spcBef>
                        <a:spcAft>
                          <a:spcPts val="0"/>
                        </a:spcAft>
                      </a:pPr>
                      <a:r>
                        <a:rPr lang="zh-CN" altLang="en-US" sz="2400" b="1" dirty="0">
                          <a:latin typeface="+mn-ea"/>
                          <a:ea typeface="+mn-ea"/>
                          <a:cs typeface="+mn-ea"/>
                          <a:sym typeface="+mn-lt"/>
                        </a:rPr>
                        <a:t>速率</a:t>
                      </a:r>
                    </a:p>
                  </a:txBody>
                  <a:tcPr/>
                </a:tc>
                <a:tc>
                  <a:txBody>
                    <a:bodyPr/>
                    <a:lstStyle/>
                    <a:p>
                      <a:pPr algn="ctr">
                        <a:lnSpc>
                          <a:spcPct val="120000"/>
                        </a:lnSpc>
                        <a:spcBef>
                          <a:spcPts val="0"/>
                        </a:spcBef>
                        <a:spcAft>
                          <a:spcPts val="0"/>
                        </a:spcAft>
                      </a:pPr>
                      <a:r>
                        <a:rPr lang="zh-CN" altLang="en-US" sz="2400" b="1" dirty="0">
                          <a:latin typeface="+mn-ea"/>
                          <a:ea typeface="+mn-ea"/>
                          <a:cs typeface="+mn-ea"/>
                          <a:sym typeface="+mn-lt"/>
                        </a:rPr>
                        <a:t>场景说明</a:t>
                      </a:r>
                    </a:p>
                  </a:txBody>
                  <a:tcPr/>
                </a:tc>
                <a:extLst>
                  <a:ext uri="{0D108BD9-81ED-4DB2-BD59-A6C34878D82A}">
                    <a16:rowId xmlns:a16="http://schemas.microsoft.com/office/drawing/2014/main" val="627084093"/>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100M</a:t>
                      </a:r>
                      <a:r>
                        <a:rPr lang="zh-CN" altLang="en-US" b="1" dirty="0">
                          <a:latin typeface="+mn-ea"/>
                          <a:ea typeface="+mn-ea"/>
                          <a:cs typeface="+mn-ea"/>
                          <a:sym typeface="+mn-lt"/>
                        </a:rPr>
                        <a:t>，</a:t>
                      </a:r>
                      <a:r>
                        <a:rPr lang="en-US" altLang="zh-CN" b="1" dirty="0">
                          <a:latin typeface="+mn-ea"/>
                          <a:ea typeface="+mn-ea"/>
                          <a:cs typeface="+mn-ea"/>
                          <a:sym typeface="+mn-lt"/>
                        </a:rPr>
                        <a:t>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一般应用在桌面办公领域</a:t>
                      </a:r>
                    </a:p>
                  </a:txBody>
                  <a:tcPr>
                    <a:solidFill>
                      <a:schemeClr val="tx2">
                        <a:lumMod val="20000"/>
                        <a:lumOff val="80000"/>
                      </a:schemeClr>
                    </a:solidFill>
                  </a:tcPr>
                </a:tc>
                <a:extLst>
                  <a:ext uri="{0D108BD9-81ED-4DB2-BD59-A6C34878D82A}">
                    <a16:rowId xmlns:a16="http://schemas.microsoft.com/office/drawing/2014/main" val="115819534"/>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1000BASE-T1</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单对双绞线</a:t>
                      </a:r>
                      <a:r>
                        <a:rPr lang="en-US" altLang="zh-CN" b="1" dirty="0">
                          <a:latin typeface="+mn-ea"/>
                          <a:ea typeface="+mn-ea"/>
                          <a:cs typeface="+mn-ea"/>
                          <a:sym typeface="+mn-lt"/>
                        </a:rPr>
                        <a:t>1000M</a:t>
                      </a:r>
                      <a:r>
                        <a:rPr lang="zh-CN" altLang="en-US" b="1" dirty="0">
                          <a:latin typeface="+mn-ea"/>
                          <a:ea typeface="+mn-ea"/>
                          <a:cs typeface="+mn-ea"/>
                          <a:sym typeface="+mn-lt"/>
                        </a:rPr>
                        <a:t>以太网络主要应用在车载领域</a:t>
                      </a:r>
                    </a:p>
                  </a:txBody>
                  <a:tcPr>
                    <a:solidFill>
                      <a:schemeClr val="tx2">
                        <a:lumMod val="20000"/>
                        <a:lumOff val="80000"/>
                      </a:schemeClr>
                    </a:solidFill>
                  </a:tcPr>
                </a:tc>
                <a:extLst>
                  <a:ext uri="{0D108BD9-81ED-4DB2-BD59-A6C34878D82A}">
                    <a16:rowId xmlns:a16="http://schemas.microsoft.com/office/drawing/2014/main" val="3795261041"/>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2.5GE</a:t>
                      </a:r>
                      <a:r>
                        <a:rPr lang="zh-CN" altLang="en-US" b="1" dirty="0">
                          <a:latin typeface="+mn-ea"/>
                          <a:ea typeface="+mn-ea"/>
                          <a:cs typeface="+mn-ea"/>
                          <a:sym typeface="+mn-lt"/>
                        </a:rPr>
                        <a:t>，</a:t>
                      </a:r>
                      <a:r>
                        <a:rPr lang="en-US" altLang="zh-CN" b="1" dirty="0">
                          <a:latin typeface="+mn-ea"/>
                          <a:ea typeface="+mn-ea"/>
                          <a:cs typeface="+mn-ea"/>
                          <a:sym typeface="+mn-lt"/>
                        </a:rPr>
                        <a:t>5GE</a:t>
                      </a:r>
                      <a:r>
                        <a:rPr lang="zh-CN" altLang="en-US" b="1" dirty="0">
                          <a:latin typeface="+mn-ea"/>
                          <a:ea typeface="+mn-ea"/>
                          <a:cs typeface="+mn-ea"/>
                          <a:sym typeface="+mn-lt"/>
                        </a:rPr>
                        <a:t>，</a:t>
                      </a:r>
                      <a:r>
                        <a:rPr lang="en-US" altLang="zh-CN" b="1" dirty="0">
                          <a:latin typeface="+mn-ea"/>
                          <a:ea typeface="+mn-ea"/>
                          <a:cs typeface="+mn-ea"/>
                          <a:sym typeface="+mn-lt"/>
                        </a:rPr>
                        <a:t>25GE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一般应用在服务器领域，或者高端计算领域</a:t>
                      </a:r>
                    </a:p>
                  </a:txBody>
                  <a:tcPr>
                    <a:solidFill>
                      <a:schemeClr val="tx2">
                        <a:lumMod val="20000"/>
                        <a:lumOff val="80000"/>
                      </a:schemeClr>
                    </a:solidFill>
                  </a:tcPr>
                </a:tc>
                <a:extLst>
                  <a:ext uri="{0D108BD9-81ED-4DB2-BD59-A6C34878D82A}">
                    <a16:rowId xmlns:a16="http://schemas.microsoft.com/office/drawing/2014/main" val="910156535"/>
                  </a:ext>
                </a:extLst>
              </a:tr>
              <a:tr h="805945">
                <a:tc>
                  <a:txBody>
                    <a:bodyPr/>
                    <a:lstStyle/>
                    <a:p>
                      <a:pPr>
                        <a:lnSpc>
                          <a:spcPct val="120000"/>
                        </a:lnSpc>
                        <a:spcBef>
                          <a:spcPts val="0"/>
                        </a:spcBef>
                        <a:spcAft>
                          <a:spcPts val="0"/>
                        </a:spcAft>
                      </a:pPr>
                      <a:r>
                        <a:rPr lang="en-US" altLang="zh-CN" b="1" dirty="0">
                          <a:latin typeface="+mn-ea"/>
                          <a:ea typeface="+mn-ea"/>
                          <a:cs typeface="+mn-ea"/>
                          <a:sym typeface="+mn-lt"/>
                        </a:rPr>
                        <a:t>40GE</a:t>
                      </a:r>
                      <a:r>
                        <a:rPr lang="zh-CN" altLang="en-US" b="1" dirty="0">
                          <a:latin typeface="+mn-ea"/>
                          <a:ea typeface="+mn-ea"/>
                          <a:cs typeface="+mn-ea"/>
                          <a:sym typeface="+mn-lt"/>
                        </a:rPr>
                        <a:t>，</a:t>
                      </a:r>
                      <a:r>
                        <a:rPr lang="en-US" altLang="zh-CN" b="1" dirty="0">
                          <a:latin typeface="+mn-ea"/>
                          <a:ea typeface="+mn-ea"/>
                          <a:cs typeface="+mn-ea"/>
                          <a:sym typeface="+mn-lt"/>
                        </a:rPr>
                        <a:t>50GE</a:t>
                      </a:r>
                      <a:r>
                        <a:rPr lang="zh-CN" altLang="en-US" b="1" dirty="0">
                          <a:latin typeface="+mn-ea"/>
                          <a:ea typeface="+mn-ea"/>
                          <a:cs typeface="+mn-ea"/>
                          <a:sym typeface="+mn-lt"/>
                        </a:rPr>
                        <a:t>，</a:t>
                      </a:r>
                      <a:r>
                        <a:rPr lang="en-US" altLang="zh-CN" b="1" dirty="0">
                          <a:latin typeface="+mn-ea"/>
                          <a:ea typeface="+mn-ea"/>
                          <a:cs typeface="+mn-ea"/>
                          <a:sym typeface="+mn-lt"/>
                        </a:rPr>
                        <a:t>100GE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3</a:t>
                      </a:r>
                      <a:r>
                        <a:rPr lang="zh-CN" altLang="en-US" b="1" dirty="0">
                          <a:latin typeface="+mn-ea"/>
                          <a:ea typeface="+mn-ea"/>
                          <a:cs typeface="+mn-ea"/>
                          <a:sym typeface="+mn-lt"/>
                        </a:rPr>
                        <a:t>个主要场景：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、超高端服务器或者计算领域；</a:t>
                      </a:r>
                      <a:r>
                        <a:rPr lang="en-US" altLang="zh-CN" b="1" dirty="0">
                          <a:latin typeface="+mn-ea"/>
                          <a:ea typeface="+mn-ea"/>
                          <a:cs typeface="+mn-ea"/>
                          <a:sym typeface="+mn-lt"/>
                        </a:rPr>
                        <a:t>2</a:t>
                      </a:r>
                      <a:r>
                        <a:rPr lang="zh-CN" altLang="en-US" b="1" dirty="0">
                          <a:latin typeface="+mn-ea"/>
                          <a:ea typeface="+mn-ea"/>
                          <a:cs typeface="+mn-ea"/>
                          <a:sym typeface="+mn-lt"/>
                        </a:rPr>
                        <a:t>、城域网络或传输；</a:t>
                      </a:r>
                      <a:r>
                        <a:rPr lang="en-US" altLang="zh-CN" b="1" dirty="0">
                          <a:latin typeface="+mn-ea"/>
                          <a:ea typeface="+mn-ea"/>
                          <a:cs typeface="+mn-ea"/>
                          <a:sym typeface="+mn-lt"/>
                        </a:rPr>
                        <a:t>3</a:t>
                      </a:r>
                      <a:r>
                        <a:rPr lang="zh-CN" altLang="en-US" b="1" dirty="0">
                          <a:latin typeface="+mn-ea"/>
                          <a:ea typeface="+mn-ea"/>
                          <a:cs typeface="+mn-ea"/>
                          <a:sym typeface="+mn-lt"/>
                        </a:rPr>
                        <a:t>、数据中心交换机</a:t>
                      </a:r>
                    </a:p>
                  </a:txBody>
                  <a:tcPr>
                    <a:solidFill>
                      <a:schemeClr val="tx2">
                        <a:lumMod val="20000"/>
                        <a:lumOff val="80000"/>
                      </a:schemeClr>
                    </a:solidFill>
                  </a:tcPr>
                </a:tc>
                <a:extLst>
                  <a:ext uri="{0D108BD9-81ED-4DB2-BD59-A6C34878D82A}">
                    <a16:rowId xmlns:a16="http://schemas.microsoft.com/office/drawing/2014/main" val="3426527746"/>
                  </a:ext>
                </a:extLst>
              </a:tr>
              <a:tr h="922036">
                <a:tc>
                  <a:txBody>
                    <a:bodyPr/>
                    <a:lstStyle/>
                    <a:p>
                      <a:pPr>
                        <a:lnSpc>
                          <a:spcPct val="120000"/>
                        </a:lnSpc>
                        <a:spcBef>
                          <a:spcPts val="0"/>
                        </a:spcBef>
                        <a:spcAft>
                          <a:spcPts val="0"/>
                        </a:spcAft>
                      </a:pPr>
                      <a:r>
                        <a:rPr lang="en-US" altLang="zh-CN" b="1" dirty="0">
                          <a:latin typeface="+mn-ea"/>
                          <a:ea typeface="+mn-ea"/>
                          <a:cs typeface="+mn-ea"/>
                          <a:sym typeface="+mn-lt"/>
                        </a:rPr>
                        <a:t>200GE</a:t>
                      </a:r>
                      <a:r>
                        <a:rPr lang="zh-CN" altLang="en-US" b="1" dirty="0">
                          <a:latin typeface="+mn-ea"/>
                          <a:ea typeface="+mn-ea"/>
                          <a:cs typeface="+mn-ea"/>
                          <a:sym typeface="+mn-lt"/>
                        </a:rPr>
                        <a:t>，</a:t>
                      </a:r>
                      <a:r>
                        <a:rPr lang="en-US" altLang="zh-CN" b="1" dirty="0">
                          <a:latin typeface="+mn-ea"/>
                          <a:ea typeface="+mn-ea"/>
                          <a:cs typeface="+mn-ea"/>
                          <a:sym typeface="+mn-lt"/>
                        </a:rPr>
                        <a:t>400GE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2</a:t>
                      </a:r>
                      <a:r>
                        <a:rPr lang="zh-CN" altLang="en-US" b="1" dirty="0">
                          <a:latin typeface="+mn-ea"/>
                          <a:ea typeface="+mn-ea"/>
                          <a:cs typeface="+mn-ea"/>
                          <a:sym typeface="+mn-lt"/>
                        </a:rPr>
                        <a:t>个场景：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、城域网络或者传输网络；</a:t>
                      </a:r>
                      <a:r>
                        <a:rPr lang="en-US" altLang="zh-CN" b="1" dirty="0">
                          <a:latin typeface="+mn-ea"/>
                          <a:ea typeface="+mn-ea"/>
                          <a:cs typeface="+mn-ea"/>
                          <a:sym typeface="+mn-lt"/>
                        </a:rPr>
                        <a:t>2</a:t>
                      </a:r>
                      <a:r>
                        <a:rPr lang="zh-CN" altLang="en-US" b="1" dirty="0">
                          <a:latin typeface="+mn-ea"/>
                          <a:ea typeface="+mn-ea"/>
                          <a:cs typeface="+mn-ea"/>
                          <a:sym typeface="+mn-lt"/>
                        </a:rPr>
                        <a:t>、核心交换机</a:t>
                      </a:r>
                    </a:p>
                  </a:txBody>
                  <a:tcPr>
                    <a:solidFill>
                      <a:schemeClr val="tx2">
                        <a:lumMod val="20000"/>
                        <a:lumOff val="80000"/>
                      </a:schemeClr>
                    </a:solidFill>
                  </a:tcPr>
                </a:tc>
                <a:extLst>
                  <a:ext uri="{0D108BD9-81ED-4DB2-BD59-A6C34878D82A}">
                    <a16:rowId xmlns:a16="http://schemas.microsoft.com/office/drawing/2014/main" val="1671315552"/>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800GE</a:t>
                      </a:r>
                      <a:r>
                        <a:rPr lang="zh-CN" altLang="en-US" b="1" dirty="0">
                          <a:latin typeface="+mn-ea"/>
                          <a:ea typeface="+mn-ea"/>
                          <a:cs typeface="+mn-ea"/>
                          <a:sym typeface="+mn-lt"/>
                        </a:rPr>
                        <a:t>，</a:t>
                      </a:r>
                      <a:r>
                        <a:rPr lang="en-US" altLang="zh-CN" b="1" dirty="0">
                          <a:latin typeface="+mn-ea"/>
                          <a:ea typeface="+mn-ea"/>
                          <a:cs typeface="+mn-ea"/>
                          <a:sym typeface="+mn-lt"/>
                        </a:rPr>
                        <a:t>TE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、数据中新核心交换机；</a:t>
                      </a:r>
                      <a:r>
                        <a:rPr lang="en-US" altLang="zh-CN" b="1" dirty="0">
                          <a:latin typeface="+mn-ea"/>
                          <a:ea typeface="+mn-ea"/>
                          <a:cs typeface="+mn-ea"/>
                          <a:sym typeface="+mn-lt"/>
                        </a:rPr>
                        <a:t>2</a:t>
                      </a:r>
                      <a:r>
                        <a:rPr lang="zh-CN" altLang="en-US" b="1" dirty="0">
                          <a:latin typeface="+mn-ea"/>
                          <a:ea typeface="+mn-ea"/>
                          <a:cs typeface="+mn-ea"/>
                          <a:sym typeface="+mn-lt"/>
                        </a:rPr>
                        <a:t>、核心网络</a:t>
                      </a:r>
                    </a:p>
                  </a:txBody>
                  <a:tcPr>
                    <a:solidFill>
                      <a:schemeClr val="tx2">
                        <a:lumMod val="20000"/>
                        <a:lumOff val="80000"/>
                      </a:schemeClr>
                    </a:solidFill>
                  </a:tcPr>
                </a:tc>
                <a:extLst>
                  <a:ext uri="{0D108BD9-81ED-4DB2-BD59-A6C34878D82A}">
                    <a16:rowId xmlns:a16="http://schemas.microsoft.com/office/drawing/2014/main" val="382784399"/>
                  </a:ext>
                </a:extLst>
              </a:tr>
            </a:tbl>
          </a:graphicData>
        </a:graphic>
      </p:graphicFrame>
      <p:sp>
        <p:nvSpPr>
          <p:cNvPr id="5" name="灯片编号占位符 4">
            <a:extLst>
              <a:ext uri="{FF2B5EF4-FFF2-40B4-BE49-F238E27FC236}">
                <a16:creationId xmlns:a16="http://schemas.microsoft.com/office/drawing/2014/main" id="{C0234FB7-2660-9802-143A-5526EE89E7CE}"/>
              </a:ext>
            </a:extLst>
          </p:cNvPr>
          <p:cNvSpPr>
            <a:spLocks noGrp="1"/>
          </p:cNvSpPr>
          <p:nvPr>
            <p:ph type="sldNum" sz="quarter" idx="12"/>
          </p:nvPr>
        </p:nvSpPr>
        <p:spPr/>
        <p:txBody>
          <a:bodyPr/>
          <a:lstStyle/>
          <a:p>
            <a:fld id="{C8BB1146-E542-4D4E-B8E9-6919A11DDD48}" type="slidenum">
              <a:rPr lang="en-US" smtClean="0"/>
              <a:t>144</a:t>
            </a:fld>
            <a:endParaRPr lang="en-US"/>
          </a:p>
        </p:txBody>
      </p:sp>
    </p:spTree>
    <p:extLst>
      <p:ext uri="{BB962C8B-B14F-4D97-AF65-F5344CB8AC3E}">
        <p14:creationId xmlns:p14="http://schemas.microsoft.com/office/powerpoint/2010/main" val="13186499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601A4-CDE9-C571-4BEB-DB2B1246899E}"/>
              </a:ext>
            </a:extLst>
          </p:cNvPr>
          <p:cNvSpPr>
            <a:spLocks noGrp="1"/>
          </p:cNvSpPr>
          <p:nvPr>
            <p:ph type="title"/>
          </p:nvPr>
        </p:nvSpPr>
        <p:spPr/>
        <p:txBody>
          <a:bodyPr/>
          <a:lstStyle/>
          <a:p>
            <a:r>
              <a:rPr lang="en-US" altLang="zh-CN" dirty="0"/>
              <a:t>10Mbps</a:t>
            </a:r>
            <a:r>
              <a:rPr lang="zh-CN" altLang="en-US" dirty="0"/>
              <a:t>以太网运行参数</a:t>
            </a:r>
          </a:p>
        </p:txBody>
      </p:sp>
      <p:sp>
        <p:nvSpPr>
          <p:cNvPr id="4" name="灯片编号占位符 3">
            <a:extLst>
              <a:ext uri="{FF2B5EF4-FFF2-40B4-BE49-F238E27FC236}">
                <a16:creationId xmlns:a16="http://schemas.microsoft.com/office/drawing/2014/main" id="{815C315C-8B72-F997-F995-FB8C5480D39B}"/>
              </a:ext>
            </a:extLst>
          </p:cNvPr>
          <p:cNvSpPr>
            <a:spLocks noGrp="1"/>
          </p:cNvSpPr>
          <p:nvPr>
            <p:ph type="sldNum" sz="quarter" idx="12"/>
          </p:nvPr>
        </p:nvSpPr>
        <p:spPr/>
        <p:txBody>
          <a:bodyPr/>
          <a:lstStyle/>
          <a:p>
            <a:fld id="{C8BB1146-E542-4D4E-B8E9-6919A11DDD48}" type="slidenum">
              <a:rPr lang="en-US" smtClean="0"/>
              <a:t>145</a:t>
            </a:fld>
            <a:endParaRPr lang="en-US"/>
          </a:p>
        </p:txBody>
      </p:sp>
      <p:graphicFrame>
        <p:nvGraphicFramePr>
          <p:cNvPr id="5" name="Group 40">
            <a:extLst>
              <a:ext uri="{FF2B5EF4-FFF2-40B4-BE49-F238E27FC236}">
                <a16:creationId xmlns:a16="http://schemas.microsoft.com/office/drawing/2014/main" id="{DA3C2BF0-3A7A-FDEA-7FB3-8849F42278A7}"/>
              </a:ext>
            </a:extLst>
          </p:cNvPr>
          <p:cNvGraphicFramePr>
            <a:graphicFrameLocks noGrp="1"/>
          </p:cNvGraphicFramePr>
          <p:nvPr>
            <p:ph idx="1"/>
            <p:extLst>
              <p:ext uri="{D42A27DB-BD31-4B8C-83A1-F6EECF244321}">
                <p14:modId xmlns:p14="http://schemas.microsoft.com/office/powerpoint/2010/main" val="258712018"/>
              </p:ext>
            </p:extLst>
          </p:nvPr>
        </p:nvGraphicFramePr>
        <p:xfrm>
          <a:off x="1519644" y="1909356"/>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100ns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51.2</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0"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953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8BBF-C27D-FDB6-4BA6-6D853ED66E07}"/>
              </a:ext>
            </a:extLst>
          </p:cNvPr>
          <p:cNvSpPr>
            <a:spLocks noGrp="1"/>
          </p:cNvSpPr>
          <p:nvPr>
            <p:ph type="title"/>
          </p:nvPr>
        </p:nvSpPr>
        <p:spPr/>
        <p:txBody>
          <a:bodyPr/>
          <a:lstStyle/>
          <a:p>
            <a:r>
              <a:rPr lang="zh-CN" altLang="en-US" dirty="0"/>
              <a:t>以太网种类</a:t>
            </a:r>
          </a:p>
        </p:txBody>
      </p:sp>
      <p:sp>
        <p:nvSpPr>
          <p:cNvPr id="4" name="灯片编号占位符 3">
            <a:extLst>
              <a:ext uri="{FF2B5EF4-FFF2-40B4-BE49-F238E27FC236}">
                <a16:creationId xmlns:a16="http://schemas.microsoft.com/office/drawing/2014/main" id="{733A44DC-E3B8-8C71-15AB-798BF06C30DF}"/>
              </a:ext>
            </a:extLst>
          </p:cNvPr>
          <p:cNvSpPr>
            <a:spLocks noGrp="1"/>
          </p:cNvSpPr>
          <p:nvPr>
            <p:ph type="sldNum" sz="quarter" idx="12"/>
          </p:nvPr>
        </p:nvSpPr>
        <p:spPr/>
        <p:txBody>
          <a:bodyPr/>
          <a:lstStyle/>
          <a:p>
            <a:fld id="{C8BB1146-E542-4D4E-B8E9-6919A11DDD48}" type="slidenum">
              <a:rPr lang="en-US" smtClean="0"/>
              <a:t>146</a:t>
            </a:fld>
            <a:endParaRPr lang="en-US"/>
          </a:p>
        </p:txBody>
      </p:sp>
      <p:graphicFrame>
        <p:nvGraphicFramePr>
          <p:cNvPr id="5" name="Group 47">
            <a:extLst>
              <a:ext uri="{FF2B5EF4-FFF2-40B4-BE49-F238E27FC236}">
                <a16:creationId xmlns:a16="http://schemas.microsoft.com/office/drawing/2014/main" id="{96C89000-454E-8A7D-012F-63E49FDDD132}"/>
              </a:ext>
            </a:extLst>
          </p:cNvPr>
          <p:cNvGraphicFramePr>
            <a:graphicFrameLocks noGrp="1"/>
          </p:cNvGraphicFramePr>
          <p:nvPr>
            <p:ph idx="1"/>
            <p:extLst>
              <p:ext uri="{D42A27DB-BD31-4B8C-83A1-F6EECF244321}">
                <p14:modId xmlns:p14="http://schemas.microsoft.com/office/powerpoint/2010/main" val="1892360680"/>
              </p:ext>
            </p:extLst>
          </p:nvPr>
        </p:nvGraphicFramePr>
        <p:xfrm>
          <a:off x="1716346" y="1203325"/>
          <a:ext cx="8642350" cy="5526088"/>
        </p:xfrm>
        <a:graphic>
          <a:graphicData uri="http://schemas.openxmlformats.org/drawingml/2006/table">
            <a:tbl>
              <a:tblPr/>
              <a:tblGrid>
                <a:gridCol w="3316288">
                  <a:extLst>
                    <a:ext uri="{9D8B030D-6E8A-4147-A177-3AD203B41FA5}">
                      <a16:colId xmlns:a16="http://schemas.microsoft.com/office/drawing/2014/main" val="20000"/>
                    </a:ext>
                  </a:extLst>
                </a:gridCol>
                <a:gridCol w="5326062">
                  <a:extLst>
                    <a:ext uri="{9D8B030D-6E8A-4147-A177-3AD203B41FA5}">
                      <a16:colId xmlns:a16="http://schemas.microsoft.com/office/drawing/2014/main" val="20001"/>
                    </a:ext>
                  </a:extLst>
                </a:gridCol>
              </a:tblGrid>
              <a:tr h="4968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Specification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Cable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978400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灯片编号占位符 5"/>
          <p:cNvSpPr>
            <a:spLocks noGrp="1"/>
          </p:cNvSpPr>
          <p:nvPr>
            <p:ph type="sldNum" sz="quarter" idx="12"/>
          </p:nvPr>
        </p:nvSpPr>
        <p:spPr/>
        <p:txBody>
          <a:bodyPr/>
          <a:lstStyle/>
          <a:p>
            <a:pPr>
              <a:defRPr/>
            </a:pPr>
            <a:fld id="{7651ADA9-EB9C-4A8E-9359-1BD55FAF6300}" type="slidenum">
              <a:rPr lang="en-US" altLang="zh-CN"/>
              <a:pPr>
                <a:defRPr/>
              </a:pPr>
              <a:t>147</a:t>
            </a:fld>
            <a:endParaRPr lang="en-US" altLang="zh-CN"/>
          </a:p>
        </p:txBody>
      </p:sp>
      <p:sp>
        <p:nvSpPr>
          <p:cNvPr id="54275" name="Rectangle 2"/>
          <p:cNvSpPr>
            <a:spLocks noGrp="1" noChangeArrowheads="1"/>
          </p:cNvSpPr>
          <p:nvPr>
            <p:ph type="title"/>
          </p:nvPr>
        </p:nvSpPr>
        <p:spPr/>
        <p:txBody>
          <a:bodyPr/>
          <a:lstStyle/>
          <a:p>
            <a:pPr eaLnBrk="1" hangingPunct="1"/>
            <a:r>
              <a:rPr lang="en-US" altLang="zh-CN" dirty="0"/>
              <a:t>10Base5</a:t>
            </a:r>
            <a:r>
              <a:rPr lang="zh-CN" altLang="en-US" dirty="0"/>
              <a:t>：粗缆以太网</a:t>
            </a:r>
          </a:p>
        </p:txBody>
      </p:sp>
      <p:sp>
        <p:nvSpPr>
          <p:cNvPr id="54276" name="Line 5"/>
          <p:cNvSpPr>
            <a:spLocks noChangeShapeType="1"/>
          </p:cNvSpPr>
          <p:nvPr/>
        </p:nvSpPr>
        <p:spPr bwMode="auto">
          <a:xfrm>
            <a:off x="2063750" y="3392488"/>
            <a:ext cx="7920038" cy="0"/>
          </a:xfrm>
          <a:prstGeom prst="line">
            <a:avLst/>
          </a:prstGeom>
          <a:noFill/>
          <a:ln w="1016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77" name="Rectangle 6"/>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8" name="Rectangle 7"/>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9" name="Rectangle 8"/>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4280" name="Group 9"/>
          <p:cNvGrpSpPr>
            <a:grpSpLocks/>
          </p:cNvGrpSpPr>
          <p:nvPr/>
        </p:nvGrpSpPr>
        <p:grpSpPr bwMode="auto">
          <a:xfrm>
            <a:off x="2063750" y="909639"/>
            <a:ext cx="7920038" cy="2447925"/>
            <a:chOff x="295" y="890"/>
            <a:chExt cx="4989" cy="2495"/>
          </a:xfrm>
        </p:grpSpPr>
        <p:sp>
          <p:nvSpPr>
            <p:cNvPr id="54351" name="Line 10"/>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352" name="Line 11"/>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4281" name="Line 12"/>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82" name="Text Box 13"/>
          <p:cNvSpPr txBox="1">
            <a:spLocks noChangeArrowheads="1"/>
          </p:cNvSpPr>
          <p:nvPr/>
        </p:nvSpPr>
        <p:spPr bwMode="auto">
          <a:xfrm>
            <a:off x="5016501"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500m</a:t>
            </a:r>
          </a:p>
        </p:txBody>
      </p:sp>
      <p:sp>
        <p:nvSpPr>
          <p:cNvPr id="54283" name="AutoShape 1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RG-8</a:t>
            </a:r>
          </a:p>
          <a:p>
            <a:pPr algn="ctr" eaLnBrk="1" hangingPunct="1"/>
            <a:r>
              <a:rPr lang="zh-CN" altLang="en-US" sz="2000">
                <a:solidFill>
                  <a:schemeClr val="bg1"/>
                </a:solidFill>
              </a:rPr>
              <a:t>粗同轴电缆</a:t>
            </a:r>
          </a:p>
        </p:txBody>
      </p:sp>
      <p:sp>
        <p:nvSpPr>
          <p:cNvPr id="54284" name="AutoShape 15"/>
          <p:cNvSpPr>
            <a:spLocks noChangeArrowheads="1"/>
          </p:cNvSpPr>
          <p:nvPr/>
        </p:nvSpPr>
        <p:spPr bwMode="auto">
          <a:xfrm>
            <a:off x="5519738"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a:t>
            </a:r>
            <a:r>
              <a:rPr lang="en-US" altLang="zh-CN" sz="2000">
                <a:solidFill>
                  <a:schemeClr val="bg1"/>
                </a:solidFill>
              </a:rPr>
              <a:t>(MAU)</a:t>
            </a:r>
          </a:p>
          <a:p>
            <a:pPr algn="ctr" eaLnBrk="1" hangingPunct="1"/>
            <a:r>
              <a:rPr lang="zh-CN" altLang="en-US" sz="1200"/>
              <a:t>实现</a:t>
            </a:r>
            <a:r>
              <a:rPr lang="en-US" altLang="zh-CN" sz="1200"/>
              <a:t>CSMA/CD</a:t>
            </a:r>
            <a:r>
              <a:rPr lang="zh-CN" altLang="en-US" sz="1200"/>
              <a:t>功能</a:t>
            </a:r>
          </a:p>
        </p:txBody>
      </p:sp>
      <p:sp>
        <p:nvSpPr>
          <p:cNvPr id="54285" name="AutoShape 1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电缆终结器</a:t>
            </a:r>
          </a:p>
          <a:p>
            <a:pPr algn="ctr" eaLnBrk="1" hangingPunct="1"/>
            <a:r>
              <a:rPr lang="zh-CN" altLang="en-US" sz="1200"/>
              <a:t>吸收电缆末端信号</a:t>
            </a:r>
          </a:p>
        </p:txBody>
      </p:sp>
      <p:sp>
        <p:nvSpPr>
          <p:cNvPr id="54288" name="Rectangle 56"/>
          <p:cNvSpPr>
            <a:spLocks noChangeArrowheads="1"/>
          </p:cNvSpPr>
          <p:nvPr/>
        </p:nvSpPr>
        <p:spPr bwMode="auto">
          <a:xfrm>
            <a:off x="8379952" y="324707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90" name="AutoShape 76"/>
          <p:cNvSpPr>
            <a:spLocks noChangeArrowheads="1"/>
          </p:cNvSpPr>
          <p:nvPr/>
        </p:nvSpPr>
        <p:spPr bwMode="auto">
          <a:xfrm>
            <a:off x="6672264" y="2420938"/>
            <a:ext cx="1438275" cy="792162"/>
          </a:xfrm>
          <a:prstGeom prst="wedgeRoundRectCallout">
            <a:avLst>
              <a:gd name="adj1" fmla="val 41722"/>
              <a:gd name="adj2" fmla="val -89477"/>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NIC</a:t>
            </a:r>
            <a:r>
              <a:rPr lang="zh-CN" altLang="en-US" sz="2000">
                <a:solidFill>
                  <a:schemeClr val="bg1"/>
                </a:solidFill>
              </a:rPr>
              <a:t>在</a:t>
            </a:r>
          </a:p>
          <a:p>
            <a:pPr algn="ctr" eaLnBrk="1" hangingPunct="1"/>
            <a:r>
              <a:rPr lang="zh-CN" altLang="en-US" sz="2000">
                <a:solidFill>
                  <a:schemeClr val="bg1"/>
                </a:solidFill>
              </a:rPr>
              <a:t>计算机内</a:t>
            </a:r>
          </a:p>
        </p:txBody>
      </p:sp>
      <p:sp>
        <p:nvSpPr>
          <p:cNvPr id="54291" name="Line 78"/>
          <p:cNvSpPr>
            <a:spLocks noChangeShapeType="1"/>
          </p:cNvSpPr>
          <p:nvPr/>
        </p:nvSpPr>
        <p:spPr bwMode="auto">
          <a:xfrm flipV="1">
            <a:off x="4008438"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2" name="Line 79"/>
          <p:cNvSpPr>
            <a:spLocks noChangeShapeType="1"/>
          </p:cNvSpPr>
          <p:nvPr/>
        </p:nvSpPr>
        <p:spPr bwMode="auto">
          <a:xfrm flipV="1">
            <a:off x="6096000"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3" name="Line 80"/>
          <p:cNvSpPr>
            <a:spLocks noChangeShapeType="1"/>
          </p:cNvSpPr>
          <p:nvPr/>
        </p:nvSpPr>
        <p:spPr bwMode="auto">
          <a:xfrm flipV="1">
            <a:off x="8572040" y="239299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4" name="AutoShape 82"/>
          <p:cNvSpPr>
            <a:spLocks noChangeArrowheads="1"/>
          </p:cNvSpPr>
          <p:nvPr/>
        </p:nvSpPr>
        <p:spPr bwMode="auto">
          <a:xfrm>
            <a:off x="2063751" y="2276476"/>
            <a:ext cx="1584325" cy="792163"/>
          </a:xfrm>
          <a:prstGeom prst="wedgeRoundRectCallout">
            <a:avLst>
              <a:gd name="adj1" fmla="val 70940"/>
              <a:gd name="adj2" fmla="val 2505"/>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收发器电缆</a:t>
            </a:r>
          </a:p>
          <a:p>
            <a:pPr algn="ctr" eaLnBrk="1" hangingPunct="1"/>
            <a:r>
              <a:rPr lang="en-US" altLang="zh-CN" sz="2000">
                <a:solidFill>
                  <a:schemeClr val="bg1"/>
                </a:solidFill>
              </a:rPr>
              <a:t>(</a:t>
            </a:r>
            <a:r>
              <a:rPr lang="zh-CN" altLang="en-US" sz="2000">
                <a:solidFill>
                  <a:schemeClr val="bg1"/>
                </a:solidFill>
              </a:rPr>
              <a:t>最长</a:t>
            </a:r>
            <a:r>
              <a:rPr lang="en-US" altLang="zh-CN" sz="2000">
                <a:solidFill>
                  <a:schemeClr val="bg1"/>
                </a:solidFill>
              </a:rPr>
              <a:t>50m)</a:t>
            </a:r>
          </a:p>
        </p:txBody>
      </p:sp>
      <p:sp>
        <p:nvSpPr>
          <p:cNvPr id="54295" name="Rectangle 93"/>
          <p:cNvSpPr>
            <a:spLocks noChangeArrowheads="1"/>
          </p:cNvSpPr>
          <p:nvPr/>
        </p:nvSpPr>
        <p:spPr bwMode="auto">
          <a:xfrm>
            <a:off x="5891214" y="3284538"/>
            <a:ext cx="376237"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4296"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5157788"/>
            <a:ext cx="168751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7"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5157788"/>
            <a:ext cx="21478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8" name="Line 96"/>
          <p:cNvSpPr>
            <a:spLocks noChangeShapeType="1"/>
          </p:cNvSpPr>
          <p:nvPr/>
        </p:nvSpPr>
        <p:spPr bwMode="auto">
          <a:xfrm>
            <a:off x="4008438" y="2924175"/>
            <a:ext cx="208756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9" name="Text Box 97"/>
          <p:cNvSpPr txBox="1">
            <a:spLocks noChangeArrowheads="1"/>
          </p:cNvSpPr>
          <p:nvPr/>
        </p:nvSpPr>
        <p:spPr bwMode="auto">
          <a:xfrm>
            <a:off x="4627563" y="2473326"/>
            <a:ext cx="825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&gt;2.5m</a:t>
            </a:r>
          </a:p>
        </p:txBody>
      </p:sp>
      <p:pic>
        <p:nvPicPr>
          <p:cNvPr id="2" name="图形 1">
            <a:extLst>
              <a:ext uri="{FF2B5EF4-FFF2-40B4-BE49-F238E27FC236}">
                <a16:creationId xmlns:a16="http://schemas.microsoft.com/office/drawing/2014/main" id="{B865400D-7693-EE19-1F6A-91EAAA46F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1817" y="1853059"/>
            <a:ext cx="747621" cy="566056"/>
          </a:xfrm>
          <a:prstGeom prst="rect">
            <a:avLst/>
          </a:prstGeom>
        </p:spPr>
      </p:pic>
      <p:pic>
        <p:nvPicPr>
          <p:cNvPr id="3" name="图形 2">
            <a:extLst>
              <a:ext uri="{FF2B5EF4-FFF2-40B4-BE49-F238E27FC236}">
                <a16:creationId xmlns:a16="http://schemas.microsoft.com/office/drawing/2014/main" id="{C6311C3A-4B0F-F95C-75A6-10FAA3003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846" y="1853059"/>
            <a:ext cx="747621" cy="566056"/>
          </a:xfrm>
          <a:prstGeom prst="rect">
            <a:avLst/>
          </a:prstGeom>
        </p:spPr>
      </p:pic>
      <p:pic>
        <p:nvPicPr>
          <p:cNvPr id="5" name="图形 4">
            <a:extLst>
              <a:ext uri="{FF2B5EF4-FFF2-40B4-BE49-F238E27FC236}">
                <a16:creationId xmlns:a16="http://schemas.microsoft.com/office/drawing/2014/main" id="{2450C3A4-9197-4A7C-4279-299CC947B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0832" y="1844563"/>
            <a:ext cx="747621" cy="566056"/>
          </a:xfrm>
          <a:prstGeom prst="rect">
            <a:avLst/>
          </a:prstGeom>
        </p:spPr>
      </p:pic>
    </p:spTree>
    <p:extLst>
      <p:ext uri="{BB962C8B-B14F-4D97-AF65-F5344CB8AC3E}">
        <p14:creationId xmlns:p14="http://schemas.microsoft.com/office/powerpoint/2010/main" val="28989316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12"/>
          </p:nvPr>
        </p:nvSpPr>
        <p:spPr/>
        <p:txBody>
          <a:bodyPr/>
          <a:lstStyle/>
          <a:p>
            <a:pPr>
              <a:defRPr/>
            </a:pPr>
            <a:fld id="{C1CBBE1B-9A66-4304-A0C8-5B042C24206F}" type="slidenum">
              <a:rPr lang="en-US" altLang="zh-CN"/>
              <a:pPr>
                <a:defRPr/>
              </a:pPr>
              <a:t>148</a:t>
            </a:fld>
            <a:endParaRPr lang="en-US" altLang="zh-CN"/>
          </a:p>
        </p:txBody>
      </p:sp>
      <p:sp>
        <p:nvSpPr>
          <p:cNvPr id="55299" name="Rectangle 2"/>
          <p:cNvSpPr>
            <a:spLocks noGrp="1" noChangeArrowheads="1"/>
          </p:cNvSpPr>
          <p:nvPr>
            <p:ph type="title"/>
          </p:nvPr>
        </p:nvSpPr>
        <p:spPr/>
        <p:txBody>
          <a:bodyPr/>
          <a:lstStyle/>
          <a:p>
            <a:pPr eaLnBrk="1" hangingPunct="1"/>
            <a:r>
              <a:rPr lang="en-US" altLang="zh-CN"/>
              <a:t>10Base2</a:t>
            </a:r>
            <a:r>
              <a:rPr lang="zh-CN" altLang="en-US"/>
              <a:t>：细缆以太网</a:t>
            </a:r>
          </a:p>
        </p:txBody>
      </p:sp>
      <p:sp>
        <p:nvSpPr>
          <p:cNvPr id="55300" name="Line 8"/>
          <p:cNvSpPr>
            <a:spLocks noChangeShapeType="1"/>
          </p:cNvSpPr>
          <p:nvPr/>
        </p:nvSpPr>
        <p:spPr bwMode="auto">
          <a:xfrm>
            <a:off x="2063750" y="3392488"/>
            <a:ext cx="7920038" cy="0"/>
          </a:xfrm>
          <a:prstGeom prst="line">
            <a:avLst/>
          </a:prstGeom>
          <a:noFill/>
          <a:ln w="5715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1" name="Rectangle 9"/>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2" name="Rectangle 10"/>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3" name="Rectangle 13"/>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5304" name="Group 23"/>
          <p:cNvGrpSpPr>
            <a:grpSpLocks/>
          </p:cNvGrpSpPr>
          <p:nvPr/>
        </p:nvGrpSpPr>
        <p:grpSpPr bwMode="auto">
          <a:xfrm>
            <a:off x="2063750" y="981076"/>
            <a:ext cx="7920038" cy="2447925"/>
            <a:chOff x="295" y="890"/>
            <a:chExt cx="4989" cy="2495"/>
          </a:xfrm>
        </p:grpSpPr>
        <p:sp>
          <p:nvSpPr>
            <p:cNvPr id="55372" name="Line 19"/>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73" name="Line 20"/>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5305" name="Line 21"/>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6" name="Text Box 22"/>
          <p:cNvSpPr txBox="1">
            <a:spLocks noChangeArrowheads="1"/>
          </p:cNvSpPr>
          <p:nvPr/>
        </p:nvSpPr>
        <p:spPr bwMode="auto">
          <a:xfrm>
            <a:off x="5014914"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185m</a:t>
            </a:r>
          </a:p>
        </p:txBody>
      </p:sp>
      <p:sp>
        <p:nvSpPr>
          <p:cNvPr id="55307" name="AutoShape 2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RG-58</a:t>
            </a:r>
          </a:p>
          <a:p>
            <a:pPr algn="ctr" eaLnBrk="1" hangingPunct="1"/>
            <a:r>
              <a:rPr lang="zh-CN" altLang="en-US" sz="2000">
                <a:solidFill>
                  <a:schemeClr val="bg1"/>
                </a:solidFill>
              </a:rPr>
              <a:t>细同轴电缆</a:t>
            </a:r>
          </a:p>
        </p:txBody>
      </p:sp>
      <p:sp>
        <p:nvSpPr>
          <p:cNvPr id="55308" name="AutoShape 25"/>
          <p:cNvSpPr>
            <a:spLocks noChangeArrowheads="1"/>
          </p:cNvSpPr>
          <p:nvPr/>
        </p:nvSpPr>
        <p:spPr bwMode="auto">
          <a:xfrm>
            <a:off x="5448300"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BNC-T</a:t>
            </a:r>
            <a:r>
              <a:rPr lang="zh-CN" altLang="en-US" sz="2000">
                <a:solidFill>
                  <a:schemeClr val="bg1"/>
                </a:solidFill>
              </a:rPr>
              <a:t>型</a:t>
            </a:r>
          </a:p>
          <a:p>
            <a:pPr algn="ctr" eaLnBrk="1" hangingPunct="1"/>
            <a:r>
              <a:rPr lang="zh-CN" altLang="en-US" sz="2000">
                <a:solidFill>
                  <a:schemeClr val="bg1"/>
                </a:solidFill>
              </a:rPr>
              <a:t>连接器</a:t>
            </a:r>
          </a:p>
        </p:txBody>
      </p:sp>
      <p:sp>
        <p:nvSpPr>
          <p:cNvPr id="55309" name="AutoShape 2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a:t>
            </a:r>
          </a:p>
          <a:p>
            <a:pPr algn="ctr" eaLnBrk="1" hangingPunct="1"/>
            <a:r>
              <a:rPr lang="zh-CN" altLang="en-US" sz="2000">
                <a:solidFill>
                  <a:schemeClr val="bg1"/>
                </a:solidFill>
              </a:rPr>
              <a:t>终结器</a:t>
            </a:r>
          </a:p>
        </p:txBody>
      </p:sp>
      <p:sp>
        <p:nvSpPr>
          <p:cNvPr id="55310" name="Rectangle 28"/>
          <p:cNvSpPr>
            <a:spLocks noChangeArrowheads="1"/>
          </p:cNvSpPr>
          <p:nvPr/>
        </p:nvSpPr>
        <p:spPr bwMode="auto">
          <a:xfrm rot="5400000">
            <a:off x="3903663" y="3141663"/>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5311" name="Picture 31" descr="ANd9GcTHEXEazNy3RLy2bRMnZILb9BXAbTeIBZ8OzJRMb2Y-J_3ecX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5157788"/>
            <a:ext cx="1922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2" name="Picture 33" descr="ANd9GcQv5MQ_TiquVIsXaf83yA0V_yebLREQvQ2Tw0B-ypYRKkO3LmaGr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5229226"/>
            <a:ext cx="22606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4" name="Rectangle 72"/>
          <p:cNvSpPr>
            <a:spLocks noChangeArrowheads="1"/>
          </p:cNvSpPr>
          <p:nvPr/>
        </p:nvSpPr>
        <p:spPr bwMode="auto">
          <a:xfrm>
            <a:off x="8064500"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5" name="Rectangle 73"/>
          <p:cNvSpPr>
            <a:spLocks noChangeArrowheads="1"/>
          </p:cNvSpPr>
          <p:nvPr/>
        </p:nvSpPr>
        <p:spPr bwMode="auto">
          <a:xfrm rot="5400000">
            <a:off x="8145463"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7" name="AutoShape 27"/>
          <p:cNvSpPr>
            <a:spLocks noChangeArrowheads="1"/>
          </p:cNvSpPr>
          <p:nvPr/>
        </p:nvSpPr>
        <p:spPr bwMode="auto">
          <a:xfrm>
            <a:off x="6456363" y="1701801"/>
            <a:ext cx="1509712" cy="792163"/>
          </a:xfrm>
          <a:prstGeom prst="wedgeRoundRectCallout">
            <a:avLst>
              <a:gd name="adj1" fmla="val 47162"/>
              <a:gd name="adj2" fmla="val 119338"/>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solidFill>
                  <a:schemeClr val="bg1"/>
                </a:solidFill>
              </a:rPr>
              <a:t>NIC</a:t>
            </a:r>
            <a:r>
              <a:rPr lang="zh-CN" altLang="en-US" sz="2000" dirty="0">
                <a:solidFill>
                  <a:schemeClr val="bg1"/>
                </a:solidFill>
              </a:rPr>
              <a:t>在</a:t>
            </a:r>
          </a:p>
          <a:p>
            <a:pPr algn="ctr" eaLnBrk="1" hangingPunct="1"/>
            <a:r>
              <a:rPr lang="zh-CN" altLang="en-US" sz="2000" dirty="0">
                <a:solidFill>
                  <a:schemeClr val="bg1"/>
                </a:solidFill>
              </a:rPr>
              <a:t>计算机内</a:t>
            </a:r>
          </a:p>
        </p:txBody>
      </p:sp>
      <p:sp>
        <p:nvSpPr>
          <p:cNvPr id="55318" name="Rectangle 92"/>
          <p:cNvSpPr>
            <a:spLocks noChangeArrowheads="1"/>
          </p:cNvSpPr>
          <p:nvPr/>
        </p:nvSpPr>
        <p:spPr bwMode="auto">
          <a:xfrm>
            <a:off x="5838825"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9" name="Rectangle 93"/>
          <p:cNvSpPr>
            <a:spLocks noChangeArrowheads="1"/>
          </p:cNvSpPr>
          <p:nvPr/>
        </p:nvSpPr>
        <p:spPr bwMode="auto">
          <a:xfrm rot="5400000">
            <a:off x="5919788"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2" name="图形 1">
            <a:extLst>
              <a:ext uri="{FF2B5EF4-FFF2-40B4-BE49-F238E27FC236}">
                <a16:creationId xmlns:a16="http://schemas.microsoft.com/office/drawing/2014/main" id="{874A0A96-963A-E1A4-4AC8-0BF7499B1E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7232" y="2539094"/>
            <a:ext cx="747621" cy="566056"/>
          </a:xfrm>
          <a:prstGeom prst="rect">
            <a:avLst/>
          </a:prstGeom>
        </p:spPr>
      </p:pic>
      <p:pic>
        <p:nvPicPr>
          <p:cNvPr id="3" name="图形 2">
            <a:extLst>
              <a:ext uri="{FF2B5EF4-FFF2-40B4-BE49-F238E27FC236}">
                <a16:creationId xmlns:a16="http://schemas.microsoft.com/office/drawing/2014/main" id="{7147D67B-4AAC-EEA4-CF5A-C986DBBC7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4279" y="2523413"/>
            <a:ext cx="747621" cy="566056"/>
          </a:xfrm>
          <a:prstGeom prst="rect">
            <a:avLst/>
          </a:prstGeom>
        </p:spPr>
      </p:pic>
      <p:pic>
        <p:nvPicPr>
          <p:cNvPr id="4" name="图形 3">
            <a:extLst>
              <a:ext uri="{FF2B5EF4-FFF2-40B4-BE49-F238E27FC236}">
                <a16:creationId xmlns:a16="http://schemas.microsoft.com/office/drawing/2014/main" id="{EBD87B24-2B72-8757-3500-ED09F679A5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381" y="2535603"/>
            <a:ext cx="747621" cy="566056"/>
          </a:xfrm>
          <a:prstGeom prst="rect">
            <a:avLst/>
          </a:prstGeom>
        </p:spPr>
      </p:pic>
    </p:spTree>
    <p:extLst>
      <p:ext uri="{BB962C8B-B14F-4D97-AF65-F5344CB8AC3E}">
        <p14:creationId xmlns:p14="http://schemas.microsoft.com/office/powerpoint/2010/main" val="17474230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9CC0C63-9442-4C34-AA1B-2DA941713717}" type="slidenum">
              <a:rPr lang="en-US" altLang="zh-CN"/>
              <a:pPr>
                <a:defRPr/>
              </a:pPr>
              <a:t>149</a:t>
            </a:fld>
            <a:endParaRPr lang="en-US" altLang="zh-CN"/>
          </a:p>
        </p:txBody>
      </p:sp>
      <p:sp>
        <p:nvSpPr>
          <p:cNvPr id="56323" name="Rectangle 2"/>
          <p:cNvSpPr>
            <a:spLocks noGrp="1" noChangeArrowheads="1"/>
          </p:cNvSpPr>
          <p:nvPr>
            <p:ph type="title"/>
          </p:nvPr>
        </p:nvSpPr>
        <p:spPr/>
        <p:txBody>
          <a:bodyPr/>
          <a:lstStyle/>
          <a:p>
            <a:pPr eaLnBrk="1" hangingPunct="1"/>
            <a:r>
              <a:rPr lang="en-US" altLang="zh-CN" dirty="0"/>
              <a:t>10BaseT</a:t>
            </a:r>
            <a:r>
              <a:rPr lang="zh-CN" altLang="en-US" dirty="0"/>
              <a:t>：双绞线以太网</a:t>
            </a:r>
          </a:p>
        </p:txBody>
      </p:sp>
      <p:pic>
        <p:nvPicPr>
          <p:cNvPr id="56324" name="Picture 5" descr="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81075"/>
            <a:ext cx="91440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034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3F2F-8F2D-409B-8ACF-D7B7E475D696}"/>
              </a:ext>
            </a:extLst>
          </p:cNvPr>
          <p:cNvSpPr>
            <a:spLocks noGrp="1"/>
          </p:cNvSpPr>
          <p:nvPr>
            <p:ph type="title"/>
          </p:nvPr>
        </p:nvSpPr>
        <p:spPr/>
        <p:txBody>
          <a:bodyPr/>
          <a:lstStyle/>
          <a:p>
            <a:r>
              <a:rPr lang="zh-CN" altLang="en-US" dirty="0"/>
              <a:t>传输方式</a:t>
            </a:r>
          </a:p>
        </p:txBody>
      </p:sp>
      <p:sp>
        <p:nvSpPr>
          <p:cNvPr id="3" name="内容占位符 2">
            <a:extLst>
              <a:ext uri="{FF2B5EF4-FFF2-40B4-BE49-F238E27FC236}">
                <a16:creationId xmlns:a16="http://schemas.microsoft.com/office/drawing/2014/main" id="{C7F16FDF-F91A-4519-8FB6-AEA99290568F}"/>
              </a:ext>
            </a:extLst>
          </p:cNvPr>
          <p:cNvSpPr>
            <a:spLocks noGrp="1"/>
          </p:cNvSpPr>
          <p:nvPr>
            <p:ph idx="1"/>
          </p:nvPr>
        </p:nvSpPr>
        <p:spPr/>
        <p:txBody>
          <a:bodyPr/>
          <a:lstStyle/>
          <a:p>
            <a:r>
              <a:rPr lang="zh-CN" altLang="en-US" dirty="0"/>
              <a:t>传输方式定义了比特流从一个设备传到另一个设备的方式，包括：</a:t>
            </a:r>
          </a:p>
          <a:p>
            <a:pPr lvl="1"/>
            <a:r>
              <a:rPr lang="zh-CN" altLang="en-US" dirty="0"/>
              <a:t>单工、半双工和双工通信</a:t>
            </a:r>
          </a:p>
          <a:p>
            <a:pPr lvl="1"/>
            <a:r>
              <a:rPr lang="zh-CN" altLang="en-US" dirty="0"/>
              <a:t>并行传输和串行传输</a:t>
            </a:r>
          </a:p>
          <a:p>
            <a:pPr lvl="1"/>
            <a:r>
              <a:rPr lang="zh-CN" altLang="en-US" dirty="0"/>
              <a:t>同步传输和异步传输</a:t>
            </a:r>
          </a:p>
          <a:p>
            <a:endParaRPr lang="zh-CN" altLang="en-US" dirty="0"/>
          </a:p>
        </p:txBody>
      </p:sp>
      <p:sp>
        <p:nvSpPr>
          <p:cNvPr id="4" name="灯片编号占位符 3">
            <a:extLst>
              <a:ext uri="{FF2B5EF4-FFF2-40B4-BE49-F238E27FC236}">
                <a16:creationId xmlns:a16="http://schemas.microsoft.com/office/drawing/2014/main" id="{A2C7D936-3DA2-4D0F-8F6A-3451BE28EB91}"/>
              </a:ext>
            </a:extLst>
          </p:cNvPr>
          <p:cNvSpPr>
            <a:spLocks noGrp="1"/>
          </p:cNvSpPr>
          <p:nvPr>
            <p:ph type="sldNum" sz="quarter" idx="12"/>
          </p:nvPr>
        </p:nvSpPr>
        <p:spPr/>
        <p:txBody>
          <a:bodyPr/>
          <a:lstStyle/>
          <a:p>
            <a:fld id="{C8BB1146-E542-4D4E-B8E9-6919A11DDD48}" type="slidenum">
              <a:rPr lang="en-US" smtClean="0"/>
              <a:t>15</a:t>
            </a:fld>
            <a:endParaRPr lang="en-US"/>
          </a:p>
        </p:txBody>
      </p:sp>
    </p:spTree>
    <p:extLst>
      <p:ext uri="{BB962C8B-B14F-4D97-AF65-F5344CB8AC3E}">
        <p14:creationId xmlns:p14="http://schemas.microsoft.com/office/powerpoint/2010/main" val="33082065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1F62612A-C775-475A-820C-3E7AD9115306}" type="slidenum">
              <a:rPr lang="en-US" altLang="zh-CN"/>
              <a:pPr>
                <a:defRPr/>
              </a:pPr>
              <a:t>150</a:t>
            </a:fld>
            <a:endParaRPr lang="en-US" altLang="zh-CN"/>
          </a:p>
        </p:txBody>
      </p:sp>
      <p:sp>
        <p:nvSpPr>
          <p:cNvPr id="58371" name="Rectangle 2"/>
          <p:cNvSpPr>
            <a:spLocks noGrp="1" noChangeArrowheads="1"/>
          </p:cNvSpPr>
          <p:nvPr>
            <p:ph type="title"/>
          </p:nvPr>
        </p:nvSpPr>
        <p:spPr/>
        <p:txBody>
          <a:bodyPr/>
          <a:lstStyle/>
          <a:p>
            <a:pPr eaLnBrk="1" hangingPunct="1"/>
            <a:r>
              <a:rPr lang="en-US" altLang="zh-CN"/>
              <a:t>100Base-T</a:t>
            </a:r>
            <a:r>
              <a:rPr lang="zh-CN" altLang="en-US"/>
              <a:t>：快速以太网</a:t>
            </a:r>
          </a:p>
        </p:txBody>
      </p:sp>
      <p:sp>
        <p:nvSpPr>
          <p:cNvPr id="58372" name="Rectangle 3"/>
          <p:cNvSpPr>
            <a:spLocks noGrp="1" noChangeArrowheads="1"/>
          </p:cNvSpPr>
          <p:nvPr>
            <p:ph type="body" idx="1"/>
          </p:nvPr>
        </p:nvSpPr>
        <p:spPr/>
        <p:txBody>
          <a:bodyPr>
            <a:normAutofit/>
          </a:bodyPr>
          <a:lstStyle/>
          <a:p>
            <a:pPr eaLnBrk="1" hangingPunct="1">
              <a:buFont typeface="Wingdings" panose="05000000000000000000" pitchFamily="2" charset="2"/>
              <a:buChar char="n"/>
            </a:pPr>
            <a:r>
              <a:rPr lang="zh-CN" altLang="en-US" sz="2400" dirty="0"/>
              <a:t>与</a:t>
            </a:r>
            <a:r>
              <a:rPr lang="en-US" altLang="zh-CN" sz="2400" dirty="0"/>
              <a:t>10Base-T</a:t>
            </a:r>
            <a:r>
              <a:rPr lang="zh-CN" altLang="en-US" sz="2400" b="1" dirty="0">
                <a:solidFill>
                  <a:srgbClr val="FF0000"/>
                </a:solidFill>
              </a:rPr>
              <a:t>相同点</a:t>
            </a:r>
            <a:r>
              <a:rPr lang="zh-CN" altLang="en-US" sz="2400" dirty="0"/>
              <a:t>：</a:t>
            </a:r>
            <a:endParaRPr lang="en-US" altLang="zh-CN" sz="2400" dirty="0"/>
          </a:p>
          <a:p>
            <a:pPr marL="536575" indent="-271463" eaLnBrk="1" hangingPunct="1"/>
            <a:r>
              <a:rPr lang="zh-CN" altLang="en-US" sz="2400" dirty="0"/>
              <a:t>均为星型拓扑</a:t>
            </a:r>
            <a:endParaRPr lang="en-US" altLang="zh-CN" sz="2400" dirty="0"/>
          </a:p>
          <a:p>
            <a:pPr marL="536575" indent="-271463" eaLnBrk="1" hangingPunct="1"/>
            <a:r>
              <a:rPr lang="zh-CN" altLang="en-US" sz="2400" dirty="0"/>
              <a:t>相同的</a:t>
            </a:r>
            <a:r>
              <a:rPr lang="en-US" altLang="zh-CN" sz="2400" dirty="0"/>
              <a:t>MAC</a:t>
            </a:r>
            <a:r>
              <a:rPr lang="zh-CN" altLang="en-US" sz="2400" dirty="0"/>
              <a:t>协议和帧格式</a:t>
            </a:r>
          </a:p>
          <a:p>
            <a:pPr eaLnBrk="1" hangingPunct="1">
              <a:buFont typeface="Wingdings" panose="05000000000000000000" pitchFamily="2" charset="2"/>
              <a:buChar char="n"/>
            </a:pPr>
            <a:r>
              <a:rPr lang="zh-CN" altLang="en-US" sz="2400" dirty="0"/>
              <a:t>与</a:t>
            </a:r>
            <a:r>
              <a:rPr lang="en-US" altLang="zh-CN" sz="2400" dirty="0"/>
              <a:t>10Base-T</a:t>
            </a:r>
            <a:r>
              <a:rPr lang="zh-CN" altLang="en-US" sz="2400" dirty="0"/>
              <a:t>的</a:t>
            </a:r>
            <a:r>
              <a:rPr lang="zh-CN" altLang="en-US" sz="2400" b="1" dirty="0">
                <a:solidFill>
                  <a:srgbClr val="FF0000"/>
                </a:solidFill>
              </a:rPr>
              <a:t>不同点</a:t>
            </a:r>
            <a:r>
              <a:rPr lang="zh-CN" altLang="en-US" sz="2400" b="1" dirty="0"/>
              <a:t>：</a:t>
            </a:r>
            <a:endParaRPr lang="en-US" altLang="zh-CN" sz="2400" b="1" dirty="0"/>
          </a:p>
          <a:p>
            <a:pPr marL="608012" indent="-342900" eaLnBrk="1" hangingPunct="1"/>
            <a:r>
              <a:rPr lang="zh-CN" altLang="en-US" sz="2400" dirty="0"/>
              <a:t>编码系统，为</a:t>
            </a:r>
            <a:r>
              <a:rPr lang="en-US" altLang="zh-CN" sz="2400" dirty="0"/>
              <a:t>4B/5B</a:t>
            </a:r>
            <a:r>
              <a:rPr lang="zh-CN" altLang="en-US" sz="2400" dirty="0"/>
              <a:t>编码与</a:t>
            </a:r>
            <a:r>
              <a:rPr lang="en-US" altLang="zh-CN" sz="2400" dirty="0"/>
              <a:t>MLT-3</a:t>
            </a:r>
            <a:r>
              <a:rPr lang="zh-CN" altLang="en-US" sz="2400" dirty="0"/>
              <a:t>编码组合方式</a:t>
            </a:r>
            <a:endParaRPr lang="en-US" altLang="zh-CN" sz="2400" dirty="0"/>
          </a:p>
          <a:p>
            <a:pPr marL="608012" indent="-342900" eaLnBrk="1" hangingPunct="1"/>
            <a:r>
              <a:rPr lang="zh-CN" altLang="en-US" sz="2400" dirty="0"/>
              <a:t>计算机和集线器间定义了发送和接收两条链路。</a:t>
            </a:r>
          </a:p>
          <a:p>
            <a:pPr eaLnBrk="1" hangingPunct="1">
              <a:buFont typeface="Wingdings" panose="05000000000000000000" pitchFamily="2" charset="2"/>
              <a:buChar char="n"/>
            </a:pPr>
            <a:r>
              <a:rPr lang="zh-CN" altLang="en-US" sz="2400" dirty="0"/>
              <a:t>保持最短帧长不变（最短</a:t>
            </a:r>
            <a:r>
              <a:rPr lang="en-US" altLang="zh-CN" sz="2400" dirty="0"/>
              <a:t>64</a:t>
            </a:r>
            <a:r>
              <a:rPr lang="zh-CN" altLang="en-US" sz="2400" dirty="0"/>
              <a:t>字节），一个网段的最大电缆长度</a:t>
            </a:r>
            <a:r>
              <a:rPr lang="en-US" altLang="zh-CN" sz="2400" dirty="0"/>
              <a:t>100m</a:t>
            </a:r>
            <a:r>
              <a:rPr lang="zh-CN" altLang="en-US" sz="2400" dirty="0"/>
              <a:t>，因此争用期从原来的</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改为</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帧间时间间隔从原来的</a:t>
            </a:r>
            <a:r>
              <a:rPr lang="en-US" altLang="zh-CN" sz="2400" dirty="0"/>
              <a:t>9.6</a:t>
            </a:r>
            <a:r>
              <a:rPr lang="en-US" altLang="zh-CN" sz="2400" dirty="0">
                <a:sym typeface="Symbol" panose="05050102010706020507" pitchFamily="18" charset="2"/>
              </a:rPr>
              <a:t></a:t>
            </a:r>
            <a:r>
              <a:rPr lang="en-US" altLang="zh-CN" sz="2400" dirty="0"/>
              <a:t>s</a:t>
            </a:r>
            <a:r>
              <a:rPr lang="zh-CN" altLang="en-US" sz="2400" dirty="0"/>
              <a:t>改为现在的 </a:t>
            </a:r>
            <a:r>
              <a:rPr lang="en-US" altLang="zh-CN" sz="2400" dirty="0"/>
              <a:t>0.96</a:t>
            </a:r>
            <a:r>
              <a:rPr lang="en-US" altLang="zh-CN" sz="2400" dirty="0">
                <a:sym typeface="Symbol" panose="05050102010706020507" pitchFamily="18" charset="2"/>
              </a:rPr>
              <a:t></a:t>
            </a:r>
            <a:r>
              <a:rPr lang="en-US" altLang="zh-CN" sz="2400" dirty="0"/>
              <a:t>s</a:t>
            </a:r>
            <a:r>
              <a:rPr lang="zh-CN" altLang="en-US" sz="2400" dirty="0"/>
              <a:t>。</a:t>
            </a:r>
          </a:p>
        </p:txBody>
      </p:sp>
    </p:spTree>
    <p:extLst>
      <p:ext uri="{BB962C8B-B14F-4D97-AF65-F5344CB8AC3E}">
        <p14:creationId xmlns:p14="http://schemas.microsoft.com/office/powerpoint/2010/main" val="37948293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F116EE6C-B4F0-47F3-89C3-F30BEF885091}" type="slidenum">
              <a:rPr lang="en-US" altLang="zh-CN"/>
              <a:pPr>
                <a:defRPr/>
              </a:pPr>
              <a:t>151</a:t>
            </a:fld>
            <a:endParaRPr lang="en-US" altLang="zh-CN"/>
          </a:p>
        </p:txBody>
      </p:sp>
      <p:sp>
        <p:nvSpPr>
          <p:cNvPr id="59395" name="Rectangle 2"/>
          <p:cNvSpPr>
            <a:spLocks noGrp="1" noChangeArrowheads="1"/>
          </p:cNvSpPr>
          <p:nvPr>
            <p:ph type="title"/>
          </p:nvPr>
        </p:nvSpPr>
        <p:spPr/>
        <p:txBody>
          <a:bodyPr/>
          <a:lstStyle/>
          <a:p>
            <a:pPr eaLnBrk="1" hangingPunct="1"/>
            <a:r>
              <a:rPr lang="en-US" altLang="zh-CN"/>
              <a:t>4B/5B</a:t>
            </a:r>
            <a:r>
              <a:rPr lang="zh-CN" altLang="en-US"/>
              <a:t>编码</a:t>
            </a:r>
          </a:p>
        </p:txBody>
      </p:sp>
      <p:sp>
        <p:nvSpPr>
          <p:cNvPr id="59396" name="Rectangle 3"/>
          <p:cNvSpPr>
            <a:spLocks noGrp="1" noChangeArrowheads="1"/>
          </p:cNvSpPr>
          <p:nvPr>
            <p:ph type="body" idx="1"/>
          </p:nvPr>
        </p:nvSpPr>
        <p:spPr>
          <a:xfrm>
            <a:off x="682440" y="1125538"/>
            <a:ext cx="5126223" cy="5437187"/>
          </a:xfrm>
        </p:spPr>
        <p:txBody>
          <a:bodyPr>
            <a:normAutofit/>
          </a:bodyPr>
          <a:lstStyle/>
          <a:p>
            <a:pPr eaLnBrk="1" hangingPunct="1">
              <a:buFont typeface="Wingdings" panose="05000000000000000000" pitchFamily="2" charset="2"/>
              <a:buChar char="n"/>
            </a:pPr>
            <a:r>
              <a:rPr lang="zh-CN" altLang="en-US" sz="2600" dirty="0"/>
              <a:t>用</a:t>
            </a:r>
            <a:r>
              <a:rPr lang="en-US" altLang="zh-CN" sz="2600" dirty="0"/>
              <a:t>5bit</a:t>
            </a:r>
            <a:r>
              <a:rPr lang="zh-CN" altLang="en-US" sz="2600" dirty="0"/>
              <a:t>的二进制数来表示</a:t>
            </a:r>
            <a:r>
              <a:rPr lang="en-US" altLang="zh-CN" sz="2600" dirty="0"/>
              <a:t>4bit</a:t>
            </a:r>
            <a:r>
              <a:rPr lang="zh-CN" altLang="en-US" sz="2600" dirty="0"/>
              <a:t>二进制数，映射方式如右表所示</a:t>
            </a:r>
          </a:p>
          <a:p>
            <a:pPr>
              <a:buFont typeface="Wingdings" panose="05000000000000000000" pitchFamily="2" charset="2"/>
              <a:buChar char="n"/>
            </a:pPr>
            <a:r>
              <a:rPr lang="en-US" altLang="zh-CN" sz="2600" dirty="0"/>
              <a:t>4</a:t>
            </a:r>
            <a:r>
              <a:rPr lang="zh-CN" altLang="en-US" sz="2600" dirty="0"/>
              <a:t>位二进制共有</a:t>
            </a:r>
            <a:r>
              <a:rPr lang="en-US" altLang="zh-CN" sz="2600" dirty="0"/>
              <a:t>16</a:t>
            </a:r>
            <a:r>
              <a:rPr lang="zh-CN" altLang="en-US" sz="2600" dirty="0"/>
              <a:t>种组合，</a:t>
            </a:r>
            <a:r>
              <a:rPr lang="en-US" altLang="zh-CN" sz="2600" dirty="0"/>
              <a:t>5</a:t>
            </a:r>
            <a:r>
              <a:rPr lang="zh-CN" altLang="en-US" sz="2600" dirty="0"/>
              <a:t>位二进制共有</a:t>
            </a:r>
            <a:r>
              <a:rPr lang="en-US" altLang="zh-CN" sz="2600" dirty="0"/>
              <a:t>32</a:t>
            </a:r>
            <a:r>
              <a:rPr lang="zh-CN" altLang="en-US" sz="2600" dirty="0"/>
              <a:t>种组合，如何从</a:t>
            </a:r>
            <a:r>
              <a:rPr lang="en-US" altLang="zh-CN" sz="2600" dirty="0"/>
              <a:t>32</a:t>
            </a:r>
            <a:r>
              <a:rPr lang="zh-CN" altLang="en-US" sz="2600" dirty="0"/>
              <a:t>种组合种选取</a:t>
            </a:r>
            <a:r>
              <a:rPr lang="en-US" altLang="zh-CN" sz="2600" dirty="0"/>
              <a:t>16</a:t>
            </a:r>
            <a:r>
              <a:rPr lang="zh-CN" altLang="en-US" sz="2600" dirty="0"/>
              <a:t>种来使用呢？这里需要满足两个规则：</a:t>
            </a:r>
          </a:p>
          <a:p>
            <a:pPr marL="536575" lvl="1" indent="-271463" eaLnBrk="1" hangingPunct="1">
              <a:buFont typeface="Wingdings" panose="05000000000000000000" pitchFamily="2" charset="2"/>
              <a:buChar char="Ø"/>
            </a:pPr>
            <a:r>
              <a:rPr lang="zh-CN" altLang="en-US" sz="2400" dirty="0">
                <a:latin typeface="+mn-ea"/>
              </a:rPr>
              <a:t>每个</a:t>
            </a:r>
            <a:r>
              <a:rPr lang="en-US" altLang="zh-CN" sz="2400" dirty="0">
                <a:latin typeface="+mn-ea"/>
              </a:rPr>
              <a:t>5</a:t>
            </a:r>
            <a:r>
              <a:rPr lang="zh-CN" altLang="en-US" sz="2400" dirty="0">
                <a:latin typeface="+mn-ea"/>
              </a:rPr>
              <a:t>比特码组中不含多于</a:t>
            </a:r>
            <a:r>
              <a:rPr lang="en-US" altLang="zh-CN" sz="2400" dirty="0">
                <a:latin typeface="+mn-ea"/>
              </a:rPr>
              <a:t>3</a:t>
            </a:r>
            <a:r>
              <a:rPr lang="zh-CN" altLang="en-US" sz="2400" dirty="0">
                <a:latin typeface="+mn-ea"/>
              </a:rPr>
              <a:t>个“</a:t>
            </a:r>
            <a:r>
              <a:rPr lang="en-US" altLang="zh-CN" sz="2400" dirty="0">
                <a:latin typeface="+mn-ea"/>
              </a:rPr>
              <a:t>0”</a:t>
            </a:r>
          </a:p>
          <a:p>
            <a:pPr marL="536575" lvl="1" indent="-271463" eaLnBrk="1" hangingPunct="1">
              <a:buFont typeface="Wingdings" panose="05000000000000000000" pitchFamily="2" charset="2"/>
              <a:buChar char="Ø"/>
            </a:pPr>
            <a:r>
              <a:rPr lang="zh-CN" altLang="en-US" sz="2400" dirty="0">
                <a:latin typeface="+mn-ea"/>
              </a:rPr>
              <a:t>或者</a:t>
            </a:r>
            <a:r>
              <a:rPr lang="en-US" altLang="zh-CN" sz="2400" dirty="0">
                <a:latin typeface="+mn-ea"/>
              </a:rPr>
              <a:t>5</a:t>
            </a:r>
            <a:r>
              <a:rPr lang="zh-CN" altLang="en-US" sz="2400" dirty="0">
                <a:latin typeface="+mn-ea"/>
              </a:rPr>
              <a:t>比特码组中包含不少于</a:t>
            </a:r>
            <a:r>
              <a:rPr lang="en-US" altLang="zh-CN" sz="2400" dirty="0">
                <a:latin typeface="+mn-ea"/>
              </a:rPr>
              <a:t>2</a:t>
            </a:r>
            <a:r>
              <a:rPr lang="zh-CN" altLang="en-US" sz="2400" dirty="0">
                <a:latin typeface="+mn-ea"/>
              </a:rPr>
              <a:t>个“</a:t>
            </a:r>
            <a:r>
              <a:rPr lang="en-US" altLang="zh-CN" sz="2400" dirty="0">
                <a:latin typeface="+mn-ea"/>
              </a:rPr>
              <a:t>1”</a:t>
            </a:r>
          </a:p>
        </p:txBody>
      </p:sp>
      <p:pic>
        <p:nvPicPr>
          <p:cNvPr id="59397" name="Picture 5" descr="562315_201008242215181DR8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341438"/>
            <a:ext cx="40322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4197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5"/>
          <p:cNvSpPr>
            <a:spLocks noGrp="1"/>
          </p:cNvSpPr>
          <p:nvPr>
            <p:ph type="sldNum" sz="quarter" idx="12"/>
          </p:nvPr>
        </p:nvSpPr>
        <p:spPr/>
        <p:txBody>
          <a:bodyPr/>
          <a:lstStyle/>
          <a:p>
            <a:pPr>
              <a:defRPr/>
            </a:pPr>
            <a:fld id="{A65BEF1B-81A7-4B7E-909A-EE84F35F521A}" type="slidenum">
              <a:rPr lang="en-US" altLang="zh-CN"/>
              <a:pPr>
                <a:defRPr/>
              </a:pPr>
              <a:t>152</a:t>
            </a:fld>
            <a:endParaRPr lang="en-US" altLang="zh-CN"/>
          </a:p>
        </p:txBody>
      </p:sp>
      <p:sp>
        <p:nvSpPr>
          <p:cNvPr id="61443" name="Rectangle 2"/>
          <p:cNvSpPr>
            <a:spLocks noGrp="1" noChangeArrowheads="1"/>
          </p:cNvSpPr>
          <p:nvPr>
            <p:ph type="title"/>
          </p:nvPr>
        </p:nvSpPr>
        <p:spPr/>
        <p:txBody>
          <a:bodyPr/>
          <a:lstStyle/>
          <a:p>
            <a:pPr eaLnBrk="1" hangingPunct="1"/>
            <a:r>
              <a:rPr lang="en-US" altLang="zh-CN" dirty="0"/>
              <a:t>MLT-3</a:t>
            </a:r>
            <a:r>
              <a:rPr lang="zh-CN" altLang="en-US" dirty="0"/>
              <a:t>编码规则</a:t>
            </a:r>
            <a:r>
              <a:rPr lang="zh-CN" altLang="en-US" sz="2400" dirty="0"/>
              <a:t>（属于双极性编码） </a:t>
            </a:r>
            <a:endParaRPr lang="zh-CN" altLang="en-US" dirty="0"/>
          </a:p>
        </p:txBody>
      </p:sp>
      <p:sp>
        <p:nvSpPr>
          <p:cNvPr id="61444" name="Rectangle 3"/>
          <p:cNvSpPr>
            <a:spLocks noGrp="1" noChangeArrowheads="1"/>
          </p:cNvSpPr>
          <p:nvPr>
            <p:ph type="body" idx="1"/>
          </p:nvPr>
        </p:nvSpPr>
        <p:spPr>
          <a:xfrm>
            <a:off x="666750" y="1113951"/>
            <a:ext cx="8642350" cy="2808287"/>
          </a:xfrm>
        </p:spPr>
        <p:txBody>
          <a:bodyPr>
            <a:normAutofit fontScale="92500" lnSpcReduction="10000"/>
          </a:bodyPr>
          <a:lstStyle/>
          <a:p>
            <a:pPr eaLnBrk="1" hangingPunct="1">
              <a:buFont typeface="Wingdings" panose="05000000000000000000" pitchFamily="2" charset="2"/>
              <a:buChar char="n"/>
            </a:pPr>
            <a:r>
              <a:rPr lang="en-US" altLang="zh-CN" sz="2800" dirty="0"/>
              <a:t>MLT-3</a:t>
            </a:r>
            <a:r>
              <a:rPr lang="zh-CN" altLang="en-US" sz="2800" dirty="0"/>
              <a:t>：</a:t>
            </a:r>
            <a:r>
              <a:rPr lang="en-US" altLang="zh-CN" sz="2800" dirty="0"/>
              <a:t>Multi-Level Transmit-3</a:t>
            </a:r>
            <a:r>
              <a:rPr lang="zh-CN" altLang="en-US" sz="2800" dirty="0"/>
              <a:t>，多电平传输编码</a:t>
            </a:r>
          </a:p>
          <a:p>
            <a:pPr eaLnBrk="1" hangingPunct="1">
              <a:buFont typeface="Wingdings" panose="05000000000000000000" pitchFamily="2" charset="2"/>
              <a:buChar char="n"/>
            </a:pPr>
            <a:r>
              <a:rPr lang="zh-CN" altLang="en-US" sz="2800" dirty="0"/>
              <a:t>规则：有</a:t>
            </a:r>
            <a:r>
              <a:rPr lang="en-US" altLang="zh-CN" sz="2800" dirty="0"/>
              <a:t>3</a:t>
            </a:r>
            <a:r>
              <a:rPr lang="zh-CN" altLang="en-US" sz="2800" dirty="0"/>
              <a:t>种电平，</a:t>
            </a:r>
            <a:r>
              <a:rPr lang="en-US" altLang="zh-CN" sz="2800" dirty="0"/>
              <a:t>-1</a:t>
            </a:r>
            <a:r>
              <a:rPr lang="zh-CN" altLang="en-US" sz="2800" dirty="0"/>
              <a:t>、</a:t>
            </a:r>
            <a:r>
              <a:rPr lang="en-US" altLang="zh-CN" sz="2800" dirty="0"/>
              <a:t>0</a:t>
            </a:r>
            <a:r>
              <a:rPr lang="zh-CN" altLang="en-US" sz="2800" dirty="0"/>
              <a:t>、</a:t>
            </a:r>
            <a:r>
              <a:rPr lang="en-US" altLang="zh-CN" sz="2800" dirty="0"/>
              <a:t>+1</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0”</a:t>
            </a:r>
            <a:r>
              <a:rPr lang="zh-CN" altLang="en-US" sz="2400" dirty="0">
                <a:latin typeface="+mn-ea"/>
              </a:rPr>
              <a:t>，则电平保持不变</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1”</a:t>
            </a:r>
            <a:r>
              <a:rPr lang="zh-CN" altLang="en-US" sz="2400" dirty="0">
                <a:latin typeface="+mn-ea"/>
              </a:rPr>
              <a:t>，则产生跳变，又分</a:t>
            </a:r>
            <a:r>
              <a:rPr lang="en-US" altLang="zh-CN" sz="2400" dirty="0">
                <a:latin typeface="+mn-ea"/>
              </a:rPr>
              <a:t>2</a:t>
            </a:r>
            <a:r>
              <a:rPr lang="zh-CN" altLang="en-US" sz="2400" dirty="0">
                <a:latin typeface="+mn-ea"/>
              </a:rPr>
              <a:t>种情况：</a:t>
            </a:r>
          </a:p>
          <a:p>
            <a:pPr lvl="2" eaLnBrk="1" hangingPunct="1">
              <a:buFont typeface="Wingdings" panose="05000000000000000000" pitchFamily="2" charset="2"/>
              <a:buChar char="ü"/>
            </a:pPr>
            <a:r>
              <a:rPr lang="zh-CN" altLang="en-US" sz="2000" dirty="0">
                <a:latin typeface="+mn-ea"/>
              </a:rPr>
              <a:t>如果前一个输出是“</a:t>
            </a:r>
            <a:r>
              <a:rPr lang="en-US" altLang="zh-CN" sz="2000" dirty="0">
                <a:latin typeface="+mn-ea"/>
              </a:rPr>
              <a:t>+1”</a:t>
            </a:r>
            <a:r>
              <a:rPr lang="zh-CN" altLang="en-US" sz="2000" dirty="0">
                <a:latin typeface="+mn-ea"/>
              </a:rPr>
              <a:t>或“</a:t>
            </a:r>
            <a:r>
              <a:rPr lang="en-US" altLang="zh-CN" sz="2000" dirty="0">
                <a:latin typeface="+mn-ea"/>
              </a:rPr>
              <a:t>-1”</a:t>
            </a:r>
            <a:r>
              <a:rPr lang="zh-CN" altLang="en-US" sz="2000" dirty="0">
                <a:latin typeface="+mn-ea"/>
              </a:rPr>
              <a:t>，则下一输出为“</a:t>
            </a:r>
            <a:r>
              <a:rPr lang="en-US" altLang="zh-CN" sz="2000" dirty="0">
                <a:latin typeface="+mn-ea"/>
              </a:rPr>
              <a:t>0”</a:t>
            </a:r>
          </a:p>
          <a:p>
            <a:pPr lvl="2" eaLnBrk="1" hangingPunct="1">
              <a:buFont typeface="Wingdings" panose="05000000000000000000" pitchFamily="2" charset="2"/>
              <a:buChar char="ü"/>
            </a:pPr>
            <a:r>
              <a:rPr lang="zh-CN" altLang="en-US" sz="2000" dirty="0">
                <a:latin typeface="+mn-ea"/>
              </a:rPr>
              <a:t>如果前一个输出为“</a:t>
            </a:r>
            <a:r>
              <a:rPr lang="en-US" altLang="zh-CN" sz="2000" dirty="0">
                <a:latin typeface="+mn-ea"/>
              </a:rPr>
              <a:t>0”</a:t>
            </a:r>
            <a:r>
              <a:rPr lang="zh-CN" altLang="en-US" sz="2000" dirty="0">
                <a:latin typeface="+mn-ea"/>
              </a:rPr>
              <a:t>，则下一个输出值与最近一个非“</a:t>
            </a:r>
            <a:r>
              <a:rPr lang="en-US" altLang="zh-CN" sz="2000" dirty="0">
                <a:latin typeface="+mn-ea"/>
              </a:rPr>
              <a:t>0”</a:t>
            </a:r>
            <a:r>
              <a:rPr lang="zh-CN" altLang="en-US" sz="2000" dirty="0">
                <a:latin typeface="+mn-ea"/>
              </a:rPr>
              <a:t>相反</a:t>
            </a:r>
          </a:p>
        </p:txBody>
      </p:sp>
      <p:sp>
        <p:nvSpPr>
          <p:cNvPr id="61445" name="Line 4"/>
          <p:cNvSpPr>
            <a:spLocks noChangeShapeType="1"/>
          </p:cNvSpPr>
          <p:nvPr/>
        </p:nvSpPr>
        <p:spPr bwMode="auto">
          <a:xfrm>
            <a:off x="30718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6" name="Line 5"/>
          <p:cNvSpPr>
            <a:spLocks noChangeShapeType="1"/>
          </p:cNvSpPr>
          <p:nvPr/>
        </p:nvSpPr>
        <p:spPr bwMode="auto">
          <a:xfrm>
            <a:off x="3862388"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7" name="Line 6"/>
          <p:cNvSpPr>
            <a:spLocks noChangeShapeType="1"/>
          </p:cNvSpPr>
          <p:nvPr/>
        </p:nvSpPr>
        <p:spPr bwMode="auto">
          <a:xfrm>
            <a:off x="46545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8" name="Line 7"/>
          <p:cNvSpPr>
            <a:spLocks noChangeShapeType="1"/>
          </p:cNvSpPr>
          <p:nvPr/>
        </p:nvSpPr>
        <p:spPr bwMode="auto">
          <a:xfrm>
            <a:off x="54467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9" name="Line 8"/>
          <p:cNvSpPr>
            <a:spLocks noChangeShapeType="1"/>
          </p:cNvSpPr>
          <p:nvPr/>
        </p:nvSpPr>
        <p:spPr bwMode="auto">
          <a:xfrm>
            <a:off x="61658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0" name="Line 9"/>
          <p:cNvSpPr>
            <a:spLocks noChangeShapeType="1"/>
          </p:cNvSpPr>
          <p:nvPr/>
        </p:nvSpPr>
        <p:spPr bwMode="auto">
          <a:xfrm>
            <a:off x="688657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1" name="Line 10"/>
          <p:cNvSpPr>
            <a:spLocks noChangeShapeType="1"/>
          </p:cNvSpPr>
          <p:nvPr/>
        </p:nvSpPr>
        <p:spPr bwMode="auto">
          <a:xfrm>
            <a:off x="760730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2" name="Line 11"/>
          <p:cNvSpPr>
            <a:spLocks noChangeShapeType="1"/>
          </p:cNvSpPr>
          <p:nvPr/>
        </p:nvSpPr>
        <p:spPr bwMode="auto">
          <a:xfrm>
            <a:off x="839946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3" name="Line 12"/>
          <p:cNvSpPr>
            <a:spLocks noChangeShapeType="1"/>
          </p:cNvSpPr>
          <p:nvPr/>
        </p:nvSpPr>
        <p:spPr bwMode="auto">
          <a:xfrm>
            <a:off x="919162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4" name="Freeform 13"/>
          <p:cNvSpPr>
            <a:spLocks/>
          </p:cNvSpPr>
          <p:nvPr/>
        </p:nvSpPr>
        <p:spPr bwMode="auto">
          <a:xfrm>
            <a:off x="3071813" y="5081589"/>
            <a:ext cx="6119812" cy="1019175"/>
          </a:xfrm>
          <a:custGeom>
            <a:avLst/>
            <a:gdLst>
              <a:gd name="T0" fmla="*/ 0 w 3855"/>
              <a:gd name="T1" fmla="*/ 508000 h 642"/>
              <a:gd name="T2" fmla="*/ 784225 w 3855"/>
              <a:gd name="T3" fmla="*/ 509588 h 642"/>
              <a:gd name="T4" fmla="*/ 784225 w 3855"/>
              <a:gd name="T5" fmla="*/ 4763 h 642"/>
              <a:gd name="T6" fmla="*/ 1579562 w 3855"/>
              <a:gd name="T7" fmla="*/ 4763 h 642"/>
              <a:gd name="T8" fmla="*/ 1579562 w 3855"/>
              <a:gd name="T9" fmla="*/ 509588 h 642"/>
              <a:gd name="T10" fmla="*/ 2374900 w 3855"/>
              <a:gd name="T11" fmla="*/ 509588 h 642"/>
              <a:gd name="T12" fmla="*/ 2374900 w 3855"/>
              <a:gd name="T13" fmla="*/ 1019175 h 642"/>
              <a:gd name="T14" fmla="*/ 3094037 w 3855"/>
              <a:gd name="T15" fmla="*/ 1019175 h 642"/>
              <a:gd name="T16" fmla="*/ 3094037 w 3855"/>
              <a:gd name="T17" fmla="*/ 509588 h 642"/>
              <a:gd name="T18" fmla="*/ 3813175 w 3855"/>
              <a:gd name="T19" fmla="*/ 509588 h 642"/>
              <a:gd name="T20" fmla="*/ 3813175 w 3855"/>
              <a:gd name="T21" fmla="*/ 0 h 642"/>
              <a:gd name="T22" fmla="*/ 5322887 w 3855"/>
              <a:gd name="T23" fmla="*/ 0 h 642"/>
              <a:gd name="T24" fmla="*/ 5322887 w 3855"/>
              <a:gd name="T25" fmla="*/ 509588 h 642"/>
              <a:gd name="T26" fmla="*/ 6119812 w 3855"/>
              <a:gd name="T27" fmla="*/ 509588 h 6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55" h="642">
                <a:moveTo>
                  <a:pt x="0" y="320"/>
                </a:moveTo>
                <a:lnTo>
                  <a:pt x="494" y="321"/>
                </a:lnTo>
                <a:lnTo>
                  <a:pt x="494" y="3"/>
                </a:lnTo>
                <a:lnTo>
                  <a:pt x="995" y="3"/>
                </a:lnTo>
                <a:lnTo>
                  <a:pt x="995" y="321"/>
                </a:lnTo>
                <a:lnTo>
                  <a:pt x="1496" y="321"/>
                </a:lnTo>
                <a:lnTo>
                  <a:pt x="1496" y="642"/>
                </a:lnTo>
                <a:lnTo>
                  <a:pt x="1949" y="642"/>
                </a:lnTo>
                <a:lnTo>
                  <a:pt x="1949" y="321"/>
                </a:lnTo>
                <a:lnTo>
                  <a:pt x="2402" y="321"/>
                </a:lnTo>
                <a:lnTo>
                  <a:pt x="2402" y="0"/>
                </a:lnTo>
                <a:lnTo>
                  <a:pt x="3353" y="0"/>
                </a:lnTo>
                <a:lnTo>
                  <a:pt x="3353" y="321"/>
                </a:lnTo>
                <a:lnTo>
                  <a:pt x="3855" y="321"/>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1455" name="Group 36"/>
          <p:cNvGrpSpPr>
            <a:grpSpLocks/>
          </p:cNvGrpSpPr>
          <p:nvPr/>
        </p:nvGrpSpPr>
        <p:grpSpPr bwMode="auto">
          <a:xfrm>
            <a:off x="3071813" y="5084763"/>
            <a:ext cx="6119812" cy="1008062"/>
            <a:chOff x="657" y="3203"/>
            <a:chExt cx="4627" cy="635"/>
          </a:xfrm>
        </p:grpSpPr>
        <p:sp>
          <p:nvSpPr>
            <p:cNvPr id="61478" name="Line 14"/>
            <p:cNvSpPr>
              <a:spLocks noChangeShapeType="1"/>
            </p:cNvSpPr>
            <p:nvPr/>
          </p:nvSpPr>
          <p:spPr bwMode="auto">
            <a:xfrm>
              <a:off x="657" y="3838"/>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79" name="Line 15"/>
            <p:cNvSpPr>
              <a:spLocks noChangeShapeType="1"/>
            </p:cNvSpPr>
            <p:nvPr/>
          </p:nvSpPr>
          <p:spPr bwMode="auto">
            <a:xfrm>
              <a:off x="657" y="3203"/>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80" name="Line 16"/>
            <p:cNvSpPr>
              <a:spLocks noChangeShapeType="1"/>
            </p:cNvSpPr>
            <p:nvPr/>
          </p:nvSpPr>
          <p:spPr bwMode="auto">
            <a:xfrm>
              <a:off x="657" y="3521"/>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61456" name="Text Box 17"/>
          <p:cNvSpPr txBox="1">
            <a:spLocks noChangeArrowheads="1"/>
          </p:cNvSpPr>
          <p:nvPr/>
        </p:nvSpPr>
        <p:spPr bwMode="auto">
          <a:xfrm>
            <a:off x="2451100" y="40767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a:t>原码</a:t>
            </a:r>
          </a:p>
        </p:txBody>
      </p:sp>
      <p:sp>
        <p:nvSpPr>
          <p:cNvPr id="61457" name="Text Box 18"/>
          <p:cNvSpPr txBox="1">
            <a:spLocks noChangeArrowheads="1"/>
          </p:cNvSpPr>
          <p:nvPr/>
        </p:nvSpPr>
        <p:spPr bwMode="auto">
          <a:xfrm>
            <a:off x="2197100" y="4508501"/>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编码后</a:t>
            </a:r>
          </a:p>
        </p:txBody>
      </p:sp>
      <p:sp>
        <p:nvSpPr>
          <p:cNvPr id="61458" name="Text Box 19"/>
          <p:cNvSpPr txBox="1">
            <a:spLocks noChangeArrowheads="1"/>
          </p:cNvSpPr>
          <p:nvPr/>
        </p:nvSpPr>
        <p:spPr bwMode="auto">
          <a:xfrm>
            <a:off x="1971676" y="5387976"/>
            <a:ext cx="1171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en-US" altLang="zh-CN" sz="2000"/>
              <a:t>MLT-3</a:t>
            </a:r>
            <a:r>
              <a:rPr lang="zh-CN" altLang="en-US" sz="2000"/>
              <a:t>码</a:t>
            </a:r>
          </a:p>
        </p:txBody>
      </p:sp>
      <p:sp>
        <p:nvSpPr>
          <p:cNvPr id="61459" name="Text Box 20"/>
          <p:cNvSpPr txBox="1">
            <a:spLocks noChangeArrowheads="1"/>
          </p:cNvSpPr>
          <p:nvPr/>
        </p:nvSpPr>
        <p:spPr bwMode="auto">
          <a:xfrm>
            <a:off x="3325814"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0" name="Text Box 21"/>
          <p:cNvSpPr txBox="1">
            <a:spLocks noChangeArrowheads="1"/>
          </p:cNvSpPr>
          <p:nvPr/>
        </p:nvSpPr>
        <p:spPr bwMode="auto">
          <a:xfrm>
            <a:off x="40798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1" name="Text Box 22"/>
          <p:cNvSpPr txBox="1">
            <a:spLocks noChangeArrowheads="1"/>
          </p:cNvSpPr>
          <p:nvPr/>
        </p:nvSpPr>
        <p:spPr bwMode="auto">
          <a:xfrm>
            <a:off x="487203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2" name="Text Box 23"/>
          <p:cNvSpPr txBox="1">
            <a:spLocks noChangeArrowheads="1"/>
          </p:cNvSpPr>
          <p:nvPr/>
        </p:nvSpPr>
        <p:spPr bwMode="auto">
          <a:xfrm>
            <a:off x="566420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3" name="Text Box 24"/>
          <p:cNvSpPr txBox="1">
            <a:spLocks noChangeArrowheads="1"/>
          </p:cNvSpPr>
          <p:nvPr/>
        </p:nvSpPr>
        <p:spPr bwMode="auto">
          <a:xfrm>
            <a:off x="634682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4" name="Text Box 25"/>
          <p:cNvSpPr txBox="1">
            <a:spLocks noChangeArrowheads="1"/>
          </p:cNvSpPr>
          <p:nvPr/>
        </p:nvSpPr>
        <p:spPr bwMode="auto">
          <a:xfrm>
            <a:off x="70643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5" name="Text Box 26"/>
          <p:cNvSpPr txBox="1">
            <a:spLocks noChangeArrowheads="1"/>
          </p:cNvSpPr>
          <p:nvPr/>
        </p:nvSpPr>
        <p:spPr bwMode="auto">
          <a:xfrm>
            <a:off x="861695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6" name="Text Box 27"/>
          <p:cNvSpPr txBox="1">
            <a:spLocks noChangeArrowheads="1"/>
          </p:cNvSpPr>
          <p:nvPr/>
        </p:nvSpPr>
        <p:spPr bwMode="auto">
          <a:xfrm>
            <a:off x="782478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7" name="Text Box 28"/>
          <p:cNvSpPr txBox="1">
            <a:spLocks noChangeArrowheads="1"/>
          </p:cNvSpPr>
          <p:nvPr/>
        </p:nvSpPr>
        <p:spPr bwMode="auto">
          <a:xfrm>
            <a:off x="3325814"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8" name="Text Box 29"/>
          <p:cNvSpPr txBox="1">
            <a:spLocks noChangeArrowheads="1"/>
          </p:cNvSpPr>
          <p:nvPr/>
        </p:nvSpPr>
        <p:spPr bwMode="auto">
          <a:xfrm>
            <a:off x="40068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9" name="Text Box 30"/>
          <p:cNvSpPr txBox="1">
            <a:spLocks noChangeArrowheads="1"/>
          </p:cNvSpPr>
          <p:nvPr/>
        </p:nvSpPr>
        <p:spPr bwMode="auto">
          <a:xfrm>
            <a:off x="4872039"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0" name="Text Box 31"/>
          <p:cNvSpPr txBox="1">
            <a:spLocks noChangeArrowheads="1"/>
          </p:cNvSpPr>
          <p:nvPr/>
        </p:nvSpPr>
        <p:spPr bwMode="auto">
          <a:xfrm>
            <a:off x="5622926" y="4508501"/>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1" name="Text Box 32"/>
          <p:cNvSpPr txBox="1">
            <a:spLocks noChangeArrowheads="1"/>
          </p:cNvSpPr>
          <p:nvPr/>
        </p:nvSpPr>
        <p:spPr bwMode="auto">
          <a:xfrm>
            <a:off x="6346825"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2" name="Text Box 33"/>
          <p:cNvSpPr txBox="1">
            <a:spLocks noChangeArrowheads="1"/>
          </p:cNvSpPr>
          <p:nvPr/>
        </p:nvSpPr>
        <p:spPr bwMode="auto">
          <a:xfrm>
            <a:off x="69913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3" name="Text Box 34"/>
          <p:cNvSpPr txBox="1">
            <a:spLocks noChangeArrowheads="1"/>
          </p:cNvSpPr>
          <p:nvPr/>
        </p:nvSpPr>
        <p:spPr bwMode="auto">
          <a:xfrm>
            <a:off x="8616950"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4" name="Text Box 35"/>
          <p:cNvSpPr txBox="1">
            <a:spLocks noChangeArrowheads="1"/>
          </p:cNvSpPr>
          <p:nvPr/>
        </p:nvSpPr>
        <p:spPr bwMode="auto">
          <a:xfrm>
            <a:off x="7751764"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5" name="Text Box 37"/>
          <p:cNvSpPr txBox="1">
            <a:spLocks noChangeArrowheads="1"/>
          </p:cNvSpPr>
          <p:nvPr/>
        </p:nvSpPr>
        <p:spPr bwMode="auto">
          <a:xfrm>
            <a:off x="9191626" y="4868864"/>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6" name="Text Box 38"/>
          <p:cNvSpPr txBox="1">
            <a:spLocks noChangeArrowheads="1"/>
          </p:cNvSpPr>
          <p:nvPr/>
        </p:nvSpPr>
        <p:spPr bwMode="auto">
          <a:xfrm>
            <a:off x="9215439" y="5840414"/>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7" name="Text Box 39"/>
          <p:cNvSpPr txBox="1">
            <a:spLocks noChangeArrowheads="1"/>
          </p:cNvSpPr>
          <p:nvPr/>
        </p:nvSpPr>
        <p:spPr bwMode="auto">
          <a:xfrm>
            <a:off x="9264650" y="537368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Tree>
    <p:extLst>
      <p:ext uri="{BB962C8B-B14F-4D97-AF65-F5344CB8AC3E}">
        <p14:creationId xmlns:p14="http://schemas.microsoft.com/office/powerpoint/2010/main" val="32064101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82041-03C1-B74F-98DB-805D292CDFAF}"/>
              </a:ext>
            </a:extLst>
          </p:cNvPr>
          <p:cNvSpPr>
            <a:spLocks noGrp="1"/>
          </p:cNvSpPr>
          <p:nvPr>
            <p:ph type="title"/>
          </p:nvPr>
        </p:nvSpPr>
        <p:spPr>
          <a:xfrm>
            <a:off x="673100" y="128588"/>
            <a:ext cx="10858500" cy="900112"/>
          </a:xfrm>
        </p:spPr>
        <p:txBody>
          <a:bodyPr>
            <a:normAutofit/>
          </a:bodyPr>
          <a:lstStyle/>
          <a:p>
            <a:r>
              <a:rPr lang="en-US" altLang="zh-CN" sz="3200" b="1" dirty="0">
                <a:cs typeface="+mn-ea"/>
                <a:sym typeface="+mn-lt"/>
              </a:rPr>
              <a:t>100BASE</a:t>
            </a:r>
            <a:r>
              <a:rPr lang="zh-CN" altLang="en-US" sz="3200" b="1" dirty="0">
                <a:cs typeface="+mn-ea"/>
                <a:sym typeface="+mn-lt"/>
              </a:rPr>
              <a:t>以太网：三种不同的物理层标准</a:t>
            </a:r>
            <a:endParaRPr lang="zh-CN" altLang="en-US" dirty="0"/>
          </a:p>
        </p:txBody>
      </p:sp>
      <p:sp>
        <p:nvSpPr>
          <p:cNvPr id="3" name="内容占位符 2">
            <a:extLst>
              <a:ext uri="{FF2B5EF4-FFF2-40B4-BE49-F238E27FC236}">
                <a16:creationId xmlns:a16="http://schemas.microsoft.com/office/drawing/2014/main" id="{EDD35789-BDB7-0427-C051-915BE4E1B7C1}"/>
              </a:ext>
            </a:extLst>
          </p:cNvPr>
          <p:cNvSpPr>
            <a:spLocks noGrp="1"/>
          </p:cNvSpPr>
          <p:nvPr>
            <p:ph idx="1"/>
          </p:nvPr>
        </p:nvSpPr>
        <p:spPr/>
        <p:txBody>
          <a:bodyPr/>
          <a:lstStyle/>
          <a:p>
            <a:pPr eaLnBrk="0" hangingPunct="0">
              <a:lnSpc>
                <a:spcPct val="120000"/>
              </a:lnSpc>
              <a:buClr>
                <a:schemeClr val="tx1"/>
              </a:buClr>
            </a:pPr>
            <a:r>
              <a:rPr lang="en-US" altLang="zh-CN" sz="2400" dirty="0">
                <a:latin typeface="+mn-ea"/>
                <a:cs typeface="+mn-ea"/>
                <a:sym typeface="+mn-lt"/>
              </a:rPr>
              <a:t>100BASE-TX</a:t>
            </a: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使用 </a:t>
            </a:r>
            <a:r>
              <a:rPr lang="en-US" altLang="zh-CN" sz="2400" dirty="0">
                <a:solidFill>
                  <a:schemeClr val="tx1"/>
                </a:solidFill>
                <a:cs typeface="+mn-ea"/>
                <a:sym typeface="+mn-lt"/>
              </a:rPr>
              <a:t>2 </a:t>
            </a:r>
            <a:r>
              <a:rPr lang="zh-CN" altLang="en-US" sz="2400" dirty="0">
                <a:solidFill>
                  <a:schemeClr val="tx1"/>
                </a:solidFill>
                <a:cs typeface="+mn-ea"/>
                <a:sym typeface="+mn-lt"/>
              </a:rPr>
              <a:t>对 </a:t>
            </a:r>
            <a:r>
              <a:rPr lang="en-US" altLang="zh-CN" sz="2400" dirty="0">
                <a:solidFill>
                  <a:schemeClr val="tx1"/>
                </a:solidFill>
                <a:cs typeface="+mn-ea"/>
                <a:sym typeface="+mn-lt"/>
              </a:rPr>
              <a:t>UTP 5 </a:t>
            </a:r>
            <a:r>
              <a:rPr lang="zh-CN" altLang="en-US" sz="2400" dirty="0">
                <a:solidFill>
                  <a:schemeClr val="tx1"/>
                </a:solidFill>
                <a:cs typeface="+mn-ea"/>
                <a:sym typeface="+mn-lt"/>
              </a:rPr>
              <a:t>类线 或 屏蔽双绞线 </a:t>
            </a:r>
            <a:r>
              <a:rPr lang="en-US" altLang="zh-CN" sz="2400" dirty="0">
                <a:solidFill>
                  <a:schemeClr val="tx1"/>
                </a:solidFill>
                <a:cs typeface="+mn-ea"/>
                <a:sym typeface="+mn-lt"/>
              </a:rPr>
              <a:t>STP</a:t>
            </a:r>
            <a:endParaRPr lang="zh-CN" altLang="en-US" sz="2400" dirty="0">
              <a:solidFill>
                <a:schemeClr val="tx1"/>
              </a:solidFill>
              <a:cs typeface="+mn-ea"/>
              <a:sym typeface="+mn-lt"/>
            </a:endParaRP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网段最大长度：</a:t>
            </a:r>
            <a:r>
              <a:rPr lang="en-US" altLang="zh-CN" sz="2400" dirty="0">
                <a:solidFill>
                  <a:schemeClr val="tx1"/>
                </a:solidFill>
                <a:cs typeface="+mn-ea"/>
                <a:sym typeface="+mn-lt"/>
              </a:rPr>
              <a:t>100 </a:t>
            </a:r>
            <a:r>
              <a:rPr lang="zh-CN" altLang="en-US" sz="2400"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100BASE-T4</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4 </a:t>
            </a:r>
            <a:r>
              <a:rPr lang="zh-CN" altLang="en-US" dirty="0">
                <a:solidFill>
                  <a:schemeClr val="tx1"/>
                </a:solidFill>
                <a:cs typeface="+mn-ea"/>
                <a:sym typeface="+mn-lt"/>
              </a:rPr>
              <a:t>对 </a:t>
            </a:r>
            <a:r>
              <a:rPr lang="en-US" altLang="zh-CN" dirty="0">
                <a:solidFill>
                  <a:schemeClr val="tx1"/>
                </a:solidFill>
                <a:cs typeface="+mn-ea"/>
                <a:sym typeface="+mn-lt"/>
              </a:rPr>
              <a:t>UTP 3 </a:t>
            </a:r>
            <a:r>
              <a:rPr lang="zh-CN" altLang="en-US" dirty="0">
                <a:solidFill>
                  <a:schemeClr val="tx1"/>
                </a:solidFill>
                <a:cs typeface="+mn-ea"/>
                <a:sym typeface="+mn-lt"/>
              </a:rPr>
              <a:t>类线 或 </a:t>
            </a:r>
            <a:r>
              <a:rPr lang="en-US" altLang="zh-CN" dirty="0">
                <a:solidFill>
                  <a:schemeClr val="tx1"/>
                </a:solidFill>
                <a:cs typeface="+mn-ea"/>
                <a:sym typeface="+mn-lt"/>
              </a:rPr>
              <a:t>5 </a:t>
            </a:r>
            <a:r>
              <a:rPr lang="zh-CN" altLang="en-US" dirty="0">
                <a:solidFill>
                  <a:schemeClr val="tx1"/>
                </a:solidFill>
                <a:cs typeface="+mn-ea"/>
                <a:sym typeface="+mn-lt"/>
              </a:rPr>
              <a:t>类线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100 </a:t>
            </a:r>
            <a:r>
              <a:rPr lang="zh-CN" altLang="en-US"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100BASE-FX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2 </a:t>
            </a:r>
            <a:r>
              <a:rPr lang="zh-CN" altLang="en-US" dirty="0">
                <a:solidFill>
                  <a:schemeClr val="tx1"/>
                </a:solidFill>
                <a:cs typeface="+mn-ea"/>
                <a:sym typeface="+mn-lt"/>
              </a:rPr>
              <a:t>对光纤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2000 </a:t>
            </a:r>
            <a:r>
              <a:rPr lang="zh-CN" altLang="en-US" dirty="0">
                <a:solidFill>
                  <a:schemeClr val="tx1"/>
                </a:solidFill>
                <a:cs typeface="+mn-ea"/>
                <a:sym typeface="+mn-lt"/>
              </a:rPr>
              <a:t>米</a:t>
            </a:r>
          </a:p>
          <a:p>
            <a:endParaRPr lang="zh-CN" altLang="en-US" dirty="0"/>
          </a:p>
        </p:txBody>
      </p:sp>
      <p:sp>
        <p:nvSpPr>
          <p:cNvPr id="4" name="灯片编号占位符 3">
            <a:extLst>
              <a:ext uri="{FF2B5EF4-FFF2-40B4-BE49-F238E27FC236}">
                <a16:creationId xmlns:a16="http://schemas.microsoft.com/office/drawing/2014/main" id="{920DD90C-AB81-C2BB-371E-CBA47638814B}"/>
              </a:ext>
            </a:extLst>
          </p:cNvPr>
          <p:cNvSpPr>
            <a:spLocks noGrp="1"/>
          </p:cNvSpPr>
          <p:nvPr>
            <p:ph type="sldNum" sz="quarter" idx="12"/>
          </p:nvPr>
        </p:nvSpPr>
        <p:spPr/>
        <p:txBody>
          <a:bodyPr/>
          <a:lstStyle/>
          <a:p>
            <a:fld id="{C8BB1146-E542-4D4E-B8E9-6919A11DDD48}" type="slidenum">
              <a:rPr lang="en-US" smtClean="0"/>
              <a:t>153</a:t>
            </a:fld>
            <a:endParaRPr lang="en-US"/>
          </a:p>
        </p:txBody>
      </p:sp>
    </p:spTree>
    <p:extLst>
      <p:ext uri="{BB962C8B-B14F-4D97-AF65-F5344CB8AC3E}">
        <p14:creationId xmlns:p14="http://schemas.microsoft.com/office/powerpoint/2010/main" val="28419899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D771D-9AB2-B3CF-CA6E-D7CFD4BABB57}"/>
              </a:ext>
            </a:extLst>
          </p:cNvPr>
          <p:cNvSpPr>
            <a:spLocks noGrp="1"/>
          </p:cNvSpPr>
          <p:nvPr>
            <p:ph type="title"/>
          </p:nvPr>
        </p:nvSpPr>
        <p:spPr/>
        <p:txBody>
          <a:bodyPr/>
          <a:lstStyle/>
          <a:p>
            <a:r>
              <a:rPr lang="zh-CN" altLang="en-US" dirty="0"/>
              <a:t>快速以太网运行参数</a:t>
            </a:r>
          </a:p>
        </p:txBody>
      </p:sp>
      <p:sp>
        <p:nvSpPr>
          <p:cNvPr id="4" name="灯片编号占位符 3">
            <a:extLst>
              <a:ext uri="{FF2B5EF4-FFF2-40B4-BE49-F238E27FC236}">
                <a16:creationId xmlns:a16="http://schemas.microsoft.com/office/drawing/2014/main" id="{D57F323F-4D59-1CCB-0C15-1D6500EF7638}"/>
              </a:ext>
            </a:extLst>
          </p:cNvPr>
          <p:cNvSpPr>
            <a:spLocks noGrp="1"/>
          </p:cNvSpPr>
          <p:nvPr>
            <p:ph type="sldNum" sz="quarter" idx="12"/>
          </p:nvPr>
        </p:nvSpPr>
        <p:spPr/>
        <p:txBody>
          <a:bodyPr/>
          <a:lstStyle/>
          <a:p>
            <a:fld id="{C8BB1146-E542-4D4E-B8E9-6919A11DDD48}" type="slidenum">
              <a:rPr lang="en-US" smtClean="0"/>
              <a:t>154</a:t>
            </a:fld>
            <a:endParaRPr lang="en-US"/>
          </a:p>
        </p:txBody>
      </p:sp>
      <p:graphicFrame>
        <p:nvGraphicFramePr>
          <p:cNvPr id="5" name="Group 3">
            <a:extLst>
              <a:ext uri="{FF2B5EF4-FFF2-40B4-BE49-F238E27FC236}">
                <a16:creationId xmlns:a16="http://schemas.microsoft.com/office/drawing/2014/main" id="{994C289D-2437-32EE-24B0-C28D7F7992AD}"/>
              </a:ext>
            </a:extLst>
          </p:cNvPr>
          <p:cNvGraphicFramePr>
            <a:graphicFrameLocks noGrp="1"/>
          </p:cNvGraphicFramePr>
          <p:nvPr>
            <p:ph idx="1"/>
            <p:extLst>
              <p:ext uri="{D42A27DB-BD31-4B8C-83A1-F6EECF244321}">
                <p14:modId xmlns:p14="http://schemas.microsoft.com/office/powerpoint/2010/main" val="3721340788"/>
              </p:ext>
            </p:extLst>
          </p:nvPr>
        </p:nvGraphicFramePr>
        <p:xfrm>
          <a:off x="1524960" y="1967835"/>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5.12</a:t>
                      </a:r>
                      <a:r>
                        <a:rPr kumimoji="0" lang="en-US" altLang="zh-CN" sz="2400" b="0" i="0" u="none" strike="noStrike" cap="none" normalizeH="0" baseline="0" dirty="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6419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47E2-3282-8D0F-CCB5-4E06DFE1AD2F}"/>
              </a:ext>
            </a:extLst>
          </p:cNvPr>
          <p:cNvSpPr>
            <a:spLocks noGrp="1"/>
          </p:cNvSpPr>
          <p:nvPr>
            <p:ph type="title"/>
          </p:nvPr>
        </p:nvSpPr>
        <p:spPr/>
        <p:txBody>
          <a:bodyPr/>
          <a:lstStyle/>
          <a:p>
            <a:r>
              <a:rPr lang="zh-CN" altLang="en-US" dirty="0"/>
              <a:t>千兆以太网运行参数</a:t>
            </a:r>
          </a:p>
        </p:txBody>
      </p:sp>
      <p:sp>
        <p:nvSpPr>
          <p:cNvPr id="4" name="灯片编号占位符 3">
            <a:extLst>
              <a:ext uri="{FF2B5EF4-FFF2-40B4-BE49-F238E27FC236}">
                <a16:creationId xmlns:a16="http://schemas.microsoft.com/office/drawing/2014/main" id="{9720617B-8AFE-1EC0-9D54-8F5852C7B68E}"/>
              </a:ext>
            </a:extLst>
          </p:cNvPr>
          <p:cNvSpPr>
            <a:spLocks noGrp="1"/>
          </p:cNvSpPr>
          <p:nvPr>
            <p:ph type="sldNum" sz="quarter" idx="12"/>
          </p:nvPr>
        </p:nvSpPr>
        <p:spPr/>
        <p:txBody>
          <a:bodyPr/>
          <a:lstStyle/>
          <a:p>
            <a:fld id="{C8BB1146-E542-4D4E-B8E9-6919A11DDD48}" type="slidenum">
              <a:rPr lang="en-US" smtClean="0"/>
              <a:t>155</a:t>
            </a:fld>
            <a:endParaRPr lang="en-US"/>
          </a:p>
        </p:txBody>
      </p:sp>
      <p:graphicFrame>
        <p:nvGraphicFramePr>
          <p:cNvPr id="5" name="Group 42">
            <a:extLst>
              <a:ext uri="{FF2B5EF4-FFF2-40B4-BE49-F238E27FC236}">
                <a16:creationId xmlns:a16="http://schemas.microsoft.com/office/drawing/2014/main" id="{C275E50C-C2B3-F92A-3284-08AC415D0D91}"/>
              </a:ext>
            </a:extLst>
          </p:cNvPr>
          <p:cNvGraphicFramePr>
            <a:graphicFrameLocks noGrp="1"/>
          </p:cNvGraphicFramePr>
          <p:nvPr>
            <p:ph idx="1"/>
            <p:extLst>
              <p:ext uri="{D42A27DB-BD31-4B8C-83A1-F6EECF244321}">
                <p14:modId xmlns:p14="http://schemas.microsoft.com/office/powerpoint/2010/main" val="2710846502"/>
              </p:ext>
            </p:extLst>
          </p:nvPr>
        </p:nvGraphicFramePr>
        <p:xfrm>
          <a:off x="1631286" y="3347152"/>
          <a:ext cx="8642350" cy="2346960"/>
        </p:xfrm>
        <a:graphic>
          <a:graphicData uri="http://schemas.openxmlformats.org/drawingml/2006/table">
            <a:tbl>
              <a:tblPr/>
              <a:tblGrid>
                <a:gridCol w="2376488">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gridCol w="2233612">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0.1ns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4.096s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416/520</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Rectangle 8">
            <a:extLst>
              <a:ext uri="{FF2B5EF4-FFF2-40B4-BE49-F238E27FC236}">
                <a16:creationId xmlns:a16="http://schemas.microsoft.com/office/drawing/2014/main" id="{4595BEB2-37AC-1D94-B03D-889358084842}"/>
              </a:ext>
            </a:extLst>
          </p:cNvPr>
          <p:cNvSpPr>
            <a:spLocks noChangeArrowheads="1"/>
          </p:cNvSpPr>
          <p:nvPr/>
        </p:nvSpPr>
        <p:spPr bwMode="auto">
          <a:xfrm>
            <a:off x="692913" y="1125538"/>
            <a:ext cx="10838687" cy="182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Font typeface="Wingdings" panose="05000000000000000000" pitchFamily="2" charset="2"/>
              <a:buChar char="n"/>
            </a:pPr>
            <a:r>
              <a:rPr lang="zh-CN" altLang="en-US" sz="2400" dirty="0">
                <a:latin typeface="+mn-ea"/>
                <a:cs typeface="+mn-ea"/>
                <a:sym typeface="+mn-lt"/>
              </a:rPr>
              <a:t>允许在 </a:t>
            </a:r>
            <a:r>
              <a:rPr lang="en-US" altLang="zh-CN" sz="2400" dirty="0">
                <a:latin typeface="+mn-ea"/>
                <a:cs typeface="+mn-ea"/>
                <a:sym typeface="+mn-lt"/>
              </a:rPr>
              <a:t>1 </a:t>
            </a:r>
            <a:r>
              <a:rPr lang="en-US" altLang="zh-CN" sz="2400" dirty="0" err="1">
                <a:latin typeface="+mn-ea"/>
                <a:cs typeface="+mn-ea"/>
                <a:sym typeface="+mn-lt"/>
              </a:rPr>
              <a:t>Gbit</a:t>
            </a:r>
            <a:r>
              <a:rPr lang="en-US" altLang="zh-CN" sz="2400" dirty="0">
                <a:latin typeface="+mn-ea"/>
                <a:cs typeface="+mn-ea"/>
                <a:sym typeface="+mn-lt"/>
              </a:rPr>
              <a:t>/s </a:t>
            </a:r>
            <a:r>
              <a:rPr lang="zh-CN" altLang="en-US" sz="2400" dirty="0">
                <a:latin typeface="+mn-ea"/>
                <a:cs typeface="+mn-ea"/>
                <a:sym typeface="+mn-lt"/>
              </a:rPr>
              <a:t>下以全双工和半双工两种方式工作</a:t>
            </a:r>
          </a:p>
          <a:p>
            <a:pPr marL="357708" indent="-357708">
              <a:lnSpc>
                <a:spcPct val="120000"/>
              </a:lnSpc>
              <a:buFont typeface="Wingdings" panose="05000000000000000000" pitchFamily="2" charset="2"/>
              <a:buChar char="n"/>
            </a:pPr>
            <a:r>
              <a:rPr lang="zh-CN" altLang="en-US" sz="2400" dirty="0">
                <a:latin typeface="+mn-ea"/>
                <a:cs typeface="+mn-ea"/>
                <a:sym typeface="+mn-lt"/>
              </a:rPr>
              <a:t>使用 </a:t>
            </a:r>
            <a:r>
              <a:rPr lang="en-US" altLang="zh-CN" sz="2400" dirty="0">
                <a:latin typeface="+mn-ea"/>
                <a:cs typeface="+mn-ea"/>
                <a:sym typeface="+mn-lt"/>
              </a:rPr>
              <a:t>IEEE 802.3 </a:t>
            </a:r>
            <a:r>
              <a:rPr lang="zh-CN" altLang="en-US" sz="2400" dirty="0">
                <a:latin typeface="+mn-ea"/>
                <a:cs typeface="+mn-ea"/>
                <a:sym typeface="+mn-lt"/>
              </a:rPr>
              <a:t>协议规定的帧格式</a:t>
            </a:r>
          </a:p>
          <a:p>
            <a:pPr marL="357708" indent="-357708">
              <a:lnSpc>
                <a:spcPct val="120000"/>
              </a:lnSpc>
              <a:buFont typeface="Wingdings" panose="05000000000000000000" pitchFamily="2" charset="2"/>
              <a:buChar char="n"/>
            </a:pPr>
            <a:r>
              <a:rPr lang="zh-CN" altLang="en-US" sz="2400" dirty="0">
                <a:latin typeface="+mn-ea"/>
                <a:cs typeface="+mn-ea"/>
                <a:sym typeface="+mn-lt"/>
              </a:rPr>
              <a:t>在半双工方式下使用 </a:t>
            </a:r>
            <a:r>
              <a:rPr lang="en-US" altLang="zh-CN" sz="2400" dirty="0">
                <a:latin typeface="+mn-ea"/>
                <a:cs typeface="+mn-ea"/>
                <a:sym typeface="+mn-lt"/>
              </a:rPr>
              <a:t>CSMA/CD </a:t>
            </a:r>
            <a:r>
              <a:rPr lang="zh-CN" altLang="en-US" sz="2400" dirty="0">
                <a:latin typeface="+mn-ea"/>
                <a:cs typeface="+mn-ea"/>
                <a:sym typeface="+mn-lt"/>
              </a:rPr>
              <a:t>协议，全双工方式不使用 </a:t>
            </a:r>
            <a:r>
              <a:rPr lang="en-US" altLang="zh-CN" sz="2400" dirty="0">
                <a:latin typeface="+mn-ea"/>
                <a:cs typeface="+mn-ea"/>
                <a:sym typeface="+mn-lt"/>
              </a:rPr>
              <a:t>CSMA/CD </a:t>
            </a:r>
            <a:r>
              <a:rPr lang="zh-CN" altLang="en-US" sz="2400" dirty="0">
                <a:latin typeface="+mn-ea"/>
                <a:cs typeface="+mn-ea"/>
                <a:sym typeface="+mn-lt"/>
              </a:rPr>
              <a:t>协议</a:t>
            </a:r>
          </a:p>
          <a:p>
            <a:pPr marL="357708" indent="-357708">
              <a:lnSpc>
                <a:spcPct val="120000"/>
              </a:lnSpc>
              <a:buFont typeface="Wingdings" panose="05000000000000000000" pitchFamily="2" charset="2"/>
              <a:buChar char="n"/>
            </a:pPr>
            <a:r>
              <a:rPr lang="zh-CN" altLang="en-US" sz="2400" dirty="0">
                <a:latin typeface="+mn-ea"/>
                <a:cs typeface="+mn-ea"/>
                <a:sym typeface="+mn-lt"/>
              </a:rPr>
              <a:t>与 </a:t>
            </a:r>
            <a:r>
              <a:rPr lang="en-US" altLang="zh-CN" sz="2400" dirty="0">
                <a:latin typeface="+mn-ea"/>
                <a:cs typeface="+mn-ea"/>
                <a:sym typeface="+mn-lt"/>
              </a:rPr>
              <a:t>10BASE-T </a:t>
            </a:r>
            <a:r>
              <a:rPr lang="zh-CN" altLang="en-US" sz="2400" dirty="0">
                <a:latin typeface="+mn-ea"/>
                <a:cs typeface="+mn-ea"/>
                <a:sym typeface="+mn-lt"/>
              </a:rPr>
              <a:t>和 </a:t>
            </a:r>
            <a:r>
              <a:rPr lang="en-US" altLang="zh-CN" sz="2400" dirty="0">
                <a:latin typeface="+mn-ea"/>
                <a:cs typeface="+mn-ea"/>
                <a:sym typeface="+mn-lt"/>
              </a:rPr>
              <a:t>100BASE-T </a:t>
            </a:r>
            <a:r>
              <a:rPr lang="zh-CN" altLang="en-US" sz="2400" dirty="0">
                <a:latin typeface="+mn-ea"/>
                <a:cs typeface="+mn-ea"/>
                <a:sym typeface="+mn-lt"/>
              </a:rPr>
              <a:t>技术向后兼容</a:t>
            </a:r>
          </a:p>
        </p:txBody>
      </p:sp>
    </p:spTree>
    <p:extLst>
      <p:ext uri="{BB962C8B-B14F-4D97-AF65-F5344CB8AC3E}">
        <p14:creationId xmlns:p14="http://schemas.microsoft.com/office/powerpoint/2010/main" val="41167084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D1F21-C90D-7C0E-CE7C-2FD5C895D3F0}"/>
              </a:ext>
            </a:extLst>
          </p:cNvPr>
          <p:cNvSpPr>
            <a:spLocks noGrp="1"/>
          </p:cNvSpPr>
          <p:nvPr>
            <p:ph type="title"/>
          </p:nvPr>
        </p:nvSpPr>
        <p:spPr/>
        <p:txBody>
          <a:bodyPr>
            <a:normAutofit/>
          </a:bodyPr>
          <a:lstStyle/>
          <a:p>
            <a:r>
              <a:rPr lang="zh-CN" altLang="en-US" sz="3200" b="1" dirty="0">
                <a:cs typeface="+mn-ea"/>
                <a:sym typeface="+mn-lt"/>
              </a:rPr>
              <a:t>吉比特以太网：物理层</a:t>
            </a:r>
            <a:endParaRPr lang="zh-CN" altLang="en-US" dirty="0"/>
          </a:p>
        </p:txBody>
      </p:sp>
      <p:sp>
        <p:nvSpPr>
          <p:cNvPr id="3" name="内容占位符 2">
            <a:extLst>
              <a:ext uri="{FF2B5EF4-FFF2-40B4-BE49-F238E27FC236}">
                <a16:creationId xmlns:a16="http://schemas.microsoft.com/office/drawing/2014/main" id="{A4A17FF7-42FF-7D74-1909-FD9AC9C2EDD9}"/>
              </a:ext>
            </a:extLst>
          </p:cNvPr>
          <p:cNvSpPr>
            <a:spLocks noGrp="1"/>
          </p:cNvSpPr>
          <p:nvPr>
            <p:ph idx="1"/>
          </p:nvPr>
        </p:nvSpPr>
        <p:spPr/>
        <p:txBody>
          <a:bodyPr/>
          <a:lstStyle/>
          <a:p>
            <a:r>
              <a:rPr lang="zh-CN" altLang="en-US" sz="2400" dirty="0">
                <a:solidFill>
                  <a:schemeClr val="tx1"/>
                </a:solidFill>
                <a:cs typeface="+mn-ea"/>
                <a:sym typeface="+mn-lt"/>
              </a:rPr>
              <a:t>使用两种成熟的技术：</a:t>
            </a:r>
            <a:r>
              <a:rPr lang="zh-CN" altLang="en-US" sz="2400" dirty="0">
                <a:cs typeface="+mn-ea"/>
                <a:sym typeface="+mn-lt"/>
              </a:rPr>
              <a:t>一种来自现有的以太网，另一种则是美国国家标准协会 </a:t>
            </a:r>
            <a:r>
              <a:rPr lang="en-US" altLang="zh-CN" sz="2400" dirty="0">
                <a:cs typeface="+mn-ea"/>
                <a:sym typeface="+mn-lt"/>
              </a:rPr>
              <a:t>ANSI </a:t>
            </a:r>
            <a:r>
              <a:rPr lang="zh-CN" altLang="en-US" sz="2400" dirty="0">
                <a:cs typeface="+mn-ea"/>
                <a:sym typeface="+mn-lt"/>
              </a:rPr>
              <a:t>制定的光纤通道 </a:t>
            </a:r>
            <a:r>
              <a:rPr lang="en-US" altLang="zh-CN" sz="2400" dirty="0">
                <a:cs typeface="+mn-ea"/>
                <a:sym typeface="+mn-lt"/>
              </a:rPr>
              <a:t>FC  (Fiber Channel)</a:t>
            </a:r>
            <a:r>
              <a:rPr lang="zh-CN" altLang="en-US" sz="2400"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D67DF302-64F6-EE02-0101-3DBF8D48963F}"/>
              </a:ext>
            </a:extLst>
          </p:cNvPr>
          <p:cNvSpPr>
            <a:spLocks noGrp="1"/>
          </p:cNvSpPr>
          <p:nvPr>
            <p:ph type="sldNum" sz="quarter" idx="12"/>
          </p:nvPr>
        </p:nvSpPr>
        <p:spPr/>
        <p:txBody>
          <a:bodyPr/>
          <a:lstStyle/>
          <a:p>
            <a:fld id="{C8BB1146-E542-4D4E-B8E9-6919A11DDD48}" type="slidenum">
              <a:rPr lang="en-US" smtClean="0"/>
              <a:t>156</a:t>
            </a:fld>
            <a:endParaRPr lang="en-US"/>
          </a:p>
        </p:txBody>
      </p:sp>
      <p:graphicFrame>
        <p:nvGraphicFramePr>
          <p:cNvPr id="5" name="表格 4">
            <a:extLst>
              <a:ext uri="{FF2B5EF4-FFF2-40B4-BE49-F238E27FC236}">
                <a16:creationId xmlns:a16="http://schemas.microsoft.com/office/drawing/2014/main" id="{B7FAD466-4FA4-BB60-F4AD-E23F9CFBDAA3}"/>
              </a:ext>
            </a:extLst>
          </p:cNvPr>
          <p:cNvGraphicFramePr>
            <a:graphicFrameLocks noGrp="1"/>
          </p:cNvGraphicFramePr>
          <p:nvPr>
            <p:extLst>
              <p:ext uri="{D42A27DB-BD31-4B8C-83A1-F6EECF244321}">
                <p14:modId xmlns:p14="http://schemas.microsoft.com/office/powerpoint/2010/main" val="3761493670"/>
              </p:ext>
            </p:extLst>
          </p:nvPr>
        </p:nvGraphicFramePr>
        <p:xfrm>
          <a:off x="670560" y="3358938"/>
          <a:ext cx="10838685" cy="2066503"/>
        </p:xfrm>
        <a:graphic>
          <a:graphicData uri="http://schemas.openxmlformats.org/drawingml/2006/table">
            <a:tbl>
              <a:tblPr firstRow="1" firstCol="1" bandRow="1"/>
              <a:tblGrid>
                <a:gridCol w="1999137">
                  <a:extLst>
                    <a:ext uri="{9D8B030D-6E8A-4147-A177-3AD203B41FA5}">
                      <a16:colId xmlns:a16="http://schemas.microsoft.com/office/drawing/2014/main" val="20000"/>
                    </a:ext>
                  </a:extLst>
                </a:gridCol>
                <a:gridCol w="1032681">
                  <a:extLst>
                    <a:ext uri="{9D8B030D-6E8A-4147-A177-3AD203B41FA5}">
                      <a16:colId xmlns:a16="http://schemas.microsoft.com/office/drawing/2014/main" val="20001"/>
                    </a:ext>
                  </a:extLst>
                </a:gridCol>
                <a:gridCol w="2079707">
                  <a:extLst>
                    <a:ext uri="{9D8B030D-6E8A-4147-A177-3AD203B41FA5}">
                      <a16:colId xmlns:a16="http://schemas.microsoft.com/office/drawing/2014/main" val="20002"/>
                    </a:ext>
                  </a:extLst>
                </a:gridCol>
                <a:gridCol w="5727160">
                  <a:extLst>
                    <a:ext uri="{9D8B030D-6E8A-4147-A177-3AD203B41FA5}">
                      <a16:colId xmlns:a16="http://schemas.microsoft.com/office/drawing/2014/main" val="20003"/>
                    </a:ext>
                  </a:extLst>
                </a:gridCol>
              </a:tblGrid>
              <a:tr h="532691">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名称</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媒体</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网段最大长度</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特点</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5512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1000BASE-SX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550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7089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1000BASE-LX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5000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单模光纤（</a:t>
                      </a:r>
                      <a:r>
                        <a:rPr lang="en-US" sz="1600" b="1" dirty="0">
                          <a:effectLst/>
                          <a:latin typeface="+mn-ea"/>
                          <a:ea typeface="+mn-ea"/>
                          <a:cs typeface="+mn-ea"/>
                          <a:sym typeface="+mn-lt"/>
                        </a:rPr>
                        <a:t>10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0"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3260">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1000BASE-CX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25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2 </a:t>
                      </a:r>
                      <a:r>
                        <a:rPr lang="zh-CN" sz="1600" b="1" dirty="0">
                          <a:effectLst/>
                          <a:latin typeface="+mn-ea"/>
                          <a:ea typeface="+mn-ea"/>
                          <a:cs typeface="+mn-ea"/>
                          <a:sym typeface="+mn-lt"/>
                        </a:rPr>
                        <a:t>对屏蔽双绞线电缆</a:t>
                      </a:r>
                      <a:r>
                        <a:rPr lang="en-US" altLang="zh-CN" sz="1600" b="1" dirty="0">
                          <a:effectLst/>
                          <a:latin typeface="+mn-ea"/>
                          <a:ea typeface="+mn-ea"/>
                          <a:cs typeface="+mn-ea"/>
                          <a:sym typeface="+mn-lt"/>
                        </a:rPr>
                        <a:t> </a:t>
                      </a:r>
                      <a:r>
                        <a:rPr lang="en-US" sz="1600" b="1" dirty="0">
                          <a:effectLst/>
                          <a:latin typeface="+mn-ea"/>
                          <a:ea typeface="+mn-ea"/>
                          <a:cs typeface="+mn-ea"/>
                          <a:sym typeface="+mn-lt"/>
                        </a:rPr>
                        <a:t>STP</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14528">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4 </a:t>
                      </a:r>
                      <a:r>
                        <a:rPr lang="zh-CN" sz="1600" b="1" dirty="0">
                          <a:effectLst/>
                          <a:latin typeface="+mn-ea"/>
                          <a:ea typeface="+mn-ea"/>
                          <a:cs typeface="+mn-ea"/>
                          <a:sym typeface="+mn-lt"/>
                        </a:rPr>
                        <a:t>对</a:t>
                      </a:r>
                      <a:r>
                        <a:rPr lang="en-US" altLang="zh-CN" sz="1600" b="1" dirty="0">
                          <a:effectLst/>
                          <a:latin typeface="+mn-ea"/>
                          <a:ea typeface="+mn-ea"/>
                          <a:cs typeface="+mn-ea"/>
                          <a:sym typeface="+mn-lt"/>
                        </a:rPr>
                        <a:t> </a:t>
                      </a:r>
                      <a:r>
                        <a:rPr lang="en-US" sz="1600" b="1" dirty="0">
                          <a:effectLst/>
                          <a:latin typeface="+mn-ea"/>
                          <a:ea typeface="+mn-ea"/>
                          <a:cs typeface="+mn-ea"/>
                          <a:sym typeface="+mn-lt"/>
                        </a:rPr>
                        <a:t>UTP 5 </a:t>
                      </a:r>
                      <a:r>
                        <a:rPr lang="zh-CN" sz="1600" b="1" dirty="0">
                          <a:effectLst/>
                          <a:latin typeface="+mn-ea"/>
                          <a:ea typeface="+mn-ea"/>
                          <a:cs typeface="+mn-ea"/>
                          <a:sym typeface="+mn-lt"/>
                        </a:rPr>
                        <a:t>类线</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矩形 5">
            <a:extLst>
              <a:ext uri="{FF2B5EF4-FFF2-40B4-BE49-F238E27FC236}">
                <a16:creationId xmlns:a16="http://schemas.microsoft.com/office/drawing/2014/main" id="{7232BC9F-F52E-8634-280E-EC2FD412280F}"/>
              </a:ext>
            </a:extLst>
          </p:cNvPr>
          <p:cNvSpPr/>
          <p:nvPr/>
        </p:nvSpPr>
        <p:spPr>
          <a:xfrm>
            <a:off x="4489478" y="2863127"/>
            <a:ext cx="3199914"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zh-CN" altLang="zh-CN" sz="2133" b="1" dirty="0">
                <a:solidFill>
                  <a:srgbClr val="0000FF"/>
                </a:solidFill>
                <a:cs typeface="+mn-ea"/>
                <a:sym typeface="+mn-lt"/>
              </a:rPr>
              <a:t>吉比特以太网物理层标准</a:t>
            </a:r>
          </a:p>
        </p:txBody>
      </p:sp>
    </p:spTree>
    <p:extLst>
      <p:ext uri="{BB962C8B-B14F-4D97-AF65-F5344CB8AC3E}">
        <p14:creationId xmlns:p14="http://schemas.microsoft.com/office/powerpoint/2010/main" val="30358425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2414D-BC8B-758E-133B-7198B78EC8E9}"/>
              </a:ext>
            </a:extLst>
          </p:cNvPr>
          <p:cNvSpPr>
            <a:spLocks noGrp="1"/>
          </p:cNvSpPr>
          <p:nvPr>
            <p:ph type="title"/>
          </p:nvPr>
        </p:nvSpPr>
        <p:spPr/>
        <p:txBody>
          <a:bodyPr>
            <a:normAutofit/>
          </a:bodyPr>
          <a:lstStyle/>
          <a:p>
            <a:r>
              <a:rPr lang="zh-CN" altLang="en-US" sz="3200" b="1" dirty="0">
                <a:cs typeface="+mn-ea"/>
                <a:sym typeface="+mn-lt"/>
              </a:rPr>
              <a:t>吉比特以太网：半双工方式工作</a:t>
            </a:r>
            <a:endParaRPr lang="zh-CN" altLang="en-US" dirty="0"/>
          </a:p>
        </p:txBody>
      </p:sp>
      <p:sp>
        <p:nvSpPr>
          <p:cNvPr id="3" name="内容占位符 2">
            <a:extLst>
              <a:ext uri="{FF2B5EF4-FFF2-40B4-BE49-F238E27FC236}">
                <a16:creationId xmlns:a16="http://schemas.microsoft.com/office/drawing/2014/main" id="{1F54DF5C-26FF-5973-4945-3A4B518A8940}"/>
              </a:ext>
            </a:extLst>
          </p:cNvPr>
          <p:cNvSpPr>
            <a:spLocks noGrp="1"/>
          </p:cNvSpPr>
          <p:nvPr>
            <p:ph idx="1"/>
          </p:nvPr>
        </p:nvSpPr>
        <p:spPr/>
        <p:txBody>
          <a:bodyPr/>
          <a:lstStyle/>
          <a:p>
            <a:pPr eaLnBrk="0" hangingPunct="0">
              <a:lnSpc>
                <a:spcPct val="120000"/>
              </a:lnSpc>
            </a:pPr>
            <a:r>
              <a:rPr lang="zh-CN" altLang="en-US" sz="2400" dirty="0">
                <a:cs typeface="+mn-ea"/>
                <a:sym typeface="+mn-lt"/>
              </a:rPr>
              <a:t>吉比特以太网工作在半双工方式时，就必须进行冲突检测。</a:t>
            </a:r>
          </a:p>
          <a:p>
            <a:pPr marL="611188" indent="-342900" eaLnBrk="0" hangingPunct="0">
              <a:lnSpc>
                <a:spcPct val="120000"/>
              </a:lnSpc>
              <a:buFont typeface="Wingdings" panose="05000000000000000000" pitchFamily="2" charset="2"/>
              <a:buChar char="Ø"/>
            </a:pPr>
            <a:r>
              <a:rPr lang="zh-CN" altLang="en-US" sz="2400" dirty="0">
                <a:cs typeface="+mn-ea"/>
                <a:sym typeface="+mn-lt"/>
              </a:rPr>
              <a:t>为保持 </a:t>
            </a:r>
            <a:r>
              <a:rPr lang="en-US" altLang="zh-CN" sz="2400" dirty="0">
                <a:cs typeface="+mn-ea"/>
                <a:sym typeface="+mn-lt"/>
              </a:rPr>
              <a:t>64 </a:t>
            </a:r>
            <a:r>
              <a:rPr lang="zh-CN" altLang="en-US" sz="2400" dirty="0">
                <a:cs typeface="+mn-ea"/>
                <a:sym typeface="+mn-lt"/>
              </a:rPr>
              <a:t>字节最小帧长度，以及 </a:t>
            </a:r>
            <a:r>
              <a:rPr lang="en-US" altLang="zh-CN" sz="2400" dirty="0">
                <a:cs typeface="+mn-ea"/>
                <a:sym typeface="+mn-lt"/>
              </a:rPr>
              <a:t>100 </a:t>
            </a:r>
            <a:r>
              <a:rPr lang="zh-CN" altLang="en-US" sz="2400" dirty="0">
                <a:cs typeface="+mn-ea"/>
                <a:sym typeface="+mn-lt"/>
              </a:rPr>
              <a:t>米的网段最大长度，吉比特以太网增加了两个功能：</a:t>
            </a:r>
          </a:p>
          <a:p>
            <a:pPr marL="954604" indent="-457200" eaLnBrk="0" hangingPunct="0">
              <a:lnSpc>
                <a:spcPct val="120000"/>
              </a:lnSpc>
              <a:buFont typeface="Wingdings" panose="05000000000000000000" pitchFamily="2" charset="2"/>
              <a:buChar char="ü"/>
            </a:pPr>
            <a:r>
              <a:rPr lang="zh-CN" altLang="en-US" sz="2400" dirty="0">
                <a:solidFill>
                  <a:srgbClr val="C00000"/>
                </a:solidFill>
                <a:cs typeface="+mn-ea"/>
                <a:sym typeface="+mn-lt"/>
              </a:rPr>
              <a:t>载波延伸 </a:t>
            </a:r>
            <a:r>
              <a:rPr lang="en-US" altLang="zh-CN" sz="2400" dirty="0">
                <a:solidFill>
                  <a:srgbClr val="C00000"/>
                </a:solidFill>
                <a:cs typeface="+mn-ea"/>
                <a:sym typeface="+mn-lt"/>
              </a:rPr>
              <a:t>(carrier extension)</a:t>
            </a:r>
          </a:p>
          <a:p>
            <a:pPr marL="954604" indent="-457200" eaLnBrk="0" hangingPunct="0">
              <a:lnSpc>
                <a:spcPct val="120000"/>
              </a:lnSpc>
              <a:buFont typeface="Wingdings" panose="05000000000000000000" pitchFamily="2" charset="2"/>
              <a:buChar char="ü"/>
            </a:pPr>
            <a:r>
              <a:rPr lang="zh-CN" altLang="en-US" sz="2400" dirty="0">
                <a:solidFill>
                  <a:srgbClr val="C00000"/>
                </a:solidFill>
                <a:cs typeface="+mn-ea"/>
                <a:sym typeface="+mn-lt"/>
              </a:rPr>
              <a:t>分组突发 </a:t>
            </a:r>
            <a:r>
              <a:rPr lang="en-US" altLang="zh-CN" sz="2400" dirty="0">
                <a:solidFill>
                  <a:srgbClr val="C00000"/>
                </a:solidFill>
                <a:cs typeface="+mn-ea"/>
                <a:sym typeface="+mn-lt"/>
              </a:rPr>
              <a:t>(packet bursting)</a:t>
            </a:r>
          </a:p>
          <a:p>
            <a:pPr eaLnBrk="0" hangingPunct="0"/>
            <a:r>
              <a:rPr lang="zh-CN" altLang="en-US" dirty="0">
                <a:cs typeface="+mn-ea"/>
                <a:sym typeface="+mn-lt"/>
              </a:rPr>
              <a:t>当吉比特以太网工作在全双工方式时（即通信双方可同时进行发送和接收数据），不使用载波延伸和分组突发。</a:t>
            </a:r>
          </a:p>
          <a:p>
            <a:pPr marL="954604" indent="-457200" eaLnBrk="0" hangingPunct="0">
              <a:lnSpc>
                <a:spcPct val="120000"/>
              </a:lnSpc>
              <a:buFont typeface="Wingdings" panose="05000000000000000000" pitchFamily="2" charset="2"/>
              <a:buChar char="Ø"/>
            </a:pPr>
            <a:endParaRPr lang="en-US" altLang="zh-CN" sz="2400" dirty="0">
              <a:solidFill>
                <a:srgbClr val="C00000"/>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F6AD9C96-0759-AA12-87E3-68F797AC4CD6}"/>
              </a:ext>
            </a:extLst>
          </p:cNvPr>
          <p:cNvSpPr>
            <a:spLocks noGrp="1"/>
          </p:cNvSpPr>
          <p:nvPr>
            <p:ph type="sldNum" sz="quarter" idx="12"/>
          </p:nvPr>
        </p:nvSpPr>
        <p:spPr/>
        <p:txBody>
          <a:bodyPr/>
          <a:lstStyle/>
          <a:p>
            <a:fld id="{C8BB1146-E542-4D4E-B8E9-6919A11DDD48}" type="slidenum">
              <a:rPr lang="en-US" smtClean="0"/>
              <a:t>157</a:t>
            </a:fld>
            <a:endParaRPr lang="en-US"/>
          </a:p>
        </p:txBody>
      </p:sp>
    </p:spTree>
    <p:extLst>
      <p:ext uri="{BB962C8B-B14F-4D97-AF65-F5344CB8AC3E}">
        <p14:creationId xmlns:p14="http://schemas.microsoft.com/office/powerpoint/2010/main" val="4320178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D91C9-A298-4EE8-988F-B07FD8BE305A}"/>
              </a:ext>
            </a:extLst>
          </p:cNvPr>
          <p:cNvSpPr>
            <a:spLocks noGrp="1"/>
          </p:cNvSpPr>
          <p:nvPr>
            <p:ph type="title"/>
          </p:nvPr>
        </p:nvSpPr>
        <p:spPr/>
        <p:txBody>
          <a:bodyPr>
            <a:normAutofit/>
          </a:bodyPr>
          <a:lstStyle/>
          <a:p>
            <a:r>
              <a:rPr lang="zh-CN" altLang="en-US" sz="3200" b="1" dirty="0">
                <a:cs typeface="+mn-ea"/>
                <a:sym typeface="+mn-lt"/>
              </a:rPr>
              <a:t>吉比特以太网：载波延伸（半双工时）</a:t>
            </a:r>
            <a:endParaRPr lang="zh-CN" altLang="en-US" dirty="0"/>
          </a:p>
        </p:txBody>
      </p:sp>
      <p:sp>
        <p:nvSpPr>
          <p:cNvPr id="3" name="内容占位符 2">
            <a:extLst>
              <a:ext uri="{FF2B5EF4-FFF2-40B4-BE49-F238E27FC236}">
                <a16:creationId xmlns:a16="http://schemas.microsoft.com/office/drawing/2014/main" id="{685F5A72-7AF6-0A6B-793A-9E3469287228}"/>
              </a:ext>
            </a:extLst>
          </p:cNvPr>
          <p:cNvSpPr>
            <a:spLocks noGrp="1"/>
          </p:cNvSpPr>
          <p:nvPr>
            <p:ph idx="1"/>
          </p:nvPr>
        </p:nvSpPr>
        <p:spPr/>
        <p:txBody>
          <a:bodyPr/>
          <a:lstStyle/>
          <a:p>
            <a:pPr eaLnBrk="0" hangingPunct="0">
              <a:lnSpc>
                <a:spcPct val="120000"/>
              </a:lnSpc>
            </a:pPr>
            <a:r>
              <a:rPr lang="zh-CN" altLang="en-US" sz="2400" dirty="0">
                <a:latin typeface="+mn-ea"/>
                <a:cs typeface="+mn-ea"/>
                <a:sym typeface="+mn-lt"/>
              </a:rPr>
              <a:t>使最短帧长仍为 </a:t>
            </a:r>
            <a:r>
              <a:rPr lang="en-US" altLang="zh-CN" sz="2400" dirty="0">
                <a:latin typeface="+mn-ea"/>
                <a:cs typeface="+mn-ea"/>
                <a:sym typeface="+mn-lt"/>
              </a:rPr>
              <a:t>64 </a:t>
            </a:r>
            <a:r>
              <a:rPr lang="zh-CN" altLang="en-US" sz="2400" dirty="0">
                <a:latin typeface="+mn-ea"/>
                <a:cs typeface="+mn-ea"/>
                <a:sym typeface="+mn-lt"/>
              </a:rPr>
              <a:t>字节（保持兼容性），同时</a:t>
            </a:r>
            <a:r>
              <a:rPr lang="zh-CN" altLang="en-US" sz="2400" dirty="0">
                <a:solidFill>
                  <a:schemeClr val="tx1"/>
                </a:solidFill>
                <a:latin typeface="+mn-ea"/>
                <a:cs typeface="+mn-ea"/>
                <a:sym typeface="+mn-lt"/>
              </a:rPr>
              <a:t>将</a:t>
            </a:r>
            <a:r>
              <a:rPr lang="zh-CN" altLang="en-US" sz="2400" dirty="0">
                <a:solidFill>
                  <a:srgbClr val="C00000"/>
                </a:solidFill>
                <a:latin typeface="+mn-ea"/>
                <a:cs typeface="+mn-ea"/>
                <a:sym typeface="+mn-lt"/>
              </a:rPr>
              <a:t>争用时间</a:t>
            </a:r>
            <a:r>
              <a:rPr lang="zh-CN" altLang="en-US" sz="2400" dirty="0">
                <a:solidFill>
                  <a:schemeClr val="tx1"/>
                </a:solidFill>
                <a:latin typeface="+mn-ea"/>
                <a:cs typeface="+mn-ea"/>
                <a:sym typeface="+mn-lt"/>
              </a:rPr>
              <a:t>增大为</a:t>
            </a:r>
            <a:r>
              <a:rPr lang="zh-CN" altLang="en-US" sz="2400" dirty="0">
                <a:solidFill>
                  <a:srgbClr val="C00000"/>
                </a:solidFill>
                <a:latin typeface="+mn-ea"/>
                <a:cs typeface="+mn-ea"/>
                <a:sym typeface="+mn-lt"/>
              </a:rPr>
              <a:t> </a:t>
            </a:r>
            <a:r>
              <a:rPr lang="en-US" altLang="zh-CN" sz="2400" dirty="0">
                <a:solidFill>
                  <a:srgbClr val="C00000"/>
                </a:solidFill>
                <a:latin typeface="+mn-ea"/>
                <a:cs typeface="+mn-ea"/>
                <a:sym typeface="+mn-lt"/>
              </a:rPr>
              <a:t>512 </a:t>
            </a:r>
            <a:r>
              <a:rPr lang="zh-CN" altLang="en-US" sz="2400" dirty="0">
                <a:solidFill>
                  <a:srgbClr val="C00000"/>
                </a:solidFill>
                <a:latin typeface="+mn-ea"/>
                <a:cs typeface="+mn-ea"/>
                <a:sym typeface="+mn-lt"/>
              </a:rPr>
              <a:t>字节</a:t>
            </a:r>
            <a:r>
              <a:rPr lang="zh-CN" altLang="en-US" sz="2400" dirty="0">
                <a:latin typeface="+mn-ea"/>
                <a:cs typeface="+mn-ea"/>
                <a:sym typeface="+mn-lt"/>
              </a:rPr>
              <a:t>。</a:t>
            </a:r>
          </a:p>
          <a:p>
            <a:pPr eaLnBrk="0" hangingPunct="0">
              <a:lnSpc>
                <a:spcPct val="120000"/>
              </a:lnSpc>
            </a:pPr>
            <a:r>
              <a:rPr lang="zh-CN" altLang="en-US" sz="2400" dirty="0">
                <a:latin typeface="+mn-ea"/>
                <a:cs typeface="+mn-ea"/>
                <a:sym typeface="+mn-lt"/>
              </a:rPr>
              <a:t>凡发送的 </a:t>
            </a:r>
            <a:r>
              <a:rPr lang="en-US" altLang="zh-CN" sz="2400" dirty="0">
                <a:latin typeface="+mn-ea"/>
                <a:cs typeface="+mn-ea"/>
                <a:sym typeface="+mn-lt"/>
              </a:rPr>
              <a:t>MAC </a:t>
            </a:r>
            <a:r>
              <a:rPr lang="zh-CN" altLang="en-US" sz="2400" dirty="0">
                <a:latin typeface="+mn-ea"/>
                <a:cs typeface="+mn-ea"/>
                <a:sym typeface="+mn-lt"/>
              </a:rPr>
              <a:t>帧长不足 </a:t>
            </a:r>
            <a:r>
              <a:rPr lang="en-US" altLang="zh-CN" sz="2400" dirty="0">
                <a:latin typeface="+mn-ea"/>
                <a:cs typeface="+mn-ea"/>
                <a:sym typeface="+mn-lt"/>
              </a:rPr>
              <a:t>512 </a:t>
            </a:r>
            <a:r>
              <a:rPr lang="zh-CN" altLang="en-US" sz="2400" dirty="0">
                <a:latin typeface="+mn-ea"/>
                <a:cs typeface="+mn-ea"/>
                <a:sym typeface="+mn-lt"/>
              </a:rPr>
              <a:t>字节时，就用一些特殊字符填充在帧的后面，使</a:t>
            </a:r>
            <a:r>
              <a:rPr lang="en-US" altLang="zh-CN" sz="2400" dirty="0">
                <a:latin typeface="+mn-ea"/>
                <a:cs typeface="+mn-ea"/>
                <a:sym typeface="+mn-lt"/>
              </a:rPr>
              <a:t>MAC </a:t>
            </a:r>
            <a:r>
              <a:rPr lang="zh-CN" altLang="en-US" sz="2400" dirty="0">
                <a:latin typeface="+mn-ea"/>
                <a:cs typeface="+mn-ea"/>
                <a:sym typeface="+mn-lt"/>
              </a:rPr>
              <a:t>帧的发送长度增大到 </a:t>
            </a:r>
            <a:r>
              <a:rPr lang="en-US" altLang="zh-CN" sz="2400" dirty="0">
                <a:latin typeface="+mn-ea"/>
                <a:cs typeface="+mn-ea"/>
                <a:sym typeface="+mn-lt"/>
              </a:rPr>
              <a:t>512 </a:t>
            </a:r>
            <a:r>
              <a:rPr lang="zh-CN" altLang="en-US" sz="2400" dirty="0">
                <a:latin typeface="+mn-ea"/>
                <a:cs typeface="+mn-ea"/>
                <a:sym typeface="+mn-lt"/>
              </a:rPr>
              <a:t>字节。接收端在收到以太网的 </a:t>
            </a:r>
            <a:r>
              <a:rPr lang="en-US" altLang="zh-CN" sz="2400" dirty="0">
                <a:latin typeface="+mn-ea"/>
                <a:cs typeface="+mn-ea"/>
                <a:sym typeface="+mn-lt"/>
              </a:rPr>
              <a:t>MAC </a:t>
            </a:r>
            <a:r>
              <a:rPr lang="zh-CN" altLang="en-US" sz="2400" dirty="0">
                <a:latin typeface="+mn-ea"/>
                <a:cs typeface="+mn-ea"/>
                <a:sym typeface="+mn-lt"/>
              </a:rPr>
              <a:t>帧后，要将所填充的特殊字符删除后才向高层交付。</a:t>
            </a:r>
          </a:p>
          <a:p>
            <a:endParaRPr lang="zh-CN" altLang="en-US" dirty="0"/>
          </a:p>
        </p:txBody>
      </p:sp>
      <p:sp>
        <p:nvSpPr>
          <p:cNvPr id="4" name="灯片编号占位符 3">
            <a:extLst>
              <a:ext uri="{FF2B5EF4-FFF2-40B4-BE49-F238E27FC236}">
                <a16:creationId xmlns:a16="http://schemas.microsoft.com/office/drawing/2014/main" id="{6C1CFE58-8E4D-9B26-E7AB-6AB8E6020FB5}"/>
              </a:ext>
            </a:extLst>
          </p:cNvPr>
          <p:cNvSpPr>
            <a:spLocks noGrp="1"/>
          </p:cNvSpPr>
          <p:nvPr>
            <p:ph type="sldNum" sz="quarter" idx="12"/>
          </p:nvPr>
        </p:nvSpPr>
        <p:spPr/>
        <p:txBody>
          <a:bodyPr/>
          <a:lstStyle/>
          <a:p>
            <a:fld id="{C8BB1146-E542-4D4E-B8E9-6919A11DDD48}" type="slidenum">
              <a:rPr lang="en-US" smtClean="0"/>
              <a:t>158</a:t>
            </a:fld>
            <a:endParaRPr lang="en-US"/>
          </a:p>
        </p:txBody>
      </p:sp>
      <p:grpSp>
        <p:nvGrpSpPr>
          <p:cNvPr id="6" name="组合 5">
            <a:extLst>
              <a:ext uri="{FF2B5EF4-FFF2-40B4-BE49-F238E27FC236}">
                <a16:creationId xmlns:a16="http://schemas.microsoft.com/office/drawing/2014/main" id="{D8D50541-492A-4214-B926-4F6B9272BB00}"/>
              </a:ext>
            </a:extLst>
          </p:cNvPr>
          <p:cNvGrpSpPr/>
          <p:nvPr/>
        </p:nvGrpSpPr>
        <p:grpSpPr>
          <a:xfrm>
            <a:off x="3158028" y="4070039"/>
            <a:ext cx="6538305" cy="1460296"/>
            <a:chOff x="2432528" y="3078780"/>
            <a:chExt cx="4903729" cy="1095222"/>
          </a:xfrm>
        </p:grpSpPr>
        <p:sp>
          <p:nvSpPr>
            <p:cNvPr id="7" name="Line 5">
              <a:extLst>
                <a:ext uri="{FF2B5EF4-FFF2-40B4-BE49-F238E27FC236}">
                  <a16:creationId xmlns:a16="http://schemas.microsoft.com/office/drawing/2014/main" id="{108C12CB-92D2-4541-8823-D68388E0EF8E}"/>
                </a:ext>
              </a:extLst>
            </p:cNvPr>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8" name="Line 6">
              <a:extLst>
                <a:ext uri="{FF2B5EF4-FFF2-40B4-BE49-F238E27FC236}">
                  <a16:creationId xmlns:a16="http://schemas.microsoft.com/office/drawing/2014/main" id="{C826D8C8-0DB9-4F87-2A96-EBBB7BCAA19A}"/>
                </a:ext>
              </a:extLst>
            </p:cNvPr>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9" name="Rectangle 7">
              <a:extLst>
                <a:ext uri="{FF2B5EF4-FFF2-40B4-BE49-F238E27FC236}">
                  <a16:creationId xmlns:a16="http://schemas.microsoft.com/office/drawing/2014/main" id="{9F1E329D-0B3E-1FD2-E317-E69014D8F387}"/>
                </a:ext>
              </a:extLst>
            </p:cNvPr>
            <p:cNvSpPr>
              <a:spLocks noChangeArrowheads="1"/>
            </p:cNvSpPr>
            <p:nvPr/>
          </p:nvSpPr>
          <p:spPr bwMode="auto">
            <a:xfrm>
              <a:off x="2471648" y="3082944"/>
              <a:ext cx="4864609" cy="377804"/>
            </a:xfrm>
            <a:prstGeom prst="rect">
              <a:avLst/>
            </a:prstGeom>
            <a:solidFill>
              <a:srgbClr val="00B050"/>
            </a:solidFill>
            <a:ln w="19050">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10" name="Line 8">
              <a:extLst>
                <a:ext uri="{FF2B5EF4-FFF2-40B4-BE49-F238E27FC236}">
                  <a16:creationId xmlns:a16="http://schemas.microsoft.com/office/drawing/2014/main" id="{DD6417CA-9F5F-B8CD-BCC2-979C36DC4853}"/>
                </a:ext>
              </a:extLst>
            </p:cNvPr>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1" name="Line 9">
              <a:extLst>
                <a:ext uri="{FF2B5EF4-FFF2-40B4-BE49-F238E27FC236}">
                  <a16:creationId xmlns:a16="http://schemas.microsoft.com/office/drawing/2014/main" id="{77AD8299-ECCD-F56C-A8E5-CFE9FF138C91}"/>
                </a:ext>
              </a:extLst>
            </p:cNvPr>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2" name="Line 10">
              <a:extLst>
                <a:ext uri="{FF2B5EF4-FFF2-40B4-BE49-F238E27FC236}">
                  <a16:creationId xmlns:a16="http://schemas.microsoft.com/office/drawing/2014/main" id="{D26D7824-B629-99DE-3BEF-526966452060}"/>
                </a:ext>
              </a:extLst>
            </p:cNvPr>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3" name="Line 11">
              <a:extLst>
                <a:ext uri="{FF2B5EF4-FFF2-40B4-BE49-F238E27FC236}">
                  <a16:creationId xmlns:a16="http://schemas.microsoft.com/office/drawing/2014/main" id="{D68E8950-C6F9-476D-3E17-0AA1234D2CEB}"/>
                </a:ext>
              </a:extLst>
            </p:cNvPr>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4" name="Rectangle 12">
              <a:extLst>
                <a:ext uri="{FF2B5EF4-FFF2-40B4-BE49-F238E27FC236}">
                  <a16:creationId xmlns:a16="http://schemas.microsoft.com/office/drawing/2014/main" id="{E8C5A1D6-8D38-5031-B09C-49CDB6230247}"/>
                </a:ext>
              </a:extLst>
            </p:cNvPr>
            <p:cNvSpPr>
              <a:spLocks noChangeArrowheads="1"/>
            </p:cNvSpPr>
            <p:nvPr/>
          </p:nvSpPr>
          <p:spPr bwMode="auto">
            <a:xfrm>
              <a:off x="243252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目地地址</a:t>
              </a:r>
            </a:p>
          </p:txBody>
        </p:sp>
        <p:sp>
          <p:nvSpPr>
            <p:cNvPr id="15" name="Rectangle 13">
              <a:extLst>
                <a:ext uri="{FF2B5EF4-FFF2-40B4-BE49-F238E27FC236}">
                  <a16:creationId xmlns:a16="http://schemas.microsoft.com/office/drawing/2014/main" id="{452C81FF-AAB7-4340-1995-05EB026451DE}"/>
                </a:ext>
              </a:extLst>
            </p:cNvPr>
            <p:cNvSpPr>
              <a:spLocks noChangeArrowheads="1"/>
            </p:cNvSpPr>
            <p:nvPr/>
          </p:nvSpPr>
          <p:spPr bwMode="auto">
            <a:xfrm>
              <a:off x="3378266" y="3115430"/>
              <a:ext cx="720151"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a:solidFill>
                    <a:schemeClr val="bg1"/>
                  </a:solidFill>
                  <a:cs typeface="+mn-ea"/>
                  <a:sym typeface="+mn-lt"/>
                </a:rPr>
                <a:t>源地址</a:t>
              </a:r>
            </a:p>
          </p:txBody>
        </p:sp>
        <p:sp>
          <p:nvSpPr>
            <p:cNvPr id="16" name="Rectangle 14">
              <a:extLst>
                <a:ext uri="{FF2B5EF4-FFF2-40B4-BE49-F238E27FC236}">
                  <a16:creationId xmlns:a16="http://schemas.microsoft.com/office/drawing/2014/main" id="{25C564D9-D91F-2C3F-0AF4-D150E27A778C}"/>
                </a:ext>
              </a:extLst>
            </p:cNvPr>
            <p:cNvSpPr>
              <a:spLocks noChangeArrowheads="1"/>
            </p:cNvSpPr>
            <p:nvPr/>
          </p:nvSpPr>
          <p:spPr bwMode="auto">
            <a:xfrm>
              <a:off x="408751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数据长度</a:t>
              </a:r>
            </a:p>
          </p:txBody>
        </p:sp>
        <p:sp>
          <p:nvSpPr>
            <p:cNvPr id="17" name="Rectangle 15">
              <a:extLst>
                <a:ext uri="{FF2B5EF4-FFF2-40B4-BE49-F238E27FC236}">
                  <a16:creationId xmlns:a16="http://schemas.microsoft.com/office/drawing/2014/main" id="{CF740691-DFAA-183E-F0AF-861ECE2E8121}"/>
                </a:ext>
              </a:extLst>
            </p:cNvPr>
            <p:cNvSpPr>
              <a:spLocks noChangeArrowheads="1"/>
            </p:cNvSpPr>
            <p:nvPr/>
          </p:nvSpPr>
          <p:spPr bwMode="auto">
            <a:xfrm>
              <a:off x="5010607" y="3115430"/>
              <a:ext cx="738185"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    据</a:t>
              </a:r>
            </a:p>
          </p:txBody>
        </p:sp>
        <p:sp>
          <p:nvSpPr>
            <p:cNvPr id="18" name="Rectangle 16">
              <a:extLst>
                <a:ext uri="{FF2B5EF4-FFF2-40B4-BE49-F238E27FC236}">
                  <a16:creationId xmlns:a16="http://schemas.microsoft.com/office/drawing/2014/main" id="{D508F2F9-2632-E5C3-739D-DDAB5A6D590A}"/>
                </a:ext>
              </a:extLst>
            </p:cNvPr>
            <p:cNvSpPr>
              <a:spLocks noChangeArrowheads="1"/>
            </p:cNvSpPr>
            <p:nvPr/>
          </p:nvSpPr>
          <p:spPr bwMode="auto">
            <a:xfrm>
              <a:off x="5733865" y="3115430"/>
              <a:ext cx="542218" cy="32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en-US" altLang="zh-CN" sz="1867" b="1" dirty="0">
                  <a:solidFill>
                    <a:schemeClr val="bg1"/>
                  </a:solidFill>
                  <a:cs typeface="+mn-ea"/>
                  <a:sym typeface="+mn-lt"/>
                </a:rPr>
                <a:t>FCS</a:t>
              </a:r>
            </a:p>
          </p:txBody>
        </p:sp>
        <p:sp>
          <p:nvSpPr>
            <p:cNvPr id="19" name="Line 17">
              <a:extLst>
                <a:ext uri="{FF2B5EF4-FFF2-40B4-BE49-F238E27FC236}">
                  <a16:creationId xmlns:a16="http://schemas.microsoft.com/office/drawing/2014/main" id="{8AEB3F47-3A2E-FC00-31BA-5E5853FF7F2F}"/>
                </a:ext>
              </a:extLst>
            </p:cNvPr>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0" name="Rectangle 18">
              <a:extLst>
                <a:ext uri="{FF2B5EF4-FFF2-40B4-BE49-F238E27FC236}">
                  <a16:creationId xmlns:a16="http://schemas.microsoft.com/office/drawing/2014/main" id="{91F33D80-A662-EB54-A453-44A08B719DAD}"/>
                </a:ext>
              </a:extLst>
            </p:cNvPr>
            <p:cNvSpPr>
              <a:spLocks noChangeArrowheads="1"/>
            </p:cNvSpPr>
            <p:nvPr/>
          </p:nvSpPr>
          <p:spPr bwMode="auto">
            <a:xfrm>
              <a:off x="3337684" y="3555689"/>
              <a:ext cx="2368439"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733" b="1" dirty="0">
                  <a:solidFill>
                    <a:srgbClr val="0000FF"/>
                  </a:solidFill>
                  <a:cs typeface="+mn-ea"/>
                  <a:sym typeface="+mn-lt"/>
                </a:rPr>
                <a:t>MAC </a:t>
              </a:r>
              <a:r>
                <a:rPr lang="zh-CN" altLang="en-US" sz="1733" b="1" dirty="0">
                  <a:solidFill>
                    <a:srgbClr val="0000FF"/>
                  </a:solidFill>
                  <a:cs typeface="+mn-ea"/>
                  <a:sym typeface="+mn-lt"/>
                </a:rPr>
                <a:t>帧的最小长度 = 64 字节</a:t>
              </a:r>
            </a:p>
          </p:txBody>
        </p:sp>
        <p:sp>
          <p:nvSpPr>
            <p:cNvPr id="21" name="Line 19">
              <a:extLst>
                <a:ext uri="{FF2B5EF4-FFF2-40B4-BE49-F238E27FC236}">
                  <a16:creationId xmlns:a16="http://schemas.microsoft.com/office/drawing/2014/main" id="{D1FECB50-8F41-5A2E-09B1-FF5C71B30F2D}"/>
                </a:ext>
              </a:extLst>
            </p:cNvPr>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2" name="Line 20">
              <a:extLst>
                <a:ext uri="{FF2B5EF4-FFF2-40B4-BE49-F238E27FC236}">
                  <a16:creationId xmlns:a16="http://schemas.microsoft.com/office/drawing/2014/main" id="{A6CACE2B-CA10-7021-4D7E-9F8491782026}"/>
                </a:ext>
              </a:extLst>
            </p:cNvPr>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3" name="Line 21">
              <a:extLst>
                <a:ext uri="{FF2B5EF4-FFF2-40B4-BE49-F238E27FC236}">
                  <a16:creationId xmlns:a16="http://schemas.microsoft.com/office/drawing/2014/main" id="{B751BB75-A485-01D2-2027-0533227E5D79}"/>
                </a:ext>
              </a:extLst>
            </p:cNvPr>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4" name="Rectangle 22">
              <a:extLst>
                <a:ext uri="{FF2B5EF4-FFF2-40B4-BE49-F238E27FC236}">
                  <a16:creationId xmlns:a16="http://schemas.microsoft.com/office/drawing/2014/main" id="{97CC2E6A-1D07-6741-508E-A0BCAC7B94DF}"/>
                </a:ext>
              </a:extLst>
            </p:cNvPr>
            <p:cNvSpPr>
              <a:spLocks noChangeArrowheads="1"/>
            </p:cNvSpPr>
            <p:nvPr/>
          </p:nvSpPr>
          <p:spPr bwMode="auto">
            <a:xfrm>
              <a:off x="6243437" y="3090229"/>
              <a:ext cx="1083452" cy="360110"/>
            </a:xfrm>
            <a:prstGeom prst="rect">
              <a:avLst/>
            </a:prstGeom>
            <a:solidFill>
              <a:srgbClr val="FFFF00"/>
            </a:solidFill>
            <a:ln w="9525">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25" name="Rectangle 23">
              <a:extLst>
                <a:ext uri="{FF2B5EF4-FFF2-40B4-BE49-F238E27FC236}">
                  <a16:creationId xmlns:a16="http://schemas.microsoft.com/office/drawing/2014/main" id="{B0BC4D16-79CD-8CD0-F103-AC6300D847B8}"/>
                </a:ext>
              </a:extLst>
            </p:cNvPr>
            <p:cNvSpPr>
              <a:spLocks noChangeArrowheads="1"/>
            </p:cNvSpPr>
            <p:nvPr/>
          </p:nvSpPr>
          <p:spPr bwMode="auto">
            <a:xfrm>
              <a:off x="6378946" y="3115430"/>
              <a:ext cx="899286" cy="326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cs typeface="+mn-ea"/>
                  <a:sym typeface="+mn-lt"/>
                </a:rPr>
                <a:t>载波延伸</a:t>
              </a:r>
            </a:p>
          </p:txBody>
        </p:sp>
        <p:sp>
          <p:nvSpPr>
            <p:cNvPr id="26" name="Rectangle 27">
              <a:extLst>
                <a:ext uri="{FF2B5EF4-FFF2-40B4-BE49-F238E27FC236}">
                  <a16:creationId xmlns:a16="http://schemas.microsoft.com/office/drawing/2014/main" id="{9FF3810A-3335-72A3-79B3-79DD670C8DB1}"/>
                </a:ext>
              </a:extLst>
            </p:cNvPr>
            <p:cNvSpPr>
              <a:spLocks noChangeArrowheads="1"/>
            </p:cNvSpPr>
            <p:nvPr/>
          </p:nvSpPr>
          <p:spPr bwMode="auto">
            <a:xfrm>
              <a:off x="2849321" y="3864846"/>
              <a:ext cx="4203075"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zh-CN" altLang="en-US" sz="1733" b="1" dirty="0">
                  <a:solidFill>
                    <a:srgbClr val="0000FF"/>
                  </a:solidFill>
                  <a:cs typeface="+mn-ea"/>
                  <a:sym typeface="+mn-lt"/>
                </a:rPr>
                <a:t>加上载波延伸使 </a:t>
              </a:r>
              <a:r>
                <a:rPr lang="en-US" altLang="zh-CN" sz="1733" b="1" dirty="0">
                  <a:solidFill>
                    <a:srgbClr val="0000FF"/>
                  </a:solidFill>
                  <a:cs typeface="+mn-ea"/>
                  <a:sym typeface="+mn-lt"/>
                </a:rPr>
                <a:t>MAC </a:t>
              </a:r>
              <a:r>
                <a:rPr lang="zh-CN" altLang="en-US" sz="1733" b="1" dirty="0">
                  <a:solidFill>
                    <a:srgbClr val="0000FF"/>
                  </a:solidFill>
                  <a:cs typeface="+mn-ea"/>
                  <a:sym typeface="+mn-lt"/>
                </a:rPr>
                <a:t>帧长度 = 争用期长度 </a:t>
              </a:r>
              <a:r>
                <a:rPr lang="en-US" altLang="zh-CN" sz="1733" b="1" dirty="0">
                  <a:solidFill>
                    <a:srgbClr val="0000FF"/>
                  </a:solidFill>
                  <a:cs typeface="+mn-ea"/>
                  <a:sym typeface="+mn-lt"/>
                </a:rPr>
                <a:t>= </a:t>
              </a:r>
              <a:r>
                <a:rPr lang="zh-CN" altLang="en-US" sz="1733" b="1" dirty="0">
                  <a:solidFill>
                    <a:srgbClr val="0000FF"/>
                  </a:solidFill>
                  <a:cs typeface="+mn-ea"/>
                  <a:sym typeface="+mn-lt"/>
                </a:rPr>
                <a:t>512 字节</a:t>
              </a:r>
            </a:p>
          </p:txBody>
        </p:sp>
        <p:sp>
          <p:nvSpPr>
            <p:cNvPr id="27" name="Line 19">
              <a:extLst>
                <a:ext uri="{FF2B5EF4-FFF2-40B4-BE49-F238E27FC236}">
                  <a16:creationId xmlns:a16="http://schemas.microsoft.com/office/drawing/2014/main" id="{5774B6D4-5AD2-E05C-838C-86A38496932B}"/>
                </a:ext>
              </a:extLst>
            </p:cNvPr>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grpSp>
      <p:sp>
        <p:nvSpPr>
          <p:cNvPr id="28" name="矩形 27">
            <a:extLst>
              <a:ext uri="{FF2B5EF4-FFF2-40B4-BE49-F238E27FC236}">
                <a16:creationId xmlns:a16="http://schemas.microsoft.com/office/drawing/2014/main" id="{9D30341B-425B-780E-850B-E7370010B676}"/>
              </a:ext>
            </a:extLst>
          </p:cNvPr>
          <p:cNvSpPr/>
          <p:nvPr/>
        </p:nvSpPr>
        <p:spPr>
          <a:xfrm>
            <a:off x="1665430" y="4163132"/>
            <a:ext cx="578556" cy="1188787"/>
          </a:xfrm>
          <a:prstGeom prst="rect">
            <a:avLst/>
          </a:prstGeom>
        </p:spPr>
        <p:txBody>
          <a:bodyPr vert="eaVert" wrap="none">
            <a:spAutoFit/>
          </a:bodyPr>
          <a:lstStyle/>
          <a:p>
            <a:pPr algn="ctr">
              <a:lnSpc>
                <a:spcPct val="120000"/>
              </a:lnSpc>
              <a:tabLst>
                <a:tab pos="2336742" algn="l"/>
              </a:tabLst>
            </a:pPr>
            <a:r>
              <a:rPr lang="zh-CN" altLang="zh-CN" sz="2133" b="1" dirty="0">
                <a:cs typeface="+mn-ea"/>
                <a:sym typeface="+mn-lt"/>
              </a:rPr>
              <a:t>载波延伸</a:t>
            </a:r>
            <a:endParaRPr lang="zh-CN" altLang="en-US" sz="2133" b="1" dirty="0">
              <a:cs typeface="+mn-ea"/>
              <a:sym typeface="+mn-lt"/>
            </a:endParaRPr>
          </a:p>
        </p:txBody>
      </p:sp>
    </p:spTree>
    <p:extLst>
      <p:ext uri="{BB962C8B-B14F-4D97-AF65-F5344CB8AC3E}">
        <p14:creationId xmlns:p14="http://schemas.microsoft.com/office/powerpoint/2010/main" val="16666017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36F3D-E7CC-4A7E-5BB1-1D54AD737E35}"/>
              </a:ext>
            </a:extLst>
          </p:cNvPr>
          <p:cNvSpPr>
            <a:spLocks noGrp="1"/>
          </p:cNvSpPr>
          <p:nvPr>
            <p:ph type="title"/>
          </p:nvPr>
        </p:nvSpPr>
        <p:spPr/>
        <p:txBody>
          <a:bodyPr>
            <a:normAutofit/>
          </a:bodyPr>
          <a:lstStyle/>
          <a:p>
            <a:r>
              <a:rPr lang="zh-CN" altLang="en-US" sz="3200" b="1" dirty="0">
                <a:cs typeface="+mn-ea"/>
                <a:sym typeface="+mn-lt"/>
              </a:rPr>
              <a:t>吉比特以太网：分组突发（半双工时）</a:t>
            </a:r>
            <a:endParaRPr lang="zh-CN" altLang="en-US" dirty="0"/>
          </a:p>
        </p:txBody>
      </p:sp>
      <p:sp>
        <p:nvSpPr>
          <p:cNvPr id="3" name="内容占位符 2">
            <a:extLst>
              <a:ext uri="{FF2B5EF4-FFF2-40B4-BE49-F238E27FC236}">
                <a16:creationId xmlns:a16="http://schemas.microsoft.com/office/drawing/2014/main" id="{0979D514-5C6D-0E2C-3F30-60E70856B562}"/>
              </a:ext>
            </a:extLst>
          </p:cNvPr>
          <p:cNvSpPr>
            <a:spLocks noGrp="1"/>
          </p:cNvSpPr>
          <p:nvPr>
            <p:ph idx="1"/>
          </p:nvPr>
        </p:nvSpPr>
        <p:spPr/>
        <p:txBody>
          <a:bodyPr/>
          <a:lstStyle/>
          <a:p>
            <a:r>
              <a:rPr lang="zh-CN" altLang="en-US" sz="2400" dirty="0">
                <a:cs typeface="+mn-ea"/>
                <a:sym typeface="+mn-lt"/>
              </a:rPr>
              <a:t>当很多短帧要发送时，第一个短帧要采用载波延伸方法进行填充，随后的一些短帧则可一个接一个地发送，只需留有必要的帧间最小间隔即可。这样就形成一串分组的突发，直到达到 </a:t>
            </a:r>
            <a:r>
              <a:rPr lang="en-US" altLang="zh-CN" sz="2400" dirty="0">
                <a:cs typeface="+mn-ea"/>
                <a:sym typeface="+mn-lt"/>
              </a:rPr>
              <a:t>1500 </a:t>
            </a:r>
            <a:r>
              <a:rPr lang="zh-CN" altLang="en-US" sz="2400" dirty="0">
                <a:cs typeface="+mn-ea"/>
                <a:sym typeface="+mn-lt"/>
              </a:rPr>
              <a:t>字节或稍多一些为止。</a:t>
            </a:r>
          </a:p>
          <a:p>
            <a:endParaRPr lang="zh-CN" altLang="en-US" dirty="0"/>
          </a:p>
        </p:txBody>
      </p:sp>
      <p:sp>
        <p:nvSpPr>
          <p:cNvPr id="4" name="灯片编号占位符 3">
            <a:extLst>
              <a:ext uri="{FF2B5EF4-FFF2-40B4-BE49-F238E27FC236}">
                <a16:creationId xmlns:a16="http://schemas.microsoft.com/office/drawing/2014/main" id="{668EF400-1747-68A0-CBF9-EFBC421361CC}"/>
              </a:ext>
            </a:extLst>
          </p:cNvPr>
          <p:cNvSpPr>
            <a:spLocks noGrp="1"/>
          </p:cNvSpPr>
          <p:nvPr>
            <p:ph type="sldNum" sz="quarter" idx="12"/>
          </p:nvPr>
        </p:nvSpPr>
        <p:spPr/>
        <p:txBody>
          <a:bodyPr/>
          <a:lstStyle/>
          <a:p>
            <a:fld id="{C8BB1146-E542-4D4E-B8E9-6919A11DDD48}" type="slidenum">
              <a:rPr lang="en-US" smtClean="0"/>
              <a:t>159</a:t>
            </a:fld>
            <a:endParaRPr lang="en-US"/>
          </a:p>
        </p:txBody>
      </p:sp>
      <p:sp>
        <p:nvSpPr>
          <p:cNvPr id="6" name="矩形 5">
            <a:extLst>
              <a:ext uri="{FF2B5EF4-FFF2-40B4-BE49-F238E27FC236}">
                <a16:creationId xmlns:a16="http://schemas.microsoft.com/office/drawing/2014/main" id="{F7E85801-9D25-D580-94A9-0E8CE7BBB783}"/>
              </a:ext>
            </a:extLst>
          </p:cNvPr>
          <p:cNvSpPr/>
          <p:nvPr/>
        </p:nvSpPr>
        <p:spPr>
          <a:xfrm>
            <a:off x="1447618" y="4144893"/>
            <a:ext cx="578556" cy="1188787"/>
          </a:xfrm>
          <a:prstGeom prst="rect">
            <a:avLst/>
          </a:prstGeom>
        </p:spPr>
        <p:txBody>
          <a:bodyPr vert="eaVert" wrap="none">
            <a:spAutoFit/>
          </a:bodyPr>
          <a:lstStyle/>
          <a:p>
            <a:pPr algn="ctr">
              <a:lnSpc>
                <a:spcPct val="120000"/>
              </a:lnSpc>
              <a:tabLst>
                <a:tab pos="2336742" algn="l"/>
              </a:tabLst>
            </a:pPr>
            <a:r>
              <a:rPr lang="zh-CN" altLang="en-US" sz="2133" b="1" dirty="0">
                <a:cs typeface="+mn-ea"/>
                <a:sym typeface="+mn-lt"/>
              </a:rPr>
              <a:t>分组突发</a:t>
            </a:r>
          </a:p>
        </p:txBody>
      </p:sp>
      <p:grpSp>
        <p:nvGrpSpPr>
          <p:cNvPr id="7" name="组合 6">
            <a:extLst>
              <a:ext uri="{FF2B5EF4-FFF2-40B4-BE49-F238E27FC236}">
                <a16:creationId xmlns:a16="http://schemas.microsoft.com/office/drawing/2014/main" id="{2A887986-6998-DE10-344D-0B87950C723D}"/>
              </a:ext>
            </a:extLst>
          </p:cNvPr>
          <p:cNvGrpSpPr/>
          <p:nvPr/>
        </p:nvGrpSpPr>
        <p:grpSpPr>
          <a:xfrm>
            <a:off x="2305879" y="2713388"/>
            <a:ext cx="7876380" cy="2840593"/>
            <a:chOff x="488504" y="3284984"/>
            <a:chExt cx="8991600" cy="2495550"/>
          </a:xfrm>
        </p:grpSpPr>
        <p:sp>
          <p:nvSpPr>
            <p:cNvPr id="8" name="Freeform 5">
              <a:extLst>
                <a:ext uri="{FF2B5EF4-FFF2-40B4-BE49-F238E27FC236}">
                  <a16:creationId xmlns:a16="http://schemas.microsoft.com/office/drawing/2014/main" id="{37C9680A-2D04-BBF2-24CB-8DAFB0242C7D}"/>
                </a:ext>
              </a:extLst>
            </p:cNvPr>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chemeClr val="accent1">
                <a:lumMod val="50000"/>
                <a:lumOff val="50000"/>
              </a:schemeClr>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9" name="Text Box 6">
              <a:extLst>
                <a:ext uri="{FF2B5EF4-FFF2-40B4-BE49-F238E27FC236}">
                  <a16:creationId xmlns:a16="http://schemas.microsoft.com/office/drawing/2014/main" id="{1A00894F-FF17-B5A0-C880-5D28672B08DD}"/>
                </a:ext>
              </a:extLst>
            </p:cNvPr>
            <p:cNvSpPr txBox="1">
              <a:spLocks noChangeArrowheads="1"/>
            </p:cNvSpPr>
            <p:nvPr/>
          </p:nvSpPr>
          <p:spPr bwMode="auto">
            <a:xfrm>
              <a:off x="649184" y="4775252"/>
              <a:ext cx="976793"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发送的</a:t>
              </a:r>
            </a:p>
            <a:p>
              <a:pPr algn="ctr">
                <a:lnSpc>
                  <a:spcPct val="120000"/>
                </a:lnSpc>
              </a:pPr>
              <a:r>
                <a:rPr lang="zh-CN" altLang="en-US" sz="1600" b="1" dirty="0">
                  <a:solidFill>
                    <a:srgbClr val="0000CC"/>
                  </a:solidFill>
                  <a:cs typeface="+mn-ea"/>
                  <a:sym typeface="+mn-lt"/>
                </a:rPr>
                <a:t>数据 </a:t>
              </a:r>
            </a:p>
          </p:txBody>
        </p:sp>
        <p:sp>
          <p:nvSpPr>
            <p:cNvPr id="10" name="Freeform 8">
              <a:extLst>
                <a:ext uri="{FF2B5EF4-FFF2-40B4-BE49-F238E27FC236}">
                  <a16:creationId xmlns:a16="http://schemas.microsoft.com/office/drawing/2014/main" id="{B0A42AB1-FDBF-0EFD-B2C6-2240427E46A8}"/>
                </a:ext>
              </a:extLst>
            </p:cNvPr>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1" name="Freeform 9">
              <a:extLst>
                <a:ext uri="{FF2B5EF4-FFF2-40B4-BE49-F238E27FC236}">
                  <a16:creationId xmlns:a16="http://schemas.microsoft.com/office/drawing/2014/main" id="{35FFE5AC-3190-8ED4-C024-C2ACECF61FA3}"/>
                </a:ext>
              </a:extLst>
            </p:cNvPr>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2" name="Freeform 10">
              <a:extLst>
                <a:ext uri="{FF2B5EF4-FFF2-40B4-BE49-F238E27FC236}">
                  <a16:creationId xmlns:a16="http://schemas.microsoft.com/office/drawing/2014/main" id="{4E76574C-5763-6C8C-D2C8-1796EA7D3863}"/>
                </a:ext>
              </a:extLst>
            </p:cNvPr>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3" name="Line 11">
              <a:extLst>
                <a:ext uri="{FF2B5EF4-FFF2-40B4-BE49-F238E27FC236}">
                  <a16:creationId xmlns:a16="http://schemas.microsoft.com/office/drawing/2014/main" id="{69A6114A-A8BA-F31A-6AB4-E54356C0B3D3}"/>
                </a:ext>
              </a:extLst>
            </p:cNvPr>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 name="Text Box 12">
              <a:extLst>
                <a:ext uri="{FF2B5EF4-FFF2-40B4-BE49-F238E27FC236}">
                  <a16:creationId xmlns:a16="http://schemas.microsoft.com/office/drawing/2014/main" id="{273F85E1-1A1E-82A3-4C4A-1D4BA8CA405A}"/>
                </a:ext>
              </a:extLst>
            </p:cNvPr>
            <p:cNvSpPr txBox="1">
              <a:spLocks noChangeArrowheads="1"/>
            </p:cNvSpPr>
            <p:nvPr/>
          </p:nvSpPr>
          <p:spPr bwMode="auto">
            <a:xfrm>
              <a:off x="1905544" y="3632647"/>
              <a:ext cx="1880795"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争用期 512 字节</a:t>
              </a:r>
            </a:p>
          </p:txBody>
        </p:sp>
        <p:sp>
          <p:nvSpPr>
            <p:cNvPr id="15" name="Line 13">
              <a:extLst>
                <a:ext uri="{FF2B5EF4-FFF2-40B4-BE49-F238E27FC236}">
                  <a16:creationId xmlns:a16="http://schemas.microsoft.com/office/drawing/2014/main" id="{4ED290F5-3E01-54BE-97C2-B8FDDF5EDED1}"/>
                </a:ext>
              </a:extLst>
            </p:cNvPr>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6" name="Text Box 14">
              <a:extLst>
                <a:ext uri="{FF2B5EF4-FFF2-40B4-BE49-F238E27FC236}">
                  <a16:creationId xmlns:a16="http://schemas.microsoft.com/office/drawing/2014/main" id="{9D95C97A-E6A2-610F-100C-6A17899EF4B1}"/>
                </a:ext>
              </a:extLst>
            </p:cNvPr>
            <p:cNvSpPr txBox="1">
              <a:spLocks noChangeArrowheads="1"/>
            </p:cNvSpPr>
            <p:nvPr/>
          </p:nvSpPr>
          <p:spPr bwMode="auto">
            <a:xfrm>
              <a:off x="3138723" y="3284984"/>
              <a:ext cx="3381598"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将突发计时器设定为 1500 字节</a:t>
              </a:r>
            </a:p>
          </p:txBody>
        </p:sp>
        <p:sp>
          <p:nvSpPr>
            <p:cNvPr id="17" name="Text Box 15">
              <a:extLst>
                <a:ext uri="{FF2B5EF4-FFF2-40B4-BE49-F238E27FC236}">
                  <a16:creationId xmlns:a16="http://schemas.microsoft.com/office/drawing/2014/main" id="{B3F6BC6F-2893-E37F-0975-0C9C66E04285}"/>
                </a:ext>
              </a:extLst>
            </p:cNvPr>
            <p:cNvSpPr txBox="1">
              <a:spLocks noChangeArrowheads="1"/>
            </p:cNvSpPr>
            <p:nvPr/>
          </p:nvSpPr>
          <p:spPr bwMode="auto">
            <a:xfrm>
              <a:off x="1958272" y="4587219"/>
              <a:ext cx="1227252" cy="442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载波延伸</a:t>
              </a:r>
            </a:p>
          </p:txBody>
        </p:sp>
        <p:sp>
          <p:nvSpPr>
            <p:cNvPr id="18" name="Line 16">
              <a:extLst>
                <a:ext uri="{FF2B5EF4-FFF2-40B4-BE49-F238E27FC236}">
                  <a16:creationId xmlns:a16="http://schemas.microsoft.com/office/drawing/2014/main" id="{2B1A4660-B6F2-8C23-7499-CE58D20AC915}"/>
                </a:ext>
              </a:extLst>
            </p:cNvPr>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9" name="Text Box 17">
              <a:extLst>
                <a:ext uri="{FF2B5EF4-FFF2-40B4-BE49-F238E27FC236}">
                  <a16:creationId xmlns:a16="http://schemas.microsoft.com/office/drawing/2014/main" id="{5FDB0B91-D123-7677-5195-7195BF83ECE6}"/>
                </a:ext>
              </a:extLst>
            </p:cNvPr>
            <p:cNvSpPr txBox="1">
              <a:spLocks noChangeArrowheads="1"/>
            </p:cNvSpPr>
            <p:nvPr/>
          </p:nvSpPr>
          <p:spPr bwMode="auto">
            <a:xfrm>
              <a:off x="732539" y="3740912"/>
              <a:ext cx="796775"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solidFill>
                    <a:srgbClr val="0000CC"/>
                  </a:solidFill>
                  <a:cs typeface="+mn-ea"/>
                  <a:sym typeface="+mn-lt"/>
                </a:rPr>
                <a:t>载波</a:t>
              </a:r>
            </a:p>
            <a:p>
              <a:pPr>
                <a:lnSpc>
                  <a:spcPct val="120000"/>
                </a:lnSpc>
              </a:pPr>
              <a:r>
                <a:rPr lang="zh-CN" altLang="en-US" sz="1600" b="1" dirty="0">
                  <a:solidFill>
                    <a:srgbClr val="0000CC"/>
                  </a:solidFill>
                  <a:cs typeface="+mn-ea"/>
                  <a:sym typeface="+mn-lt"/>
                </a:rPr>
                <a:t>监听 </a:t>
              </a:r>
            </a:p>
          </p:txBody>
        </p:sp>
        <p:sp>
          <p:nvSpPr>
            <p:cNvPr id="20" name="Freeform 18">
              <a:extLst>
                <a:ext uri="{FF2B5EF4-FFF2-40B4-BE49-F238E27FC236}">
                  <a16:creationId xmlns:a16="http://schemas.microsoft.com/office/drawing/2014/main" id="{1F609622-E995-29BF-8846-8DF93C6FF4FC}"/>
                </a:ext>
              </a:extLst>
            </p:cNvPr>
            <p:cNvSpPr>
              <a:spLocks/>
            </p:cNvSpPr>
            <p:nvPr/>
          </p:nvSpPr>
          <p:spPr bwMode="auto">
            <a:xfrm>
              <a:off x="488504" y="4016909"/>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B05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1" name="Line 19">
              <a:extLst>
                <a:ext uri="{FF2B5EF4-FFF2-40B4-BE49-F238E27FC236}">
                  <a16:creationId xmlns:a16="http://schemas.microsoft.com/office/drawing/2014/main" id="{75A3F4A5-6A76-000B-9D39-775D1243B9FD}"/>
                </a:ext>
              </a:extLst>
            </p:cNvPr>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2" name="Line 20">
              <a:extLst>
                <a:ext uri="{FF2B5EF4-FFF2-40B4-BE49-F238E27FC236}">
                  <a16:creationId xmlns:a16="http://schemas.microsoft.com/office/drawing/2014/main" id="{0CEB32CF-8CBB-70E2-5069-A1A3106E0BD3}"/>
                </a:ext>
              </a:extLst>
            </p:cNvPr>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3" name="Line 21">
              <a:extLst>
                <a:ext uri="{FF2B5EF4-FFF2-40B4-BE49-F238E27FC236}">
                  <a16:creationId xmlns:a16="http://schemas.microsoft.com/office/drawing/2014/main" id="{BBAB6C2A-6D10-8D31-E689-459B997021CF}"/>
                </a:ext>
              </a:extLst>
            </p:cNvPr>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grpSp>
      <p:sp>
        <p:nvSpPr>
          <p:cNvPr id="24" name="Text Box 7">
            <a:extLst>
              <a:ext uri="{FF2B5EF4-FFF2-40B4-BE49-F238E27FC236}">
                <a16:creationId xmlns:a16="http://schemas.microsoft.com/office/drawing/2014/main" id="{0059E2D2-AE3F-1209-8BDA-D656158DDBD8}"/>
              </a:ext>
            </a:extLst>
          </p:cNvPr>
          <p:cNvSpPr txBox="1">
            <a:spLocks noChangeArrowheads="1"/>
          </p:cNvSpPr>
          <p:nvPr/>
        </p:nvSpPr>
        <p:spPr bwMode="auto">
          <a:xfrm>
            <a:off x="3364486" y="4852395"/>
            <a:ext cx="5759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600" b="1" dirty="0">
                <a:solidFill>
                  <a:schemeClr val="bg1"/>
                </a:solidFill>
                <a:cs typeface="+mn-ea"/>
                <a:sym typeface="+mn-lt"/>
              </a:rPr>
              <a:t> 帧#1     </a:t>
            </a:r>
            <a:r>
              <a:rPr lang="en-US" altLang="zh-CN" sz="1600" b="1" i="1" dirty="0">
                <a:solidFill>
                  <a:schemeClr val="bg1"/>
                </a:solidFill>
                <a:cs typeface="+mn-ea"/>
                <a:sym typeface="+mn-lt"/>
              </a:rPr>
              <a:t>RRRRRRRR    </a:t>
            </a:r>
            <a:r>
              <a:rPr lang="zh-CN" altLang="en-US" sz="1600" b="1" dirty="0">
                <a:solidFill>
                  <a:schemeClr val="bg1"/>
                </a:solidFill>
                <a:cs typeface="+mn-ea"/>
                <a:sym typeface="+mn-lt"/>
              </a:rPr>
              <a:t>帧#2    </a:t>
            </a:r>
            <a:r>
              <a:rPr lang="en-US" altLang="zh-CN" sz="1600" b="1" i="1" dirty="0">
                <a:solidFill>
                  <a:schemeClr val="bg1"/>
                </a:solidFill>
                <a:cs typeface="+mn-ea"/>
                <a:sym typeface="+mn-lt"/>
              </a:rPr>
              <a:t>RRRR      </a:t>
            </a:r>
            <a:r>
              <a:rPr lang="zh-CN" altLang="en-US" sz="1600" b="1" dirty="0">
                <a:solidFill>
                  <a:schemeClr val="bg1"/>
                </a:solidFill>
                <a:cs typeface="+mn-ea"/>
                <a:sym typeface="+mn-lt"/>
              </a:rPr>
              <a:t>帧#3    </a:t>
            </a:r>
            <a:r>
              <a:rPr lang="en-US" altLang="zh-CN" sz="1600" b="1" i="1" dirty="0">
                <a:solidFill>
                  <a:schemeClr val="bg1"/>
                </a:solidFill>
                <a:cs typeface="+mn-ea"/>
                <a:sym typeface="+mn-lt"/>
              </a:rPr>
              <a:t>RRR    </a:t>
            </a:r>
            <a:r>
              <a:rPr lang="zh-CN" altLang="en-US" sz="1600" b="1" dirty="0">
                <a:solidFill>
                  <a:schemeClr val="bg1"/>
                </a:solidFill>
                <a:cs typeface="+mn-ea"/>
                <a:sym typeface="+mn-lt"/>
              </a:rPr>
              <a:t>帧#4</a:t>
            </a:r>
          </a:p>
        </p:txBody>
      </p:sp>
    </p:spTree>
    <p:extLst>
      <p:ext uri="{BB962C8B-B14F-4D97-AF65-F5344CB8AC3E}">
        <p14:creationId xmlns:p14="http://schemas.microsoft.com/office/powerpoint/2010/main" val="133675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6DAC6A-FA7B-4192-9F2E-03723F40934F}"/>
              </a:ext>
            </a:extLst>
          </p:cNvPr>
          <p:cNvGrpSpPr/>
          <p:nvPr/>
        </p:nvGrpSpPr>
        <p:grpSpPr>
          <a:xfrm>
            <a:off x="4892850" y="1473746"/>
            <a:ext cx="2196662" cy="254479"/>
            <a:chOff x="717556" y="2018315"/>
            <a:chExt cx="2196662" cy="254479"/>
          </a:xfrm>
        </p:grpSpPr>
        <p:cxnSp>
          <p:nvCxnSpPr>
            <p:cNvPr id="25" name="直接箭头连接符 24">
              <a:extLst>
                <a:ext uri="{FF2B5EF4-FFF2-40B4-BE49-F238E27FC236}">
                  <a16:creationId xmlns:a16="http://schemas.microsoft.com/office/drawing/2014/main" id="{2388B849-BF77-46E6-B71E-CF4430B122D4}"/>
                </a:ext>
              </a:extLst>
            </p:cNvPr>
            <p:cNvCxnSpPr>
              <a:cxnSpLocks/>
            </p:cNvCxnSpPr>
            <p:nvPr/>
          </p:nvCxnSpPr>
          <p:spPr>
            <a:xfrm>
              <a:off x="717556" y="227279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D5367AE-8B3E-4451-9530-B71671FA7B5D}"/>
                </a:ext>
              </a:extLst>
            </p:cNvPr>
            <p:cNvCxnSpPr>
              <a:cxnSpLocks/>
            </p:cNvCxnSpPr>
            <p:nvPr/>
          </p:nvCxnSpPr>
          <p:spPr>
            <a:xfrm flipH="1">
              <a:off x="756970" y="201831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11B3AD5C-6649-4EFA-96C6-E651465BC606}"/>
              </a:ext>
            </a:extLst>
          </p:cNvPr>
          <p:cNvSpPr>
            <a:spLocks noGrp="1"/>
          </p:cNvSpPr>
          <p:nvPr>
            <p:ph type="title"/>
          </p:nvPr>
        </p:nvSpPr>
        <p:spPr/>
        <p:txBody>
          <a:bodyPr/>
          <a:lstStyle/>
          <a:p>
            <a:r>
              <a:rPr lang="zh-CN" altLang="en-US" dirty="0"/>
              <a:t>传输方式：单工、半双工和全双工</a:t>
            </a:r>
          </a:p>
        </p:txBody>
      </p:sp>
      <p:sp>
        <p:nvSpPr>
          <p:cNvPr id="3" name="内容占位符 2">
            <a:extLst>
              <a:ext uri="{FF2B5EF4-FFF2-40B4-BE49-F238E27FC236}">
                <a16:creationId xmlns:a16="http://schemas.microsoft.com/office/drawing/2014/main" id="{E6B24F0A-8DD6-452D-BB06-8CBBDD81BED1}"/>
              </a:ext>
            </a:extLst>
          </p:cNvPr>
          <p:cNvSpPr>
            <a:spLocks noGrp="1"/>
          </p:cNvSpPr>
          <p:nvPr>
            <p:ph idx="1"/>
          </p:nvPr>
        </p:nvSpPr>
        <p:spPr>
          <a:xfrm>
            <a:off x="660400" y="3532609"/>
            <a:ext cx="3385328" cy="2601491"/>
          </a:xfrm>
        </p:spPr>
        <p:txBody>
          <a:bodyPr>
            <a:normAutofit/>
          </a:bodyPr>
          <a:lstStyle/>
          <a:p>
            <a:r>
              <a:rPr lang="zh-CN" altLang="en-US" dirty="0">
                <a:solidFill>
                  <a:srgbClr val="FF0000"/>
                </a:solidFill>
                <a:latin typeface="+mn-ea"/>
              </a:rPr>
              <a:t>单工</a:t>
            </a:r>
            <a:endParaRPr lang="en-US" altLang="zh-CN" dirty="0">
              <a:solidFill>
                <a:srgbClr val="FF0000"/>
              </a:solidFill>
              <a:latin typeface="+mn-ea"/>
            </a:endParaRPr>
          </a:p>
          <a:p>
            <a:pPr lvl="1"/>
            <a:r>
              <a:rPr lang="zh-CN" altLang="en-US" dirty="0">
                <a:latin typeface="+mn-ea"/>
              </a:rPr>
              <a:t>通信是单向进行的</a:t>
            </a:r>
          </a:p>
          <a:p>
            <a:pPr lvl="1"/>
            <a:r>
              <a:rPr lang="zh-CN" altLang="en-US" dirty="0">
                <a:latin typeface="+mn-ea"/>
              </a:rPr>
              <a:t>一个结点只能发送，另一个结点只能接收</a:t>
            </a:r>
          </a:p>
          <a:p>
            <a:endParaRPr lang="zh-CN" altLang="en-US" sz="2000" dirty="0"/>
          </a:p>
        </p:txBody>
      </p:sp>
      <p:sp>
        <p:nvSpPr>
          <p:cNvPr id="4" name="内容占位符 3">
            <a:extLst>
              <a:ext uri="{FF2B5EF4-FFF2-40B4-BE49-F238E27FC236}">
                <a16:creationId xmlns:a16="http://schemas.microsoft.com/office/drawing/2014/main" id="{CA3720E0-BBFD-4430-803D-E3052750A24D}"/>
              </a:ext>
            </a:extLst>
          </p:cNvPr>
          <p:cNvSpPr>
            <a:spLocks noGrp="1"/>
          </p:cNvSpPr>
          <p:nvPr>
            <p:ph idx="10"/>
          </p:nvPr>
        </p:nvSpPr>
        <p:spPr>
          <a:xfrm>
            <a:off x="7871876" y="3516118"/>
            <a:ext cx="3624799" cy="2606935"/>
          </a:xfrm>
        </p:spPr>
        <p:txBody>
          <a:bodyPr>
            <a:normAutofit/>
          </a:bodyPr>
          <a:lstStyle/>
          <a:p>
            <a:r>
              <a:rPr lang="zh-CN" altLang="en-US" dirty="0">
                <a:solidFill>
                  <a:srgbClr val="FF0000"/>
                </a:solidFill>
              </a:rPr>
              <a:t>双工</a:t>
            </a:r>
            <a:endParaRPr lang="en-US" altLang="zh-CN" dirty="0">
              <a:solidFill>
                <a:srgbClr val="FF0000"/>
              </a:solidFill>
            </a:endParaRPr>
          </a:p>
          <a:p>
            <a:pPr lvl="1"/>
            <a:r>
              <a:rPr lang="zh-CN" altLang="en-US" dirty="0"/>
              <a:t>两站点可同时发送和接收</a:t>
            </a:r>
          </a:p>
          <a:p>
            <a:pPr lvl="1"/>
            <a:r>
              <a:rPr lang="zh-CN" altLang="en-US" dirty="0"/>
              <a:t>双向信号共享链路带宽</a:t>
            </a:r>
          </a:p>
        </p:txBody>
      </p:sp>
      <p:sp>
        <p:nvSpPr>
          <p:cNvPr id="5" name="灯片编号占位符 4">
            <a:extLst>
              <a:ext uri="{FF2B5EF4-FFF2-40B4-BE49-F238E27FC236}">
                <a16:creationId xmlns:a16="http://schemas.microsoft.com/office/drawing/2014/main" id="{FF2D1B98-5A4D-4950-9302-37A9ECDBB56B}"/>
              </a:ext>
            </a:extLst>
          </p:cNvPr>
          <p:cNvSpPr>
            <a:spLocks noGrp="1"/>
          </p:cNvSpPr>
          <p:nvPr>
            <p:ph type="sldNum" sz="quarter" idx="12"/>
          </p:nvPr>
        </p:nvSpPr>
        <p:spPr/>
        <p:txBody>
          <a:bodyPr/>
          <a:lstStyle/>
          <a:p>
            <a:fld id="{C8BB1146-E542-4D4E-B8E9-6919A11DDD48}" type="slidenum">
              <a:rPr lang="en-US" smtClean="0"/>
              <a:t>16</a:t>
            </a:fld>
            <a:endParaRPr lang="en-US"/>
          </a:p>
        </p:txBody>
      </p:sp>
      <p:sp>
        <p:nvSpPr>
          <p:cNvPr id="8" name="内容占位符 3">
            <a:extLst>
              <a:ext uri="{FF2B5EF4-FFF2-40B4-BE49-F238E27FC236}">
                <a16:creationId xmlns:a16="http://schemas.microsoft.com/office/drawing/2014/main" id="{6713501B-B83D-458B-BEF5-198EC605288C}"/>
              </a:ext>
            </a:extLst>
          </p:cNvPr>
          <p:cNvSpPr txBox="1">
            <a:spLocks/>
          </p:cNvSpPr>
          <p:nvPr/>
        </p:nvSpPr>
        <p:spPr>
          <a:xfrm>
            <a:off x="4157514" y="3527165"/>
            <a:ext cx="3624799" cy="2606935"/>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latin typeface="+mn-ea"/>
              </a:rPr>
              <a:t>半双工</a:t>
            </a:r>
            <a:endParaRPr lang="en-US" altLang="zh-CN" dirty="0">
              <a:solidFill>
                <a:srgbClr val="FF0000"/>
              </a:solidFill>
              <a:latin typeface="+mn-ea"/>
            </a:endParaRPr>
          </a:p>
          <a:p>
            <a:pPr lvl="1"/>
            <a:r>
              <a:rPr lang="zh-CN" altLang="en-US" dirty="0">
                <a:latin typeface="+mn-ea"/>
              </a:rPr>
              <a:t>两结点都可以发送和接收，但是不能同时发送和接收</a:t>
            </a:r>
          </a:p>
          <a:p>
            <a:pPr lvl="1"/>
            <a:r>
              <a:rPr lang="zh-CN" altLang="en-US" dirty="0">
                <a:latin typeface="+mn-ea"/>
              </a:rPr>
              <a:t>当其中一个结点在发送时，另一个结点只能接收</a:t>
            </a:r>
            <a:endParaRPr lang="en-US" altLang="zh-CN" dirty="0">
              <a:latin typeface="+mn-ea"/>
            </a:endParaRPr>
          </a:p>
          <a:p>
            <a:endParaRPr lang="zh-CN" altLang="en-US" sz="2000" dirty="0"/>
          </a:p>
        </p:txBody>
      </p:sp>
      <p:sp>
        <p:nvSpPr>
          <p:cNvPr id="9" name="文本框 8">
            <a:extLst>
              <a:ext uri="{FF2B5EF4-FFF2-40B4-BE49-F238E27FC236}">
                <a16:creationId xmlns:a16="http://schemas.microsoft.com/office/drawing/2014/main" id="{A7381955-5B3B-418F-BC8B-742A45E0DA5D}"/>
              </a:ext>
            </a:extLst>
          </p:cNvPr>
          <p:cNvSpPr txBox="1"/>
          <p:nvPr/>
        </p:nvSpPr>
        <p:spPr>
          <a:xfrm rot="1690291">
            <a:off x="1376270" y="1895809"/>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cxnSp>
        <p:nvCxnSpPr>
          <p:cNvPr id="11" name="直接箭头连接符 10">
            <a:extLst>
              <a:ext uri="{FF2B5EF4-FFF2-40B4-BE49-F238E27FC236}">
                <a16:creationId xmlns:a16="http://schemas.microsoft.com/office/drawing/2014/main" id="{6A2F52F5-0A6B-43D4-BE25-6E6FF625D4FD}"/>
              </a:ext>
            </a:extLst>
          </p:cNvPr>
          <p:cNvCxnSpPr>
            <a:cxnSpLocks/>
          </p:cNvCxnSpPr>
          <p:nvPr/>
        </p:nvCxnSpPr>
        <p:spPr>
          <a:xfrm>
            <a:off x="1001347" y="2466570"/>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AE01A4A-6CA6-409C-933C-AECB3DC8A73B}"/>
              </a:ext>
            </a:extLst>
          </p:cNvPr>
          <p:cNvCxnSpPr>
            <a:cxnSpLocks/>
          </p:cNvCxnSpPr>
          <p:nvPr/>
        </p:nvCxnSpPr>
        <p:spPr>
          <a:xfrm flipH="1">
            <a:off x="1040760" y="2221851"/>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DDE442-8F02-4650-9705-132C3392D0E1}"/>
              </a:ext>
            </a:extLst>
          </p:cNvPr>
          <p:cNvSpPr txBox="1"/>
          <p:nvPr/>
        </p:nvSpPr>
        <p:spPr>
          <a:xfrm>
            <a:off x="2035427" y="2159753"/>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sp>
        <p:nvSpPr>
          <p:cNvPr id="46" name="文本框 45">
            <a:extLst>
              <a:ext uri="{FF2B5EF4-FFF2-40B4-BE49-F238E27FC236}">
                <a16:creationId xmlns:a16="http://schemas.microsoft.com/office/drawing/2014/main" id="{3E527BD9-7230-459A-B3B3-1464D30901CB}"/>
              </a:ext>
            </a:extLst>
          </p:cNvPr>
          <p:cNvSpPr txBox="1"/>
          <p:nvPr/>
        </p:nvSpPr>
        <p:spPr>
          <a:xfrm>
            <a:off x="6036512" y="1456585"/>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cxnSp>
        <p:nvCxnSpPr>
          <p:cNvPr id="15" name="直接箭头连接符 14">
            <a:extLst>
              <a:ext uri="{FF2B5EF4-FFF2-40B4-BE49-F238E27FC236}">
                <a16:creationId xmlns:a16="http://schemas.microsoft.com/office/drawing/2014/main" id="{CF6EACB0-1664-452E-A582-23FD304DA840}"/>
              </a:ext>
            </a:extLst>
          </p:cNvPr>
          <p:cNvCxnSpPr>
            <a:cxnSpLocks/>
          </p:cNvCxnSpPr>
          <p:nvPr/>
        </p:nvCxnSpPr>
        <p:spPr>
          <a:xfrm>
            <a:off x="4764292" y="2445760"/>
            <a:ext cx="2466784"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3F5CAE4-4938-4F9F-9A70-961D55BEE151}"/>
              </a:ext>
            </a:extLst>
          </p:cNvPr>
          <p:cNvCxnSpPr>
            <a:cxnSpLocks/>
          </p:cNvCxnSpPr>
          <p:nvPr/>
        </p:nvCxnSpPr>
        <p:spPr>
          <a:xfrm flipH="1">
            <a:off x="4796977" y="2199722"/>
            <a:ext cx="2378265"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6792CB08-AD38-4766-8A8F-CE099A719332}"/>
              </a:ext>
            </a:extLst>
          </p:cNvPr>
          <p:cNvGrpSpPr/>
          <p:nvPr/>
        </p:nvGrpSpPr>
        <p:grpSpPr>
          <a:xfrm>
            <a:off x="8593586" y="2185551"/>
            <a:ext cx="2182616" cy="260209"/>
            <a:chOff x="4459922" y="2085963"/>
            <a:chExt cx="2182616" cy="260209"/>
          </a:xfrm>
        </p:grpSpPr>
        <p:cxnSp>
          <p:nvCxnSpPr>
            <p:cNvPr id="20" name="直接箭头连接符 19">
              <a:extLst>
                <a:ext uri="{FF2B5EF4-FFF2-40B4-BE49-F238E27FC236}">
                  <a16:creationId xmlns:a16="http://schemas.microsoft.com/office/drawing/2014/main" id="{4F743FC4-319B-4637-8A00-FEE630872866}"/>
                </a:ext>
              </a:extLst>
            </p:cNvPr>
            <p:cNvCxnSpPr>
              <a:cxnSpLocks/>
            </p:cNvCxnSpPr>
            <p:nvPr/>
          </p:nvCxnSpPr>
          <p:spPr>
            <a:xfrm flipV="1">
              <a:off x="4459922" y="2325344"/>
              <a:ext cx="2182616" cy="2082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BEA8CAC-2D82-4429-92C8-8985F7D25BAF}"/>
                </a:ext>
              </a:extLst>
            </p:cNvPr>
            <p:cNvCxnSpPr>
              <a:cxnSpLocks/>
            </p:cNvCxnSpPr>
            <p:nvPr/>
          </p:nvCxnSpPr>
          <p:spPr>
            <a:xfrm flipH="1">
              <a:off x="4492312" y="2085963"/>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B6D73253-EF6A-4324-A46A-A2462FD03269}"/>
              </a:ext>
            </a:extLst>
          </p:cNvPr>
          <p:cNvSpPr txBox="1"/>
          <p:nvPr/>
        </p:nvSpPr>
        <p:spPr>
          <a:xfrm>
            <a:off x="5103658" y="1817857"/>
            <a:ext cx="338554" cy="294824"/>
          </a:xfrm>
          <a:prstGeom prst="rect">
            <a:avLst/>
          </a:prstGeom>
          <a:noFill/>
        </p:spPr>
        <p:txBody>
          <a:bodyPr wrap="none" rtlCol="0">
            <a:spAutoFit/>
          </a:bodyPr>
          <a:lstStyle/>
          <a:p>
            <a:pPr>
              <a:lnSpc>
                <a:spcPct val="120000"/>
              </a:lnSpc>
            </a:pPr>
            <a:r>
              <a:rPr lang="zh-CN" altLang="en-US" sz="1200" b="1" dirty="0">
                <a:solidFill>
                  <a:srgbClr val="3333FF"/>
                </a:solidFill>
                <a:cs typeface="+mn-ea"/>
                <a:sym typeface="+mn-lt"/>
              </a:rPr>
              <a:t>或</a:t>
            </a:r>
          </a:p>
        </p:txBody>
      </p:sp>
      <p:grpSp>
        <p:nvGrpSpPr>
          <p:cNvPr id="48" name="组合 47">
            <a:extLst>
              <a:ext uri="{FF2B5EF4-FFF2-40B4-BE49-F238E27FC236}">
                <a16:creationId xmlns:a16="http://schemas.microsoft.com/office/drawing/2014/main" id="{D2ADF538-33C1-4419-9B6B-26E67536E67D}"/>
              </a:ext>
            </a:extLst>
          </p:cNvPr>
          <p:cNvGrpSpPr/>
          <p:nvPr/>
        </p:nvGrpSpPr>
        <p:grpSpPr>
          <a:xfrm>
            <a:off x="8189521" y="2507241"/>
            <a:ext cx="2978857" cy="428356"/>
            <a:chOff x="4405587" y="2533122"/>
            <a:chExt cx="2978857" cy="428356"/>
          </a:xfrm>
        </p:grpSpPr>
        <p:sp>
          <p:nvSpPr>
            <p:cNvPr id="34" name="Line 6">
              <a:extLst>
                <a:ext uri="{FF2B5EF4-FFF2-40B4-BE49-F238E27FC236}">
                  <a16:creationId xmlns:a16="http://schemas.microsoft.com/office/drawing/2014/main" id="{AD9494CD-DA0C-4601-8A9C-96CAFEE8DA79}"/>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35" name="图形 34">
              <a:extLst>
                <a:ext uri="{FF2B5EF4-FFF2-40B4-BE49-F238E27FC236}">
                  <a16:creationId xmlns:a16="http://schemas.microsoft.com/office/drawing/2014/main" id="{6298D397-55A6-40B3-98D1-0406052AE3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36" name="图形 35">
              <a:extLst>
                <a:ext uri="{FF2B5EF4-FFF2-40B4-BE49-F238E27FC236}">
                  <a16:creationId xmlns:a16="http://schemas.microsoft.com/office/drawing/2014/main" id="{57C27A82-C80C-4BD6-AEFC-FD19916B0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sp>
        <p:nvSpPr>
          <p:cNvPr id="42" name="文本框 41">
            <a:extLst>
              <a:ext uri="{FF2B5EF4-FFF2-40B4-BE49-F238E27FC236}">
                <a16:creationId xmlns:a16="http://schemas.microsoft.com/office/drawing/2014/main" id="{CD4AE80E-4FF6-40B8-AC08-2C8ED6287138}"/>
              </a:ext>
            </a:extLst>
          </p:cNvPr>
          <p:cNvSpPr txBox="1"/>
          <p:nvPr/>
        </p:nvSpPr>
        <p:spPr>
          <a:xfrm rot="1690291">
            <a:off x="9086619" y="184556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3" name="文本框 42">
            <a:extLst>
              <a:ext uri="{FF2B5EF4-FFF2-40B4-BE49-F238E27FC236}">
                <a16:creationId xmlns:a16="http://schemas.microsoft.com/office/drawing/2014/main" id="{C82D02E8-0EF6-4200-960C-B4FFF44F753B}"/>
              </a:ext>
            </a:extLst>
          </p:cNvPr>
          <p:cNvSpPr txBox="1"/>
          <p:nvPr/>
        </p:nvSpPr>
        <p:spPr>
          <a:xfrm rot="1690291">
            <a:off x="9679355" y="214655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4" name="文本框 43">
            <a:extLst>
              <a:ext uri="{FF2B5EF4-FFF2-40B4-BE49-F238E27FC236}">
                <a16:creationId xmlns:a16="http://schemas.microsoft.com/office/drawing/2014/main" id="{CB5E4511-6F63-4DFD-890F-FD297DAFF066}"/>
              </a:ext>
            </a:extLst>
          </p:cNvPr>
          <p:cNvSpPr txBox="1"/>
          <p:nvPr/>
        </p:nvSpPr>
        <p:spPr>
          <a:xfrm rot="1690291">
            <a:off x="5433344" y="1176085"/>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5" name="文本框 44">
            <a:extLst>
              <a:ext uri="{FF2B5EF4-FFF2-40B4-BE49-F238E27FC236}">
                <a16:creationId xmlns:a16="http://schemas.microsoft.com/office/drawing/2014/main" id="{CCB39E0B-246E-4E21-BBA4-A7064078F302}"/>
              </a:ext>
            </a:extLst>
          </p:cNvPr>
          <p:cNvSpPr txBox="1"/>
          <p:nvPr/>
        </p:nvSpPr>
        <p:spPr>
          <a:xfrm rot="1690291">
            <a:off x="6034183" y="2152091"/>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7" name="文本框 46">
            <a:extLst>
              <a:ext uri="{FF2B5EF4-FFF2-40B4-BE49-F238E27FC236}">
                <a16:creationId xmlns:a16="http://schemas.microsoft.com/office/drawing/2014/main" id="{593E9AA1-8ED2-42C6-9FE3-D3C7573CBA1D}"/>
              </a:ext>
            </a:extLst>
          </p:cNvPr>
          <p:cNvSpPr txBox="1"/>
          <p:nvPr/>
        </p:nvSpPr>
        <p:spPr>
          <a:xfrm>
            <a:off x="5524123" y="1899768"/>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grpSp>
        <p:nvGrpSpPr>
          <p:cNvPr id="49" name="组合 48">
            <a:extLst>
              <a:ext uri="{FF2B5EF4-FFF2-40B4-BE49-F238E27FC236}">
                <a16:creationId xmlns:a16="http://schemas.microsoft.com/office/drawing/2014/main" id="{643635E5-A6EB-4295-AA4F-020C1ABE803B}"/>
              </a:ext>
            </a:extLst>
          </p:cNvPr>
          <p:cNvGrpSpPr/>
          <p:nvPr/>
        </p:nvGrpSpPr>
        <p:grpSpPr>
          <a:xfrm>
            <a:off x="4304475" y="2622331"/>
            <a:ext cx="2978857" cy="428356"/>
            <a:chOff x="4405587" y="2533122"/>
            <a:chExt cx="2978857" cy="428356"/>
          </a:xfrm>
        </p:grpSpPr>
        <p:sp>
          <p:nvSpPr>
            <p:cNvPr id="50" name="Line 6">
              <a:extLst>
                <a:ext uri="{FF2B5EF4-FFF2-40B4-BE49-F238E27FC236}">
                  <a16:creationId xmlns:a16="http://schemas.microsoft.com/office/drawing/2014/main" id="{2E1DEDC1-1FE2-48E5-98EF-3492FA5C5E9D}"/>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1" name="图形 50">
              <a:extLst>
                <a:ext uri="{FF2B5EF4-FFF2-40B4-BE49-F238E27FC236}">
                  <a16:creationId xmlns:a16="http://schemas.microsoft.com/office/drawing/2014/main" id="{2E3BA2FA-A909-48DA-8C04-8FA1CB45D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52" name="图形 51">
              <a:extLst>
                <a:ext uri="{FF2B5EF4-FFF2-40B4-BE49-F238E27FC236}">
                  <a16:creationId xmlns:a16="http://schemas.microsoft.com/office/drawing/2014/main" id="{F3F8F109-D3E5-4271-91A4-B0F6562559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grpSp>
        <p:nvGrpSpPr>
          <p:cNvPr id="53" name="组合 52">
            <a:extLst>
              <a:ext uri="{FF2B5EF4-FFF2-40B4-BE49-F238E27FC236}">
                <a16:creationId xmlns:a16="http://schemas.microsoft.com/office/drawing/2014/main" id="{E737BC8B-940B-49FC-8989-81A9C5D75255}"/>
              </a:ext>
            </a:extLst>
          </p:cNvPr>
          <p:cNvGrpSpPr/>
          <p:nvPr/>
        </p:nvGrpSpPr>
        <p:grpSpPr>
          <a:xfrm>
            <a:off x="714230" y="2572571"/>
            <a:ext cx="2978857" cy="428356"/>
            <a:chOff x="4405587" y="2533122"/>
            <a:chExt cx="2978857" cy="428356"/>
          </a:xfrm>
        </p:grpSpPr>
        <p:sp>
          <p:nvSpPr>
            <p:cNvPr id="54" name="Line 6">
              <a:extLst>
                <a:ext uri="{FF2B5EF4-FFF2-40B4-BE49-F238E27FC236}">
                  <a16:creationId xmlns:a16="http://schemas.microsoft.com/office/drawing/2014/main" id="{02CF07B5-8786-4DC1-B140-A95F395BF381}"/>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5" name="图形 54">
              <a:extLst>
                <a:ext uri="{FF2B5EF4-FFF2-40B4-BE49-F238E27FC236}">
                  <a16:creationId xmlns:a16="http://schemas.microsoft.com/office/drawing/2014/main" id="{494FC356-88DC-4CF1-BC73-5DEBD2D288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587" y="2555078"/>
              <a:ext cx="536754" cy="406400"/>
            </a:xfrm>
            <a:prstGeom prst="rect">
              <a:avLst/>
            </a:prstGeom>
          </p:spPr>
        </p:pic>
        <p:pic>
          <p:nvPicPr>
            <p:cNvPr id="56" name="图形 55">
              <a:extLst>
                <a:ext uri="{FF2B5EF4-FFF2-40B4-BE49-F238E27FC236}">
                  <a16:creationId xmlns:a16="http://schemas.microsoft.com/office/drawing/2014/main" id="{CEF3F400-A729-499C-95BC-BD37A11BCF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7690" y="2533122"/>
              <a:ext cx="536754" cy="406400"/>
            </a:xfrm>
            <a:prstGeom prst="rect">
              <a:avLst/>
            </a:prstGeom>
          </p:spPr>
        </p:pic>
      </p:grpSp>
    </p:spTree>
    <p:extLst>
      <p:ext uri="{BB962C8B-B14F-4D97-AF65-F5344CB8AC3E}">
        <p14:creationId xmlns:p14="http://schemas.microsoft.com/office/powerpoint/2010/main" val="39646533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243A7-821D-3D92-B90F-7944237F6309}"/>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吉比特以太网：概况</a:t>
            </a:r>
            <a:endParaRPr lang="zh-CN" altLang="en-US" dirty="0"/>
          </a:p>
        </p:txBody>
      </p:sp>
      <p:sp>
        <p:nvSpPr>
          <p:cNvPr id="3" name="内容占位符 2">
            <a:extLst>
              <a:ext uri="{FF2B5EF4-FFF2-40B4-BE49-F238E27FC236}">
                <a16:creationId xmlns:a16="http://schemas.microsoft.com/office/drawing/2014/main" id="{8CFA9044-261B-3A5C-754E-AA899F3816AC}"/>
              </a:ext>
            </a:extLst>
          </p:cNvPr>
          <p:cNvSpPr>
            <a:spLocks noGrp="1"/>
          </p:cNvSpPr>
          <p:nvPr>
            <p:ph idx="1"/>
          </p:nvPr>
        </p:nvSpPr>
        <p:spPr/>
        <p:txBody>
          <a:bodyPr/>
          <a:lstStyle/>
          <a:p>
            <a:pPr>
              <a:lnSpc>
                <a:spcPct val="120000"/>
              </a:lnSpc>
            </a:pPr>
            <a:r>
              <a:rPr lang="en-US" altLang="zh-CN" sz="2400" dirty="0">
                <a:cs typeface="+mn-ea"/>
                <a:sym typeface="+mn-lt"/>
              </a:rPr>
              <a:t>10 </a:t>
            </a:r>
            <a:r>
              <a:rPr lang="zh-CN" altLang="en-US" sz="2400" dirty="0">
                <a:cs typeface="+mn-ea"/>
                <a:sym typeface="+mn-lt"/>
              </a:rPr>
              <a:t>吉比特以太网（</a:t>
            </a:r>
            <a:r>
              <a:rPr lang="en-US" altLang="zh-CN" sz="2400" dirty="0">
                <a:cs typeface="+mn-ea"/>
                <a:sym typeface="+mn-lt"/>
              </a:rPr>
              <a:t>10GE</a:t>
            </a:r>
            <a:r>
              <a:rPr lang="zh-CN" altLang="en-US" sz="2400" dirty="0">
                <a:cs typeface="+mn-ea"/>
                <a:sym typeface="+mn-lt"/>
              </a:rPr>
              <a:t>）并非把吉比特以太网的速率简单地提高到 </a:t>
            </a:r>
            <a:r>
              <a:rPr lang="en-US" altLang="zh-CN" sz="2400" dirty="0">
                <a:cs typeface="+mn-ea"/>
                <a:sym typeface="+mn-lt"/>
              </a:rPr>
              <a:t>10 </a:t>
            </a:r>
            <a:r>
              <a:rPr lang="zh-CN" altLang="en-US" sz="2400" dirty="0">
                <a:cs typeface="+mn-ea"/>
                <a:sym typeface="+mn-lt"/>
              </a:rPr>
              <a:t>倍，其主要特点有：</a:t>
            </a:r>
          </a:p>
          <a:p>
            <a:pPr marL="844530" indent="-457189">
              <a:lnSpc>
                <a:spcPct val="120000"/>
              </a:lnSpc>
              <a:buFont typeface="Wingdings" panose="05000000000000000000" pitchFamily="2" charset="2"/>
              <a:buChar char="Ø"/>
            </a:pPr>
            <a:r>
              <a:rPr lang="zh-CN" altLang="en-US" sz="2000" dirty="0">
                <a:cs typeface="+mn-ea"/>
                <a:sym typeface="+mn-lt"/>
              </a:rPr>
              <a:t>与 </a:t>
            </a:r>
            <a:r>
              <a:rPr lang="en-US" altLang="zh-CN" sz="2000" dirty="0">
                <a:cs typeface="+mn-ea"/>
                <a:sym typeface="+mn-lt"/>
              </a:rPr>
              <a:t>10 Mbit/s</a:t>
            </a:r>
            <a:r>
              <a:rPr lang="zh-CN" altLang="en-US" sz="2000" dirty="0">
                <a:cs typeface="+mn-ea"/>
                <a:sym typeface="+mn-lt"/>
              </a:rPr>
              <a:t>、</a:t>
            </a:r>
            <a:r>
              <a:rPr lang="en-US" altLang="zh-CN" sz="2000" dirty="0">
                <a:cs typeface="+mn-ea"/>
                <a:sym typeface="+mn-lt"/>
              </a:rPr>
              <a:t>100 Mbit/s </a:t>
            </a:r>
            <a:r>
              <a:rPr lang="zh-CN" altLang="en-US" sz="2000" dirty="0">
                <a:cs typeface="+mn-ea"/>
                <a:sym typeface="+mn-lt"/>
              </a:rPr>
              <a:t>和 </a:t>
            </a:r>
            <a:r>
              <a:rPr lang="en-US" altLang="zh-CN" sz="2000" dirty="0">
                <a:cs typeface="+mn-ea"/>
                <a:sym typeface="+mn-lt"/>
              </a:rPr>
              <a:t>1 Gbit/s </a:t>
            </a:r>
            <a:r>
              <a:rPr lang="zh-CN" altLang="en-US" sz="2000" dirty="0">
                <a:cs typeface="+mn-ea"/>
                <a:sym typeface="+mn-lt"/>
              </a:rPr>
              <a:t>以太网的帧格式完全相同</a:t>
            </a:r>
          </a:p>
          <a:p>
            <a:pPr marL="844530" indent="-457189">
              <a:lnSpc>
                <a:spcPct val="120000"/>
              </a:lnSpc>
              <a:buFont typeface="Wingdings" panose="05000000000000000000" pitchFamily="2" charset="2"/>
              <a:buChar char="Ø"/>
            </a:pPr>
            <a:r>
              <a:rPr lang="zh-CN" altLang="en-US" sz="2000" dirty="0">
                <a:cs typeface="+mn-ea"/>
                <a:sym typeface="+mn-lt"/>
              </a:rPr>
              <a:t>保留了 </a:t>
            </a:r>
            <a:r>
              <a:rPr lang="en-US" altLang="zh-CN" sz="2000" dirty="0">
                <a:cs typeface="+mn-ea"/>
                <a:sym typeface="+mn-lt"/>
              </a:rPr>
              <a:t>802.3 </a:t>
            </a:r>
            <a:r>
              <a:rPr lang="zh-CN" altLang="en-US" sz="2000" dirty="0">
                <a:cs typeface="+mn-ea"/>
                <a:sym typeface="+mn-lt"/>
              </a:rPr>
              <a:t>标准规定的以太网最小和最大帧长，便于升级</a:t>
            </a:r>
          </a:p>
          <a:p>
            <a:pPr marL="844530" indent="-457189">
              <a:lnSpc>
                <a:spcPct val="120000"/>
              </a:lnSpc>
              <a:buFont typeface="Wingdings" panose="05000000000000000000" pitchFamily="2" charset="2"/>
              <a:buChar char="Ø"/>
            </a:pPr>
            <a:r>
              <a:rPr lang="zh-CN" altLang="en-US" sz="2000" dirty="0">
                <a:cs typeface="+mn-ea"/>
                <a:sym typeface="+mn-lt"/>
              </a:rPr>
              <a:t>不再使用铜线而只使用光纤作为传输媒体</a:t>
            </a:r>
          </a:p>
          <a:p>
            <a:pPr marL="844530" indent="-457189">
              <a:lnSpc>
                <a:spcPct val="120000"/>
              </a:lnSpc>
              <a:buFont typeface="Wingdings" panose="05000000000000000000" pitchFamily="2" charset="2"/>
              <a:buChar char="Ø"/>
            </a:pPr>
            <a:r>
              <a:rPr lang="zh-CN" altLang="en-US" sz="2000" dirty="0">
                <a:solidFill>
                  <a:srgbClr val="C00000"/>
                </a:solidFill>
                <a:cs typeface="+mn-ea"/>
                <a:sym typeface="+mn-lt"/>
              </a:rPr>
              <a:t>只工作在全双工方式</a:t>
            </a:r>
            <a:r>
              <a:rPr lang="zh-CN" altLang="en-US" sz="2000" dirty="0">
                <a:cs typeface="+mn-ea"/>
                <a:sym typeface="+mn-lt"/>
              </a:rPr>
              <a:t>，因此没有争用问题，也不使用 </a:t>
            </a:r>
            <a:r>
              <a:rPr lang="en-US" altLang="zh-CN" sz="2000" dirty="0">
                <a:cs typeface="+mn-ea"/>
                <a:sym typeface="+mn-lt"/>
              </a:rPr>
              <a:t>CSMA/CD </a:t>
            </a:r>
            <a:r>
              <a:rPr lang="zh-CN" altLang="en-US" sz="2000" dirty="0">
                <a:cs typeface="+mn-ea"/>
                <a:sym typeface="+mn-lt"/>
              </a:rPr>
              <a:t>协议 </a:t>
            </a:r>
          </a:p>
          <a:p>
            <a:endParaRPr lang="zh-CN" altLang="en-US" dirty="0"/>
          </a:p>
        </p:txBody>
      </p:sp>
      <p:sp>
        <p:nvSpPr>
          <p:cNvPr id="4" name="灯片编号占位符 3">
            <a:extLst>
              <a:ext uri="{FF2B5EF4-FFF2-40B4-BE49-F238E27FC236}">
                <a16:creationId xmlns:a16="http://schemas.microsoft.com/office/drawing/2014/main" id="{F5DAB6B8-84CA-514A-D428-9A4D67F086DA}"/>
              </a:ext>
            </a:extLst>
          </p:cNvPr>
          <p:cNvSpPr>
            <a:spLocks noGrp="1"/>
          </p:cNvSpPr>
          <p:nvPr>
            <p:ph type="sldNum" sz="quarter" idx="12"/>
          </p:nvPr>
        </p:nvSpPr>
        <p:spPr/>
        <p:txBody>
          <a:bodyPr/>
          <a:lstStyle/>
          <a:p>
            <a:fld id="{C8BB1146-E542-4D4E-B8E9-6919A11DDD48}" type="slidenum">
              <a:rPr lang="en-US" smtClean="0"/>
              <a:t>160</a:t>
            </a:fld>
            <a:endParaRPr lang="en-US"/>
          </a:p>
        </p:txBody>
      </p:sp>
    </p:spTree>
    <p:extLst>
      <p:ext uri="{BB962C8B-B14F-4D97-AF65-F5344CB8AC3E}">
        <p14:creationId xmlns:p14="http://schemas.microsoft.com/office/powerpoint/2010/main" val="30149298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3F48-9A98-FE6A-B93A-4D3595EAAFBE}"/>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吉比特以太网：物理层</a:t>
            </a:r>
            <a:endParaRPr lang="zh-CN" altLang="en-US" dirty="0"/>
          </a:p>
        </p:txBody>
      </p:sp>
      <p:sp>
        <p:nvSpPr>
          <p:cNvPr id="4" name="灯片编号占位符 3">
            <a:extLst>
              <a:ext uri="{FF2B5EF4-FFF2-40B4-BE49-F238E27FC236}">
                <a16:creationId xmlns:a16="http://schemas.microsoft.com/office/drawing/2014/main" id="{2D5D7A7C-6B2A-E141-D60E-E927D4F8AD54}"/>
              </a:ext>
            </a:extLst>
          </p:cNvPr>
          <p:cNvSpPr>
            <a:spLocks noGrp="1"/>
          </p:cNvSpPr>
          <p:nvPr>
            <p:ph type="sldNum" sz="quarter" idx="12"/>
          </p:nvPr>
        </p:nvSpPr>
        <p:spPr/>
        <p:txBody>
          <a:bodyPr/>
          <a:lstStyle/>
          <a:p>
            <a:fld id="{C8BB1146-E542-4D4E-B8E9-6919A11DDD48}" type="slidenum">
              <a:rPr lang="en-US" smtClean="0"/>
              <a:t>161</a:t>
            </a:fld>
            <a:endParaRPr lang="en-US"/>
          </a:p>
        </p:txBody>
      </p:sp>
      <p:sp>
        <p:nvSpPr>
          <p:cNvPr id="5" name="矩形 4">
            <a:extLst>
              <a:ext uri="{FF2B5EF4-FFF2-40B4-BE49-F238E27FC236}">
                <a16:creationId xmlns:a16="http://schemas.microsoft.com/office/drawing/2014/main" id="{6FF4335B-8B8A-EDF2-33BF-CE09EC00850C}"/>
              </a:ext>
            </a:extLst>
          </p:cNvPr>
          <p:cNvSpPr/>
          <p:nvPr/>
        </p:nvSpPr>
        <p:spPr>
          <a:xfrm>
            <a:off x="4637970" y="1755245"/>
            <a:ext cx="2903360" cy="497316"/>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10GE </a:t>
            </a:r>
            <a:r>
              <a:rPr lang="zh-CN" altLang="en-US" sz="2400" b="1" dirty="0">
                <a:solidFill>
                  <a:srgbClr val="0000FF"/>
                </a:solidFill>
                <a:latin typeface="+mn-ea"/>
                <a:cs typeface="+mn-ea"/>
                <a:sym typeface="+mn-lt"/>
              </a:rPr>
              <a:t>的物理层标准</a:t>
            </a:r>
          </a:p>
        </p:txBody>
      </p:sp>
      <p:graphicFrame>
        <p:nvGraphicFramePr>
          <p:cNvPr id="6" name="内容占位符 3">
            <a:extLst>
              <a:ext uri="{FF2B5EF4-FFF2-40B4-BE49-F238E27FC236}">
                <a16:creationId xmlns:a16="http://schemas.microsoft.com/office/drawing/2014/main" id="{89D1EB2D-0C7E-1B9A-9F9F-ED157F8D013C}"/>
              </a:ext>
            </a:extLst>
          </p:cNvPr>
          <p:cNvGraphicFramePr>
            <a:graphicFrameLocks/>
          </p:cNvGraphicFramePr>
          <p:nvPr>
            <p:extLst>
              <p:ext uri="{D42A27DB-BD31-4B8C-83A1-F6EECF244321}">
                <p14:modId xmlns:p14="http://schemas.microsoft.com/office/powerpoint/2010/main" val="2568863032"/>
              </p:ext>
            </p:extLst>
          </p:nvPr>
        </p:nvGraphicFramePr>
        <p:xfrm>
          <a:off x="979387" y="2393999"/>
          <a:ext cx="10233226" cy="2985849"/>
        </p:xfrm>
        <a:graphic>
          <a:graphicData uri="http://schemas.openxmlformats.org/drawingml/2006/table">
            <a:tbl>
              <a:tblPr firstRow="1" firstCol="1" lastRow="1" lastCol="1" bandRow="1" bandCol="1"/>
              <a:tblGrid>
                <a:gridCol w="1841985">
                  <a:extLst>
                    <a:ext uri="{9D8B030D-6E8A-4147-A177-3AD203B41FA5}">
                      <a16:colId xmlns:a16="http://schemas.microsoft.com/office/drawing/2014/main" val="20000"/>
                    </a:ext>
                  </a:extLst>
                </a:gridCol>
                <a:gridCol w="961497">
                  <a:extLst>
                    <a:ext uri="{9D8B030D-6E8A-4147-A177-3AD203B41FA5}">
                      <a16:colId xmlns:a16="http://schemas.microsoft.com/office/drawing/2014/main" val="20001"/>
                    </a:ext>
                  </a:extLst>
                </a:gridCol>
                <a:gridCol w="2622263">
                  <a:extLst>
                    <a:ext uri="{9D8B030D-6E8A-4147-A177-3AD203B41FA5}">
                      <a16:colId xmlns:a16="http://schemas.microsoft.com/office/drawing/2014/main" val="20002"/>
                    </a:ext>
                  </a:extLst>
                </a:gridCol>
                <a:gridCol w="4807481">
                  <a:extLst>
                    <a:ext uri="{9D8B030D-6E8A-4147-A177-3AD203B41FA5}">
                      <a16:colId xmlns:a16="http://schemas.microsoft.com/office/drawing/2014/main" val="20003"/>
                    </a:ext>
                  </a:extLst>
                </a:gridCol>
              </a:tblGrid>
              <a:tr h="595504">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名称</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媒体</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网段最大长度</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特点</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10GBASE-SR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300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多模光纤（</a:t>
                      </a:r>
                      <a:r>
                        <a:rPr lang="en-US" sz="1900" b="1" dirty="0">
                          <a:effectLst/>
                          <a:latin typeface="+mn-lt"/>
                          <a:ea typeface="+mn-ea"/>
                          <a:cs typeface="+mn-ea"/>
                          <a:sym typeface="+mn-lt"/>
                        </a:rPr>
                        <a:t>0.85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10GBASE-LR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1.3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10GBASE-ER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40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78069">
                <a:tc>
                  <a:txBody>
                    <a:bodyPr/>
                    <a:lstStyle/>
                    <a:p>
                      <a:pPr algn="just">
                        <a:lnSpc>
                          <a:spcPct val="120000"/>
                        </a:lnSpc>
                        <a:spcBef>
                          <a:spcPts val="0"/>
                        </a:spcBef>
                        <a:spcAft>
                          <a:spcPts val="0"/>
                        </a:spcAft>
                        <a:tabLst>
                          <a:tab pos="1752600" algn="l"/>
                        </a:tabLst>
                      </a:pPr>
                      <a:r>
                        <a:rPr lang="pt-BR" sz="1900" b="1" dirty="0">
                          <a:effectLst/>
                          <a:latin typeface="+mn-lt"/>
                          <a:ea typeface="+mn-ea"/>
                          <a:cs typeface="+mn-ea"/>
                          <a:sym typeface="+mn-lt"/>
                        </a:rPr>
                        <a:t>10GBASE-CX4</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15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对双芯同轴电缆</a:t>
                      </a:r>
                      <a:r>
                        <a:rPr lang="en-US" altLang="zh-CN" sz="1900" b="1" dirty="0">
                          <a:effectLst/>
                          <a:latin typeface="+mn-lt"/>
                          <a:ea typeface="+mn-ea"/>
                          <a:cs typeface="+mn-ea"/>
                          <a:sym typeface="+mn-lt"/>
                        </a:rPr>
                        <a:t> </a:t>
                      </a:r>
                      <a:r>
                        <a:rPr lang="pt-BR" sz="1900" b="1" dirty="0">
                          <a:effectLst/>
                          <a:latin typeface="+mn-lt"/>
                          <a:ea typeface="+mn-ea"/>
                          <a:cs typeface="+mn-ea"/>
                          <a:sym typeface="+mn-lt"/>
                        </a:rPr>
                        <a:t>(twinax)</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10GBASE-T</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a:t>
                      </a:r>
                      <a:r>
                        <a:rPr lang="en-US" altLang="zh-CN" sz="1900" b="1" dirty="0">
                          <a:effectLst/>
                          <a:latin typeface="+mn-lt"/>
                          <a:ea typeface="+mn-ea"/>
                          <a:cs typeface="+mn-ea"/>
                          <a:sym typeface="+mn-lt"/>
                        </a:rPr>
                        <a:t> </a:t>
                      </a:r>
                      <a:r>
                        <a:rPr lang="pt-BR" sz="1900" b="1" dirty="0">
                          <a:effectLst/>
                          <a:latin typeface="+mn-lt"/>
                          <a:ea typeface="+mn-ea"/>
                          <a:cs typeface="+mn-ea"/>
                          <a:sym typeface="+mn-lt"/>
                        </a:rPr>
                        <a:t>6A </a:t>
                      </a:r>
                      <a:r>
                        <a:rPr lang="zh-CN" sz="1900" b="1" dirty="0">
                          <a:effectLst/>
                          <a:latin typeface="+mn-lt"/>
                          <a:ea typeface="+mn-ea"/>
                          <a:cs typeface="+mn-ea"/>
                          <a:sym typeface="+mn-lt"/>
                        </a:rPr>
                        <a:t>类</a:t>
                      </a:r>
                      <a:r>
                        <a:rPr lang="en-US" altLang="zh-CN" sz="1900" b="1" dirty="0">
                          <a:effectLst/>
                          <a:latin typeface="+mn-lt"/>
                          <a:ea typeface="+mn-ea"/>
                          <a:cs typeface="+mn-ea"/>
                          <a:sym typeface="+mn-lt"/>
                        </a:rPr>
                        <a:t> </a:t>
                      </a:r>
                      <a:r>
                        <a:rPr lang="pt-BR" sz="1900" b="1" dirty="0">
                          <a:effectLst/>
                          <a:latin typeface="+mn-lt"/>
                          <a:ea typeface="+mn-ea"/>
                          <a:cs typeface="+mn-ea"/>
                          <a:sym typeface="+mn-lt"/>
                        </a:rPr>
                        <a:t>UTP </a:t>
                      </a:r>
                      <a:r>
                        <a:rPr lang="zh-CN" sz="1900" b="1" dirty="0">
                          <a:effectLst/>
                          <a:latin typeface="+mn-lt"/>
                          <a:ea typeface="+mn-ea"/>
                          <a:cs typeface="+mn-ea"/>
                          <a:sym typeface="+mn-lt"/>
                        </a:rPr>
                        <a:t>双绞线</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81949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ABD87-B26B-1AAB-4405-C09009822578}"/>
              </a:ext>
            </a:extLst>
          </p:cNvPr>
          <p:cNvSpPr>
            <a:spLocks noGrp="1"/>
          </p:cNvSpPr>
          <p:nvPr>
            <p:ph type="title"/>
          </p:nvPr>
        </p:nvSpPr>
        <p:spPr/>
        <p:txBody>
          <a:bodyPr>
            <a:normAutofit/>
          </a:bodyPr>
          <a:lstStyle/>
          <a:p>
            <a:r>
              <a:rPr lang="en-US" altLang="zh-CN" sz="3200" b="1" dirty="0">
                <a:cs typeface="+mn-ea"/>
                <a:sym typeface="+mn-lt"/>
              </a:rPr>
              <a:t>40GE/100GE</a:t>
            </a:r>
            <a:r>
              <a:rPr lang="zh-CN" altLang="en-US" sz="3200" b="1" dirty="0">
                <a:cs typeface="+mn-ea"/>
                <a:sym typeface="+mn-lt"/>
              </a:rPr>
              <a:t>：物理层</a:t>
            </a:r>
            <a:endParaRPr lang="zh-CN" altLang="en-US" dirty="0"/>
          </a:p>
        </p:txBody>
      </p:sp>
      <p:sp>
        <p:nvSpPr>
          <p:cNvPr id="4" name="灯片编号占位符 3">
            <a:extLst>
              <a:ext uri="{FF2B5EF4-FFF2-40B4-BE49-F238E27FC236}">
                <a16:creationId xmlns:a16="http://schemas.microsoft.com/office/drawing/2014/main" id="{32C12C20-C36B-45B8-704C-8B1D2D9BD444}"/>
              </a:ext>
            </a:extLst>
          </p:cNvPr>
          <p:cNvSpPr>
            <a:spLocks noGrp="1"/>
          </p:cNvSpPr>
          <p:nvPr>
            <p:ph type="sldNum" sz="quarter" idx="12"/>
          </p:nvPr>
        </p:nvSpPr>
        <p:spPr/>
        <p:txBody>
          <a:bodyPr/>
          <a:lstStyle/>
          <a:p>
            <a:fld id="{C8BB1146-E542-4D4E-B8E9-6919A11DDD48}" type="slidenum">
              <a:rPr lang="en-US" smtClean="0"/>
              <a:t>162</a:t>
            </a:fld>
            <a:endParaRPr lang="en-US"/>
          </a:p>
        </p:txBody>
      </p:sp>
      <p:sp>
        <p:nvSpPr>
          <p:cNvPr id="5" name="矩形 4">
            <a:extLst>
              <a:ext uri="{FF2B5EF4-FFF2-40B4-BE49-F238E27FC236}">
                <a16:creationId xmlns:a16="http://schemas.microsoft.com/office/drawing/2014/main" id="{8ECA144C-0CC5-5888-3414-05D69B92D939}"/>
              </a:ext>
            </a:extLst>
          </p:cNvPr>
          <p:cNvSpPr/>
          <p:nvPr/>
        </p:nvSpPr>
        <p:spPr>
          <a:xfrm>
            <a:off x="4171434" y="1531284"/>
            <a:ext cx="3849131" cy="497957"/>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40GE/10GE </a:t>
            </a:r>
            <a:r>
              <a:rPr lang="zh-CN" altLang="en-US" sz="2400" b="1" dirty="0">
                <a:solidFill>
                  <a:srgbClr val="0000FF"/>
                </a:solidFill>
                <a:latin typeface="+mn-ea"/>
                <a:cs typeface="+mn-ea"/>
                <a:sym typeface="+mn-lt"/>
              </a:rPr>
              <a:t>的物理层标准</a:t>
            </a:r>
          </a:p>
        </p:txBody>
      </p:sp>
      <p:graphicFrame>
        <p:nvGraphicFramePr>
          <p:cNvPr id="6" name="表格 5">
            <a:extLst>
              <a:ext uri="{FF2B5EF4-FFF2-40B4-BE49-F238E27FC236}">
                <a16:creationId xmlns:a16="http://schemas.microsoft.com/office/drawing/2014/main" id="{210E1D1D-6975-2C83-8F42-E385BB52568D}"/>
              </a:ext>
            </a:extLst>
          </p:cNvPr>
          <p:cNvGraphicFramePr>
            <a:graphicFrameLocks noGrp="1"/>
          </p:cNvGraphicFramePr>
          <p:nvPr>
            <p:extLst>
              <p:ext uri="{D42A27DB-BD31-4B8C-83A1-F6EECF244321}">
                <p14:modId xmlns:p14="http://schemas.microsoft.com/office/powerpoint/2010/main" val="3458698183"/>
              </p:ext>
            </p:extLst>
          </p:nvPr>
        </p:nvGraphicFramePr>
        <p:xfrm>
          <a:off x="670559" y="2097024"/>
          <a:ext cx="10838687" cy="3373900"/>
        </p:xfrm>
        <a:graphic>
          <a:graphicData uri="http://schemas.openxmlformats.org/drawingml/2006/table">
            <a:tbl>
              <a:tblPr firstRow="1" firstCol="1" lastRow="1" lastCol="1" bandRow="1" bandCol="1"/>
              <a:tblGrid>
                <a:gridCol w="4592663">
                  <a:extLst>
                    <a:ext uri="{9D8B030D-6E8A-4147-A177-3AD203B41FA5}">
                      <a16:colId xmlns:a16="http://schemas.microsoft.com/office/drawing/2014/main" val="20000"/>
                    </a:ext>
                  </a:extLst>
                </a:gridCol>
                <a:gridCol w="2939305">
                  <a:extLst>
                    <a:ext uri="{9D8B030D-6E8A-4147-A177-3AD203B41FA5}">
                      <a16:colId xmlns:a16="http://schemas.microsoft.com/office/drawing/2014/main" val="20001"/>
                    </a:ext>
                  </a:extLst>
                </a:gridCol>
                <a:gridCol w="3306719">
                  <a:extLst>
                    <a:ext uri="{9D8B030D-6E8A-4147-A177-3AD203B41FA5}">
                      <a16:colId xmlns:a16="http://schemas.microsoft.com/office/drawing/2014/main" val="20002"/>
                    </a:ext>
                  </a:extLst>
                </a:gridCol>
              </a:tblGrid>
              <a:tr h="494116">
                <a:tc>
                  <a:txBody>
                    <a:bodyPr/>
                    <a:lstStyle/>
                    <a:p>
                      <a:pPr marL="0" algn="ctr" defTabSz="914400" rtl="0" eaLnBrk="1" latinLnBrk="0" hangingPunct="1">
                        <a:lnSpc>
                          <a:spcPct val="120000"/>
                        </a:lnSpc>
                        <a:spcBef>
                          <a:spcPts val="0"/>
                        </a:spcBef>
                        <a:spcAft>
                          <a:spcPts val="0"/>
                        </a:spcAft>
                        <a:tabLst>
                          <a:tab pos="1752600" algn="l"/>
                        </a:tabLst>
                      </a:pPr>
                      <a:r>
                        <a:rPr lang="zh-CN" sz="2100" b="1" kern="1200" dirty="0">
                          <a:solidFill>
                            <a:schemeClr val="bg1"/>
                          </a:solidFill>
                          <a:effectLst/>
                          <a:latin typeface="+mn-lt"/>
                          <a:ea typeface="+mn-ea"/>
                          <a:cs typeface="+mn-ea"/>
                          <a:sym typeface="+mn-lt"/>
                        </a:rPr>
                        <a:t>物理层</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40GE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100GE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a:t>
                      </a:r>
                      <a:r>
                        <a:rPr lang="zh-CN" sz="1900" b="1" kern="1200" dirty="0">
                          <a:solidFill>
                            <a:schemeClr val="tx1"/>
                          </a:solidFill>
                          <a:effectLst/>
                          <a:latin typeface="+mn-lt"/>
                          <a:ea typeface="+mn-ea"/>
                          <a:cs typeface="+mn-ea"/>
                          <a:sym typeface="+mn-lt"/>
                        </a:rPr>
                        <a:t>背板上</a:t>
                      </a:r>
                      <a:r>
                        <a:rPr lang="zh-CN" sz="1900" b="1" kern="1200" dirty="0">
                          <a:effectLst/>
                          <a:latin typeface="+mn-lt"/>
                          <a:ea typeface="+mn-ea"/>
                          <a:cs typeface="+mn-ea"/>
                          <a:sym typeface="+mn-lt"/>
                        </a:rPr>
                        <a:t>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 m </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40GBASE-KR4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在铜缆上传输至少超过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7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40GBASE-CR4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100GBASE-CR10</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71700">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在多模光纤上传输至少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100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100GBASE-SR10</a:t>
                      </a:r>
                      <a:r>
                        <a:rPr lang="zh-CN" altLang="en-US" sz="1900" b="1" dirty="0">
                          <a:effectLst/>
                          <a:latin typeface="+mn-lt"/>
                          <a:ea typeface="+mn-ea"/>
                          <a:cs typeface="+mn-ea"/>
                          <a:sym typeface="+mn-lt"/>
                        </a:rPr>
                        <a:t>，</a:t>
                      </a:r>
                      <a:endParaRPr lang="en-US" sz="1900" b="1" dirty="0">
                        <a:effectLst/>
                        <a:latin typeface="+mn-lt"/>
                        <a:ea typeface="+mn-ea"/>
                        <a:cs typeface="+mn-ea"/>
                        <a:sym typeface="+mn-lt"/>
                      </a:endParaRPr>
                    </a:p>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altLang="zh-CN" sz="1900" b="1" dirty="0">
                          <a:effectLst/>
                          <a:latin typeface="+mn-lt"/>
                          <a:ea typeface="+mn-ea"/>
                          <a:cs typeface="+mn-ea"/>
                          <a:sym typeface="+mn-lt"/>
                        </a:rPr>
                        <a:t>100GBASE-SR4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40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sz="1900" b="1" dirty="0">
                          <a:effectLst/>
                          <a:latin typeface="+mn-lt"/>
                          <a:ea typeface="+mn-ea"/>
                          <a:cs typeface="+mn-ea"/>
                          <a:sym typeface="+mn-lt"/>
                        </a:rPr>
                        <a:t>40GBASE-ER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100GBASE-ER4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8671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3BFD4-396F-088A-0F4D-F6E435AF0F03}"/>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动态分配信道（二）：</a:t>
            </a:r>
            <a:r>
              <a:rPr lang="zh-CN" altLang="zh-CN" sz="2800" kern="100" dirty="0">
                <a:effectLst/>
                <a:latin typeface="+mn-ea"/>
                <a:cs typeface="Times New Roman" panose="02020603050405020304" pitchFamily="18" charset="0"/>
              </a:rPr>
              <a:t>无冲突</a:t>
            </a:r>
            <a:r>
              <a:rPr lang="zh-CN" altLang="en-US" sz="2800" kern="100" dirty="0">
                <a:effectLst/>
                <a:latin typeface="+mn-ea"/>
                <a:cs typeface="Times New Roman" panose="02020603050405020304" pitchFamily="18" charset="0"/>
              </a:rPr>
              <a:t>竞争</a:t>
            </a:r>
            <a:r>
              <a:rPr lang="zh-CN" altLang="zh-CN" sz="2800" kern="100" dirty="0">
                <a:effectLst/>
                <a:latin typeface="+mn-ea"/>
                <a:cs typeface="Times New Roman" panose="02020603050405020304" pitchFamily="18" charset="0"/>
              </a:rPr>
              <a:t>协议</a:t>
            </a:r>
            <a:endParaRPr lang="zh-CN" altLang="en-US" dirty="0"/>
          </a:p>
        </p:txBody>
      </p:sp>
      <p:sp>
        <p:nvSpPr>
          <p:cNvPr id="3" name="文本占位符 2">
            <a:extLst>
              <a:ext uri="{FF2B5EF4-FFF2-40B4-BE49-F238E27FC236}">
                <a16:creationId xmlns:a16="http://schemas.microsoft.com/office/drawing/2014/main" id="{93BFF6D3-4F26-8408-F4F0-3227EDA2E484}"/>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无冲突</a:t>
            </a:r>
            <a:r>
              <a:rPr lang="zh-CN" altLang="en-US" sz="2400" kern="100" dirty="0">
                <a:effectLst/>
                <a:latin typeface="+mn-ea"/>
                <a:cs typeface="Times New Roman" panose="02020603050405020304" pitchFamily="18" charset="0"/>
              </a:rPr>
              <a:t>竞争</a:t>
            </a:r>
            <a:r>
              <a:rPr lang="zh-CN" altLang="zh-CN" sz="2400" kern="100" dirty="0">
                <a:effectLst/>
                <a:latin typeface="+mn-ea"/>
                <a:cs typeface="Times New Roman" panose="02020603050405020304" pitchFamily="18" charset="0"/>
              </a:rPr>
              <a:t>协议</a:t>
            </a:r>
            <a:r>
              <a:rPr lang="zh-CN" altLang="en-US" sz="2400" kern="100" dirty="0">
                <a:effectLst/>
                <a:latin typeface="+mn-ea"/>
                <a:cs typeface="Times New Roman" panose="02020603050405020304" pitchFamily="18" charset="0"/>
              </a:rPr>
              <a:t>包括：</a:t>
            </a:r>
            <a:r>
              <a:rPr lang="zh-CN" altLang="zh-CN" sz="2400" kern="100" dirty="0">
                <a:effectLst/>
                <a:latin typeface="+mn-ea"/>
                <a:cs typeface="Times New Roman" panose="02020603050405020304" pitchFamily="18" charset="0"/>
              </a:rPr>
              <a:t>基本位图协议</a:t>
            </a:r>
            <a:r>
              <a:rPr lang="zh-CN" altLang="en-US" sz="2400" kern="100" dirty="0">
                <a:effectLst/>
                <a:latin typeface="+mn-ea"/>
                <a:cs typeface="Times New Roman" panose="02020603050405020304" pitchFamily="18" charset="0"/>
              </a:rPr>
              <a:t>、令牌传递协议和</a:t>
            </a:r>
            <a:r>
              <a:rPr lang="zh-CN" altLang="zh-CN" sz="2400" kern="100" dirty="0">
                <a:effectLst/>
                <a:latin typeface="+mn-ea"/>
              </a:rPr>
              <a:t>二进制倒计数</a:t>
            </a: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000" kern="100" dirty="0">
                <a:effectLst/>
                <a:latin typeface="+mn-ea"/>
              </a:rPr>
              <a:t>（</a:t>
            </a:r>
            <a:r>
              <a:rPr lang="en-US" altLang="zh-CN" sz="2000" kern="100" dirty="0">
                <a:effectLst/>
                <a:latin typeface="+mn-ea"/>
              </a:rPr>
              <a:t>1</a:t>
            </a:r>
            <a:r>
              <a:rPr lang="zh-CN" altLang="en-US" sz="2000" kern="100" dirty="0">
                <a:effectLst/>
                <a:latin typeface="+mn-ea"/>
              </a:rPr>
              <a:t>）</a:t>
            </a:r>
            <a:r>
              <a:rPr lang="zh-CN" altLang="zh-CN" sz="2000" kern="100" dirty="0">
                <a:effectLst/>
                <a:latin typeface="+mn-ea"/>
                <a:cs typeface="Times New Roman" panose="02020603050405020304" pitchFamily="18" charset="0"/>
              </a:rPr>
              <a:t>基本位图协议</a:t>
            </a:r>
            <a:endParaRPr lang="en-US" altLang="zh-CN" sz="2000" kern="100" dirty="0">
              <a:effectLst/>
              <a:latin typeface="+mn-ea"/>
            </a:endParaRPr>
          </a:p>
          <a:p>
            <a:endParaRPr lang="en-US" altLang="zh-CN" sz="1800" kern="100" dirty="0">
              <a:effectLst/>
              <a:latin typeface="Times New Roman" panose="02020603050405020304" pitchFamily="18" charset="0"/>
              <a:ea typeface="宋体" panose="02010600030101010101" pitchFamily="2" charset="-122"/>
            </a:endParaRPr>
          </a:p>
          <a:p>
            <a:endParaRPr lang="en-US" altLang="zh-CN" kern="100" dirty="0">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endParaRPr>
          </a:p>
          <a:p>
            <a:pPr marL="0" indent="0">
              <a:buNone/>
            </a:pPr>
            <a:r>
              <a:rPr lang="zh-CN" altLang="en-US" sz="2000" kern="100" dirty="0">
                <a:effectLst/>
                <a:latin typeface="+mn-ea"/>
              </a:rPr>
              <a:t>（</a:t>
            </a:r>
            <a:r>
              <a:rPr lang="en-US" altLang="zh-CN" sz="2000" kern="100" dirty="0">
                <a:effectLst/>
                <a:latin typeface="+mn-ea"/>
              </a:rPr>
              <a:t>2</a:t>
            </a:r>
            <a:r>
              <a:rPr lang="zh-CN" altLang="en-US" sz="2000" kern="100" dirty="0">
                <a:effectLst/>
                <a:latin typeface="+mn-ea"/>
              </a:rPr>
              <a:t>）</a:t>
            </a:r>
            <a:r>
              <a:rPr lang="zh-CN" altLang="zh-CN" sz="2000" kern="100" dirty="0">
                <a:effectLst/>
                <a:latin typeface="+mn-ea"/>
              </a:rPr>
              <a:t>令牌传递</a:t>
            </a:r>
            <a:r>
              <a:rPr lang="en-US" altLang="zh-CN" sz="2000" kern="100" dirty="0">
                <a:effectLst/>
                <a:latin typeface="+mn-ea"/>
              </a:rPr>
              <a:t>                                 </a:t>
            </a:r>
            <a:r>
              <a:rPr lang="zh-CN" altLang="en-US" sz="2000" kern="100" dirty="0">
                <a:effectLst/>
                <a:latin typeface="+mn-ea"/>
              </a:rPr>
              <a:t>（</a:t>
            </a:r>
            <a:r>
              <a:rPr lang="en-US" altLang="zh-CN" sz="2000" kern="100" dirty="0">
                <a:effectLst/>
                <a:latin typeface="+mn-ea"/>
              </a:rPr>
              <a:t>3</a:t>
            </a:r>
            <a:r>
              <a:rPr lang="zh-CN" altLang="en-US" sz="2000" kern="100" dirty="0">
                <a:effectLst/>
                <a:latin typeface="+mn-ea"/>
              </a:rPr>
              <a:t>）</a:t>
            </a:r>
            <a:r>
              <a:rPr lang="zh-CN" altLang="zh-CN" sz="2000" kern="100" dirty="0">
                <a:effectLst/>
                <a:latin typeface="+mn-ea"/>
              </a:rPr>
              <a:t>二进制倒计数</a:t>
            </a:r>
          </a:p>
          <a:p>
            <a:endParaRPr lang="zh-CN" altLang="en-US" dirty="0"/>
          </a:p>
        </p:txBody>
      </p:sp>
      <p:sp>
        <p:nvSpPr>
          <p:cNvPr id="4" name="灯片编号占位符 3">
            <a:extLst>
              <a:ext uri="{FF2B5EF4-FFF2-40B4-BE49-F238E27FC236}">
                <a16:creationId xmlns:a16="http://schemas.microsoft.com/office/drawing/2014/main" id="{5D83DD01-620B-54F4-B0D3-8C025EC6B9D3}"/>
              </a:ext>
            </a:extLst>
          </p:cNvPr>
          <p:cNvSpPr>
            <a:spLocks noGrp="1"/>
          </p:cNvSpPr>
          <p:nvPr>
            <p:ph type="sldNum" sz="quarter" idx="12"/>
          </p:nvPr>
        </p:nvSpPr>
        <p:spPr/>
        <p:txBody>
          <a:bodyPr/>
          <a:lstStyle/>
          <a:p>
            <a:fld id="{67CBE2BA-217C-4668-9731-D33A8B8F2C49}" type="slidenum">
              <a:rPr lang="zh-CN" altLang="en-US" smtClean="0"/>
              <a:t>163</a:t>
            </a:fld>
            <a:endParaRPr lang="zh-CN" altLang="en-US"/>
          </a:p>
        </p:txBody>
      </p:sp>
      <p:sp>
        <p:nvSpPr>
          <p:cNvPr id="7" name="Rectangle 4">
            <a:extLst>
              <a:ext uri="{FF2B5EF4-FFF2-40B4-BE49-F238E27FC236}">
                <a16:creationId xmlns:a16="http://schemas.microsoft.com/office/drawing/2014/main" id="{DF777E47-1ABC-FBC1-2BB6-C0D66B239B2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A28C820-A3A0-3638-7F95-37E1E6A28039}"/>
              </a:ext>
            </a:extLst>
          </p:cNvPr>
          <p:cNvGraphicFramePr>
            <a:graphicFrameLocks noChangeAspect="1"/>
          </p:cNvGraphicFramePr>
          <p:nvPr>
            <p:extLst>
              <p:ext uri="{D42A27DB-BD31-4B8C-83A1-F6EECF244321}">
                <p14:modId xmlns:p14="http://schemas.microsoft.com/office/powerpoint/2010/main" val="846294400"/>
              </p:ext>
            </p:extLst>
          </p:nvPr>
        </p:nvGraphicFramePr>
        <p:xfrm>
          <a:off x="2929116" y="1636345"/>
          <a:ext cx="7420144" cy="1358902"/>
        </p:xfrm>
        <a:graphic>
          <a:graphicData uri="http://schemas.openxmlformats.org/presentationml/2006/ole">
            <mc:AlternateContent xmlns:mc="http://schemas.openxmlformats.org/markup-compatibility/2006">
              <mc:Choice xmlns:v="urn:schemas-microsoft-com:vml" Requires="v">
                <p:oleObj name="Visio" r:id="rId2" imgW="8743657" imgH="1599811" progId="Visio.Drawing.15">
                  <p:embed/>
                </p:oleObj>
              </mc:Choice>
              <mc:Fallback>
                <p:oleObj name="Visio" r:id="rId2" imgW="8743657" imgH="1599811" progId="Visio.Drawing.15">
                  <p:embed/>
                  <p:pic>
                    <p:nvPicPr>
                      <p:cNvPr id="8" name="对象 7">
                        <a:extLst>
                          <a:ext uri="{FF2B5EF4-FFF2-40B4-BE49-F238E27FC236}">
                            <a16:creationId xmlns:a16="http://schemas.microsoft.com/office/drawing/2014/main" id="{CA28C820-A3A0-3638-7F95-37E1E6A28039}"/>
                          </a:ext>
                        </a:extLst>
                      </p:cNvPr>
                      <p:cNvPicPr>
                        <a:picLocks noChangeAspect="1" noChangeArrowheads="1"/>
                      </p:cNvPicPr>
                      <p:nvPr/>
                    </p:nvPicPr>
                    <p:blipFill>
                      <a:blip r:embed="rId3"/>
                      <a:srcRect/>
                      <a:stretch>
                        <a:fillRect/>
                      </a:stretch>
                    </p:blipFill>
                    <p:spPr bwMode="auto">
                      <a:xfrm>
                        <a:off x="2929116" y="1636345"/>
                        <a:ext cx="7420144" cy="1358902"/>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0C12F415-C645-E266-B1EE-0D72CF5190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B03DDA9C-FDA6-23B7-80C1-26C57806311A}"/>
              </a:ext>
            </a:extLst>
          </p:cNvPr>
          <p:cNvGraphicFramePr>
            <a:graphicFrameLocks noChangeAspect="1"/>
          </p:cNvGraphicFramePr>
          <p:nvPr>
            <p:extLst>
              <p:ext uri="{D42A27DB-BD31-4B8C-83A1-F6EECF244321}">
                <p14:modId xmlns:p14="http://schemas.microsoft.com/office/powerpoint/2010/main" val="3075873778"/>
              </p:ext>
            </p:extLst>
          </p:nvPr>
        </p:nvGraphicFramePr>
        <p:xfrm>
          <a:off x="1818490" y="3376826"/>
          <a:ext cx="3254828" cy="2310315"/>
        </p:xfrm>
        <a:graphic>
          <a:graphicData uri="http://schemas.openxmlformats.org/presentationml/2006/ole">
            <mc:AlternateContent xmlns:mc="http://schemas.openxmlformats.org/markup-compatibility/2006">
              <mc:Choice xmlns:v="urn:schemas-microsoft-com:vml" Requires="v">
                <p:oleObj name="Visio" r:id="rId4" imgW="2281124" imgH="1619250" progId="Visio.Drawing.15">
                  <p:embed/>
                </p:oleObj>
              </mc:Choice>
              <mc:Fallback>
                <p:oleObj name="Visio" r:id="rId4" imgW="2281124" imgH="1619250" progId="Visio.Drawing.15">
                  <p:embed/>
                  <p:pic>
                    <p:nvPicPr>
                      <p:cNvPr id="12" name="对象 11">
                        <a:extLst>
                          <a:ext uri="{FF2B5EF4-FFF2-40B4-BE49-F238E27FC236}">
                            <a16:creationId xmlns:a16="http://schemas.microsoft.com/office/drawing/2014/main" id="{B03DDA9C-FDA6-23B7-80C1-26C57806311A}"/>
                          </a:ext>
                        </a:extLst>
                      </p:cNvPr>
                      <p:cNvPicPr>
                        <a:picLocks noChangeAspect="1" noChangeArrowheads="1"/>
                      </p:cNvPicPr>
                      <p:nvPr/>
                    </p:nvPicPr>
                    <p:blipFill>
                      <a:blip r:embed="rId5"/>
                      <a:srcRect/>
                      <a:stretch>
                        <a:fillRect/>
                      </a:stretch>
                    </p:blipFill>
                    <p:spPr bwMode="auto">
                      <a:xfrm>
                        <a:off x="1818490" y="3376826"/>
                        <a:ext cx="3254828" cy="2310315"/>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9883C6DD-40B5-97E7-E26A-53169D1468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82DC8C6-ED50-45F3-AB64-48D3FE28ADF9}"/>
              </a:ext>
            </a:extLst>
          </p:cNvPr>
          <p:cNvGraphicFramePr>
            <a:graphicFrameLocks noChangeAspect="1"/>
          </p:cNvGraphicFramePr>
          <p:nvPr>
            <p:extLst>
              <p:ext uri="{D42A27DB-BD31-4B8C-83A1-F6EECF244321}">
                <p14:modId xmlns:p14="http://schemas.microsoft.com/office/powerpoint/2010/main" val="1973255235"/>
              </p:ext>
            </p:extLst>
          </p:nvPr>
        </p:nvGraphicFramePr>
        <p:xfrm>
          <a:off x="7118683" y="3088153"/>
          <a:ext cx="3709987" cy="2887663"/>
        </p:xfrm>
        <a:graphic>
          <a:graphicData uri="http://schemas.openxmlformats.org/presentationml/2006/ole">
            <mc:AlternateContent xmlns:mc="http://schemas.openxmlformats.org/markup-compatibility/2006">
              <mc:Choice xmlns:v="urn:schemas-microsoft-com:vml" Requires="v">
                <p:oleObj name="Visio" r:id="rId6" imgW="3509946" imgH="2800156" progId="Visio.Drawing.15">
                  <p:embed/>
                </p:oleObj>
              </mc:Choice>
              <mc:Fallback>
                <p:oleObj name="Visio" r:id="rId6" imgW="3509946" imgH="2800156" progId="Visio.Drawing.15">
                  <p:embed/>
                  <p:pic>
                    <p:nvPicPr>
                      <p:cNvPr id="14" name="对象 13">
                        <a:extLst>
                          <a:ext uri="{FF2B5EF4-FFF2-40B4-BE49-F238E27FC236}">
                            <a16:creationId xmlns:a16="http://schemas.microsoft.com/office/drawing/2014/main" id="{A82DC8C6-ED50-45F3-AB64-48D3FE28ADF9}"/>
                          </a:ext>
                        </a:extLst>
                      </p:cNvPr>
                      <p:cNvPicPr>
                        <a:picLocks noChangeAspect="1" noChangeArrowheads="1"/>
                      </p:cNvPicPr>
                      <p:nvPr/>
                    </p:nvPicPr>
                    <p:blipFill>
                      <a:blip r:embed="rId7"/>
                      <a:srcRect/>
                      <a:stretch>
                        <a:fillRect/>
                      </a:stretch>
                    </p:blipFill>
                    <p:spPr bwMode="auto">
                      <a:xfrm>
                        <a:off x="7118683" y="3088153"/>
                        <a:ext cx="3709987" cy="2887663"/>
                      </a:xfrm>
                      <a:prstGeom prst="rect">
                        <a:avLst/>
                      </a:prstGeom>
                      <a:noFill/>
                    </p:spPr>
                  </p:pic>
                </p:oleObj>
              </mc:Fallback>
            </mc:AlternateContent>
          </a:graphicData>
        </a:graphic>
      </p:graphicFrame>
    </p:spTree>
    <p:extLst>
      <p:ext uri="{BB962C8B-B14F-4D97-AF65-F5344CB8AC3E}">
        <p14:creationId xmlns:p14="http://schemas.microsoft.com/office/powerpoint/2010/main" val="2491991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B6E5E-0A29-6AC9-70BB-F9DCA7786B35}"/>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动态分配信道（三）：</a:t>
            </a:r>
            <a:r>
              <a:rPr lang="zh-CN" altLang="zh-CN" sz="2800" kern="100" dirty="0">
                <a:effectLst/>
                <a:latin typeface="+mn-ea"/>
                <a:cs typeface="Times New Roman" panose="02020603050405020304" pitchFamily="18" charset="0"/>
              </a:rPr>
              <a:t>有限竞争协议</a:t>
            </a:r>
            <a:endParaRPr lang="zh-CN" altLang="en-US" dirty="0"/>
          </a:p>
        </p:txBody>
      </p:sp>
      <p:sp>
        <p:nvSpPr>
          <p:cNvPr id="3" name="文本占位符 2">
            <a:extLst>
              <a:ext uri="{FF2B5EF4-FFF2-40B4-BE49-F238E27FC236}">
                <a16:creationId xmlns:a16="http://schemas.microsoft.com/office/drawing/2014/main" id="{59CD1DA8-2614-0838-E022-B882CA969CC0}"/>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竞争协议</a:t>
            </a:r>
            <a:r>
              <a:rPr lang="zh-CN" altLang="en-US" sz="2400" kern="100" dirty="0">
                <a:effectLst/>
                <a:latin typeface="+mn-ea"/>
                <a:cs typeface="Times New Roman" panose="02020603050405020304" pitchFamily="18" charset="0"/>
              </a:rPr>
              <a:t>：</a:t>
            </a:r>
            <a:r>
              <a:rPr lang="zh-CN" altLang="zh-CN" sz="2400" kern="100" dirty="0">
                <a:effectLst/>
                <a:latin typeface="+mn-ea"/>
                <a:cs typeface="Times New Roman" panose="02020603050405020304" pitchFamily="18" charset="0"/>
              </a:rPr>
              <a:t>在负载较轻的情况下更为理想，因为冲突</a:t>
            </a:r>
            <a:r>
              <a:rPr lang="zh-CN" altLang="en-US" sz="2400" kern="100" dirty="0">
                <a:effectLst/>
                <a:latin typeface="+mn-ea"/>
                <a:cs typeface="Times New Roman" panose="02020603050405020304" pitchFamily="18" charset="0"/>
              </a:rPr>
              <a:t>少、延迟</a:t>
            </a:r>
            <a:r>
              <a:rPr lang="zh-CN" altLang="zh-CN" sz="2400" kern="100" dirty="0">
                <a:effectLst/>
                <a:latin typeface="+mn-ea"/>
                <a:cs typeface="Times New Roman" panose="02020603050405020304" pitchFamily="18" charset="0"/>
              </a:rPr>
              <a:t>短</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effectLst/>
                <a:latin typeface="+mn-ea"/>
                <a:cs typeface="Times New Roman" panose="02020603050405020304" pitchFamily="18" charset="0"/>
              </a:rPr>
              <a:t>无冲突协议</a:t>
            </a:r>
            <a:r>
              <a:rPr lang="zh-CN" altLang="en-US" sz="2400" kern="100" dirty="0">
                <a:effectLst/>
                <a:latin typeface="+mn-ea"/>
                <a:cs typeface="Times New Roman" panose="02020603050405020304" pitchFamily="18" charset="0"/>
              </a:rPr>
              <a:t>：</a:t>
            </a:r>
            <a:r>
              <a:rPr lang="zh-CN" altLang="zh-CN" sz="2400" kern="100" dirty="0">
                <a:latin typeface="+mn-ea"/>
                <a:cs typeface="Times New Roman" panose="02020603050405020304" pitchFamily="18" charset="0"/>
              </a:rPr>
              <a:t>在</a:t>
            </a:r>
            <a:r>
              <a:rPr lang="zh-CN" altLang="zh-CN" sz="2400" kern="100" dirty="0">
                <a:effectLst/>
                <a:latin typeface="+mn-ea"/>
                <a:cs typeface="Times New Roman" panose="02020603050405020304" pitchFamily="18" charset="0"/>
              </a:rPr>
              <a:t>低负载</a:t>
            </a:r>
            <a:r>
              <a:rPr lang="zh-CN" altLang="zh-CN" sz="2400" kern="100" dirty="0">
                <a:latin typeface="+mn-ea"/>
                <a:cs typeface="Times New Roman" panose="02020603050405020304" pitchFamily="18" charset="0"/>
              </a:rPr>
              <a:t>情况下延迟</a:t>
            </a:r>
            <a:r>
              <a:rPr lang="zh-CN" altLang="zh-CN" sz="2400" kern="100" dirty="0">
                <a:effectLst/>
                <a:latin typeface="+mn-ea"/>
                <a:cs typeface="Times New Roman" panose="02020603050405020304" pitchFamily="18" charset="0"/>
              </a:rPr>
              <a:t>相对高，随着负载增加，信道的效率反而提高</a:t>
            </a:r>
            <a:r>
              <a:rPr lang="zh-CN" altLang="en-US" sz="2400" kern="100" dirty="0">
                <a:latin typeface="+mn-ea"/>
                <a:cs typeface="Times New Roman" panose="02020603050405020304" pitchFamily="18" charset="0"/>
              </a:rPr>
              <a:t>，因</a:t>
            </a:r>
            <a:r>
              <a:rPr lang="zh-CN" altLang="zh-CN" sz="2400" kern="100" dirty="0">
                <a:latin typeface="+mn-ea"/>
                <a:cs typeface="Times New Roman" panose="02020603050405020304" pitchFamily="18" charset="0"/>
              </a:rPr>
              <a:t>开销固定</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有限竞争协议</a:t>
            </a:r>
            <a:endParaRPr lang="en-US" altLang="zh-CN" sz="24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在低负载下用竞争法</a:t>
            </a:r>
            <a:r>
              <a:rPr lang="zh-CN" altLang="en-US" sz="2000" kern="100" dirty="0">
                <a:latin typeface="+mn-ea"/>
                <a:cs typeface="Times New Roman" panose="02020603050405020304" pitchFamily="18" charset="0"/>
              </a:rPr>
              <a:t>获得</a:t>
            </a:r>
            <a:r>
              <a:rPr lang="zh-CN" altLang="zh-CN" sz="2000" kern="100" dirty="0">
                <a:latin typeface="+mn-ea"/>
                <a:cs typeface="Times New Roman" panose="02020603050405020304" pitchFamily="18" charset="0"/>
              </a:rPr>
              <a:t>较短的延迟</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在高负载下用无冲突技术获得良好的信道效率</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effectLst/>
                <a:latin typeface="+mn-ea"/>
                <a:cs typeface="Times New Roman" panose="02020603050405020304" pitchFamily="18" charset="0"/>
              </a:rPr>
              <a:t>例：</a:t>
            </a:r>
            <a:r>
              <a:rPr lang="zh-CN" altLang="zh-CN" sz="2000" kern="100" dirty="0">
                <a:effectLst/>
                <a:latin typeface="+mn-ea"/>
                <a:cs typeface="Times New Roman" panose="02020603050405020304" pitchFamily="18" charset="0"/>
              </a:rPr>
              <a:t>自适应树遍历协议</a:t>
            </a:r>
            <a:endParaRPr lang="en-US" altLang="zh-CN" sz="2000" kern="100" dirty="0">
              <a:latin typeface="+mn-ea"/>
              <a:cs typeface="Times New Roman" panose="02020603050405020304" pitchFamily="18" charset="0"/>
            </a:endParaRPr>
          </a:p>
          <a:p>
            <a:pPr>
              <a:buFont typeface="Wingdings" panose="05000000000000000000" pitchFamily="2" charset="2"/>
              <a:buChar char="n"/>
            </a:pPr>
            <a:endParaRPr lang="en-US" altLang="zh-CN" sz="2400" kern="100" dirty="0">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AE2308F0-92A0-D941-771D-EED323C86CD6}"/>
              </a:ext>
            </a:extLst>
          </p:cNvPr>
          <p:cNvSpPr>
            <a:spLocks noGrp="1"/>
          </p:cNvSpPr>
          <p:nvPr>
            <p:ph type="sldNum" sz="quarter" idx="12"/>
          </p:nvPr>
        </p:nvSpPr>
        <p:spPr/>
        <p:txBody>
          <a:bodyPr/>
          <a:lstStyle/>
          <a:p>
            <a:fld id="{67CBE2BA-217C-4668-9731-D33A8B8F2C49}" type="slidenum">
              <a:rPr lang="zh-CN" altLang="en-US" smtClean="0"/>
              <a:t>164</a:t>
            </a:fld>
            <a:endParaRPr lang="zh-CN" altLang="en-US"/>
          </a:p>
        </p:txBody>
      </p:sp>
      <p:sp>
        <p:nvSpPr>
          <p:cNvPr id="5" name="Rectangle 2">
            <a:extLst>
              <a:ext uri="{FF2B5EF4-FFF2-40B4-BE49-F238E27FC236}">
                <a16:creationId xmlns:a16="http://schemas.microsoft.com/office/drawing/2014/main" id="{15CB5E56-C063-5221-F1FA-28EA5CCB0C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932341CC-3D1A-EFD9-BD74-CDDD4E38DBAC}"/>
              </a:ext>
            </a:extLst>
          </p:cNvPr>
          <p:cNvGraphicFramePr>
            <a:graphicFrameLocks noChangeAspect="1"/>
          </p:cNvGraphicFramePr>
          <p:nvPr>
            <p:extLst>
              <p:ext uri="{D42A27DB-BD31-4B8C-83A1-F6EECF244321}">
                <p14:modId xmlns:p14="http://schemas.microsoft.com/office/powerpoint/2010/main" val="592598601"/>
              </p:ext>
            </p:extLst>
          </p:nvPr>
        </p:nvGraphicFramePr>
        <p:xfrm>
          <a:off x="7556500" y="2547938"/>
          <a:ext cx="3848100" cy="3289300"/>
        </p:xfrm>
        <a:graphic>
          <a:graphicData uri="http://schemas.openxmlformats.org/presentationml/2006/ole">
            <mc:AlternateContent xmlns:mc="http://schemas.openxmlformats.org/markup-compatibility/2006">
              <mc:Choice xmlns:v="urn:schemas-microsoft-com:vml" Requires="v">
                <p:oleObj name="Visio" r:id="rId2" imgW="3847872" imgH="3295358" progId="Visio.Drawing.15">
                  <p:embed/>
                </p:oleObj>
              </mc:Choice>
              <mc:Fallback>
                <p:oleObj name="Visio" r:id="rId2" imgW="3847872" imgH="3295358" progId="Visio.Drawing.15">
                  <p:embed/>
                  <p:pic>
                    <p:nvPicPr>
                      <p:cNvPr id="0" name="Object 1"/>
                      <p:cNvPicPr>
                        <a:picLocks noChangeAspect="1" noChangeArrowheads="1"/>
                      </p:cNvPicPr>
                      <p:nvPr/>
                    </p:nvPicPr>
                    <p:blipFill>
                      <a:blip r:embed="rId3"/>
                      <a:srcRect/>
                      <a:stretch>
                        <a:fillRect/>
                      </a:stretch>
                    </p:blipFill>
                    <p:spPr bwMode="auto">
                      <a:xfrm>
                        <a:off x="7556500" y="2547938"/>
                        <a:ext cx="3848100" cy="32893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69526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165</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网桥</a:t>
            </a:r>
            <a:endParaRPr lang="en-US" altLang="zh-CN" sz="2400" dirty="0">
              <a:solidFill>
                <a:srgbClr val="3333FF"/>
              </a:solidFill>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388135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D605386-5354-4627-AEAF-70A12CB55A4E}" type="slidenum">
              <a:rPr lang="en-US" altLang="zh-CN"/>
              <a:pPr/>
              <a:t>166</a:t>
            </a:fld>
            <a:endParaRPr lang="en-US" altLang="zh-CN"/>
          </a:p>
        </p:txBody>
      </p:sp>
      <p:sp>
        <p:nvSpPr>
          <p:cNvPr id="449538" name="Rectangle 2"/>
          <p:cNvSpPr>
            <a:spLocks noGrp="1" noChangeArrowheads="1"/>
          </p:cNvSpPr>
          <p:nvPr>
            <p:ph type="title"/>
          </p:nvPr>
        </p:nvSpPr>
        <p:spPr/>
        <p:txBody>
          <a:bodyPr/>
          <a:lstStyle/>
          <a:p>
            <a:r>
              <a:rPr lang="zh-CN" altLang="en-US" dirty="0"/>
              <a:t>数据链路层网络互连</a:t>
            </a:r>
          </a:p>
        </p:txBody>
      </p:sp>
      <p:sp>
        <p:nvSpPr>
          <p:cNvPr id="449539" name="Rectangle 3"/>
          <p:cNvSpPr>
            <a:spLocks noGrp="1" noChangeArrowheads="1"/>
          </p:cNvSpPr>
          <p:nvPr>
            <p:ph type="body" idx="1"/>
          </p:nvPr>
        </p:nvSpPr>
        <p:spPr>
          <a:xfrm>
            <a:off x="660400" y="1130300"/>
            <a:ext cx="10858500" cy="5344928"/>
          </a:xfrm>
        </p:spPr>
        <p:txBody>
          <a:bodyPr>
            <a:normAutofit lnSpcReduction="10000"/>
          </a:bodyPr>
          <a:lstStyle/>
          <a:p>
            <a:pPr>
              <a:buFont typeface="Wingdings" panose="05000000000000000000" pitchFamily="2" charset="2"/>
              <a:buChar char="n"/>
            </a:pPr>
            <a:r>
              <a:rPr lang="zh-CN" altLang="en-US" sz="2400" dirty="0"/>
              <a:t>数据链路层上的互连设备：网桥，交换机</a:t>
            </a: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marL="357708" indent="-357708">
              <a:lnSpc>
                <a:spcPct val="120000"/>
              </a:lnSpc>
              <a:buClr>
                <a:srgbClr val="0070C0"/>
              </a:buClr>
              <a:buFont typeface="Wingdings" panose="05000000000000000000" pitchFamily="2" charset="2"/>
              <a:buChar char="Ø"/>
            </a:pPr>
            <a:endParaRPr lang="en-US" altLang="zh-CN" sz="2200"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cs typeface="+mn-ea"/>
                <a:sym typeface="+mn-lt"/>
              </a:rPr>
              <a:t>早期使用网桥来扩展以太网，现在已经不用了</a:t>
            </a:r>
            <a:endParaRPr lang="en-US" altLang="zh-CN"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solidFill>
                  <a:schemeClr val="tx1"/>
                </a:solidFill>
                <a:cs typeface="+mn-ea"/>
                <a:sym typeface="+mn-lt"/>
              </a:rPr>
              <a:t>现在使用以太网交换机来扩展以太网，互连更多的主机</a:t>
            </a:r>
          </a:p>
          <a:p>
            <a:pPr marL="0" indent="0">
              <a:buNone/>
            </a:pPr>
            <a:endParaRPr lang="en-US" altLang="zh-CN" sz="2400" dirty="0"/>
          </a:p>
        </p:txBody>
      </p:sp>
      <p:grpSp>
        <p:nvGrpSpPr>
          <p:cNvPr id="3" name="组合 2">
            <a:extLst>
              <a:ext uri="{FF2B5EF4-FFF2-40B4-BE49-F238E27FC236}">
                <a16:creationId xmlns:a16="http://schemas.microsoft.com/office/drawing/2014/main" id="{D384E639-447B-A272-35CD-2BD4828D3F59}"/>
              </a:ext>
            </a:extLst>
          </p:cNvPr>
          <p:cNvGrpSpPr/>
          <p:nvPr/>
        </p:nvGrpSpPr>
        <p:grpSpPr>
          <a:xfrm>
            <a:off x="1233526" y="2098529"/>
            <a:ext cx="8781459" cy="2901646"/>
            <a:chOff x="1109815" y="2389140"/>
            <a:chExt cx="6586097" cy="2176235"/>
          </a:xfrm>
        </p:grpSpPr>
        <p:sp>
          <p:nvSpPr>
            <p:cNvPr id="4" name="AutoShape 9">
              <a:extLst>
                <a:ext uri="{FF2B5EF4-FFF2-40B4-BE49-F238E27FC236}">
                  <a16:creationId xmlns:a16="http://schemas.microsoft.com/office/drawing/2014/main" id="{8F3053A1-2F10-D8A2-2CFD-08D8A7827F58}"/>
                </a:ext>
              </a:extLst>
            </p:cNvPr>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 name="Line 48">
              <a:extLst>
                <a:ext uri="{FF2B5EF4-FFF2-40B4-BE49-F238E27FC236}">
                  <a16:creationId xmlns:a16="http://schemas.microsoft.com/office/drawing/2014/main" id="{B5F02918-5127-1B2D-0389-C2F399BBACC1}"/>
                </a:ext>
              </a:extLst>
            </p:cNvPr>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7" name="Line 48">
              <a:extLst>
                <a:ext uri="{FF2B5EF4-FFF2-40B4-BE49-F238E27FC236}">
                  <a16:creationId xmlns:a16="http://schemas.microsoft.com/office/drawing/2014/main" id="{4647C22D-8109-8F10-FB65-964059808BB6}"/>
                </a:ext>
              </a:extLst>
            </p:cNvPr>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8" name="Line 48">
              <a:extLst>
                <a:ext uri="{FF2B5EF4-FFF2-40B4-BE49-F238E27FC236}">
                  <a16:creationId xmlns:a16="http://schemas.microsoft.com/office/drawing/2014/main" id="{2AD5AEC5-E754-12D8-89FD-A808809D7A79}"/>
                </a:ext>
              </a:extLst>
            </p:cNvPr>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1" name="AutoShape 9">
              <a:extLst>
                <a:ext uri="{FF2B5EF4-FFF2-40B4-BE49-F238E27FC236}">
                  <a16:creationId xmlns:a16="http://schemas.microsoft.com/office/drawing/2014/main" id="{2217E11D-3C0D-BC74-E596-E6FCF632172E}"/>
                </a:ext>
              </a:extLst>
            </p:cNvPr>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2" name="Line 48">
              <a:extLst>
                <a:ext uri="{FF2B5EF4-FFF2-40B4-BE49-F238E27FC236}">
                  <a16:creationId xmlns:a16="http://schemas.microsoft.com/office/drawing/2014/main" id="{E6C33F75-975A-B4C5-7A12-272E73D6C887}"/>
                </a:ext>
              </a:extLst>
            </p:cNvPr>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3" name="Line 48">
              <a:extLst>
                <a:ext uri="{FF2B5EF4-FFF2-40B4-BE49-F238E27FC236}">
                  <a16:creationId xmlns:a16="http://schemas.microsoft.com/office/drawing/2014/main" id="{4DCB084F-F177-D168-397A-BAD764AB078F}"/>
                </a:ext>
              </a:extLst>
            </p:cNvPr>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4" name="Line 48">
              <a:extLst>
                <a:ext uri="{FF2B5EF4-FFF2-40B4-BE49-F238E27FC236}">
                  <a16:creationId xmlns:a16="http://schemas.microsoft.com/office/drawing/2014/main" id="{1E3C351B-B225-2E66-6659-302ADCB84287}"/>
                </a:ext>
              </a:extLst>
            </p:cNvPr>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7" name="Line 48">
              <a:extLst>
                <a:ext uri="{FF2B5EF4-FFF2-40B4-BE49-F238E27FC236}">
                  <a16:creationId xmlns:a16="http://schemas.microsoft.com/office/drawing/2014/main" id="{6805E3CB-1AF9-5135-F221-CFCD3C3659B0}"/>
                </a:ext>
              </a:extLst>
            </p:cNvPr>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Line 48">
              <a:extLst>
                <a:ext uri="{FF2B5EF4-FFF2-40B4-BE49-F238E27FC236}">
                  <a16:creationId xmlns:a16="http://schemas.microsoft.com/office/drawing/2014/main" id="{60091848-6C11-5223-1858-8A2ABDA23D94}"/>
                </a:ext>
              </a:extLst>
            </p:cNvPr>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20" name="矩形 19">
              <a:extLst>
                <a:ext uri="{FF2B5EF4-FFF2-40B4-BE49-F238E27FC236}">
                  <a16:creationId xmlns:a16="http://schemas.microsoft.com/office/drawing/2014/main" id="{A9526517-DE09-7BD0-2058-0C932747C90A}"/>
                </a:ext>
              </a:extLst>
            </p:cNvPr>
            <p:cNvSpPr/>
            <p:nvPr/>
          </p:nvSpPr>
          <p:spPr>
            <a:xfrm>
              <a:off x="2345363" y="3067557"/>
              <a:ext cx="446276" cy="271757"/>
            </a:xfrm>
            <a:prstGeom prst="rect">
              <a:avLst/>
            </a:prstGeom>
          </p:spPr>
          <p:txBody>
            <a:bodyPr wrap="none">
              <a:spAutoFit/>
            </a:bodyPr>
            <a:lstStyle/>
            <a:p>
              <a:pPr>
                <a:lnSpc>
                  <a:spcPct val="120000"/>
                </a:lnSpc>
              </a:pPr>
              <a:r>
                <a:rPr lang="zh-CN" altLang="en-US" sz="1600" b="1" dirty="0">
                  <a:cs typeface="+mn-ea"/>
                  <a:sym typeface="+mn-lt"/>
                </a:rPr>
                <a:t>网桥</a:t>
              </a:r>
              <a:endParaRPr lang="zh-CN" altLang="en-US" sz="1600" dirty="0">
                <a:cs typeface="+mn-ea"/>
                <a:sym typeface="+mn-lt"/>
              </a:endParaRPr>
            </a:p>
          </p:txBody>
        </p:sp>
        <p:sp>
          <p:nvSpPr>
            <p:cNvPr id="21" name="矩形 20">
              <a:extLst>
                <a:ext uri="{FF2B5EF4-FFF2-40B4-BE49-F238E27FC236}">
                  <a16:creationId xmlns:a16="http://schemas.microsoft.com/office/drawing/2014/main" id="{DC2D5284-8392-CBE7-E1BE-106F9D85A26D}"/>
                </a:ext>
              </a:extLst>
            </p:cNvPr>
            <p:cNvSpPr/>
            <p:nvPr/>
          </p:nvSpPr>
          <p:spPr>
            <a:xfrm>
              <a:off x="1186091" y="4293618"/>
              <a:ext cx="1762743"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1</a:t>
              </a:r>
              <a:r>
                <a:rPr lang="zh-CN" altLang="en-US" sz="1600" b="1" dirty="0">
                  <a:cs typeface="+mn-ea"/>
                  <a:sym typeface="+mn-lt"/>
                </a:rPr>
                <a:t>）用网桥扩展局域网</a:t>
              </a:r>
              <a:endParaRPr lang="zh-CN" altLang="en-US" sz="1600" dirty="0">
                <a:cs typeface="+mn-ea"/>
                <a:sym typeface="+mn-lt"/>
              </a:endParaRPr>
            </a:p>
          </p:txBody>
        </p:sp>
        <p:sp>
          <p:nvSpPr>
            <p:cNvPr id="22" name="矩形 21">
              <a:extLst>
                <a:ext uri="{FF2B5EF4-FFF2-40B4-BE49-F238E27FC236}">
                  <a16:creationId xmlns:a16="http://schemas.microsoft.com/office/drawing/2014/main" id="{A03D66B5-3EB3-E709-B62E-E3A19AE01C56}"/>
                </a:ext>
              </a:extLst>
            </p:cNvPr>
            <p:cNvSpPr/>
            <p:nvPr/>
          </p:nvSpPr>
          <p:spPr>
            <a:xfrm>
              <a:off x="5471503" y="4279254"/>
              <a:ext cx="2224409"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2</a:t>
              </a:r>
              <a:r>
                <a:rPr lang="zh-CN" altLang="en-US" sz="1600" b="1" dirty="0">
                  <a:cs typeface="+mn-ea"/>
                  <a:sym typeface="+mn-lt"/>
                </a:rPr>
                <a:t>）用以太交换机扩展局域网</a:t>
              </a:r>
              <a:endParaRPr lang="zh-CN" altLang="en-US" sz="1600" dirty="0">
                <a:cs typeface="+mn-ea"/>
                <a:sym typeface="+mn-lt"/>
              </a:endParaRPr>
            </a:p>
          </p:txBody>
        </p:sp>
      </p:grpSp>
      <p:grpSp>
        <p:nvGrpSpPr>
          <p:cNvPr id="23" name="组合 22">
            <a:extLst>
              <a:ext uri="{FF2B5EF4-FFF2-40B4-BE49-F238E27FC236}">
                <a16:creationId xmlns:a16="http://schemas.microsoft.com/office/drawing/2014/main" id="{B34FBFCB-9587-5A76-80F4-2028E7D0C380}"/>
              </a:ext>
            </a:extLst>
          </p:cNvPr>
          <p:cNvGrpSpPr/>
          <p:nvPr/>
        </p:nvGrpSpPr>
        <p:grpSpPr>
          <a:xfrm>
            <a:off x="6033784" y="2193163"/>
            <a:ext cx="4293823" cy="1926563"/>
            <a:chOff x="4864011" y="2456608"/>
            <a:chExt cx="3220367" cy="1444922"/>
          </a:xfrm>
        </p:grpSpPr>
        <p:grpSp>
          <p:nvGrpSpPr>
            <p:cNvPr id="24" name="组合 23">
              <a:extLst>
                <a:ext uri="{FF2B5EF4-FFF2-40B4-BE49-F238E27FC236}">
                  <a16:creationId xmlns:a16="http://schemas.microsoft.com/office/drawing/2014/main" id="{E8BE5AEE-E21A-B18A-66A7-86377EF994EC}"/>
                </a:ext>
              </a:extLst>
            </p:cNvPr>
            <p:cNvGrpSpPr/>
            <p:nvPr/>
          </p:nvGrpSpPr>
          <p:grpSpPr>
            <a:xfrm>
              <a:off x="7322884" y="2456608"/>
              <a:ext cx="761494" cy="1444922"/>
              <a:chOff x="7322884" y="2456608"/>
              <a:chExt cx="761494" cy="1444922"/>
            </a:xfrm>
          </p:grpSpPr>
          <p:sp>
            <p:nvSpPr>
              <p:cNvPr id="41" name="Line 51">
                <a:extLst>
                  <a:ext uri="{FF2B5EF4-FFF2-40B4-BE49-F238E27FC236}">
                    <a16:creationId xmlns:a16="http://schemas.microsoft.com/office/drawing/2014/main" id="{1AA82C39-1AA0-BA6B-CDB9-9B96F54C0EFA}"/>
                  </a:ext>
                </a:extLst>
              </p:cNvPr>
              <p:cNvSpPr>
                <a:spLocks noChangeShapeType="1"/>
              </p:cNvSpPr>
              <p:nvPr/>
            </p:nvSpPr>
            <p:spPr bwMode="auto">
              <a:xfrm>
                <a:off x="7322884" y="3350668"/>
                <a:ext cx="761494" cy="550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2" name="Line 53">
                <a:extLst>
                  <a:ext uri="{FF2B5EF4-FFF2-40B4-BE49-F238E27FC236}">
                    <a16:creationId xmlns:a16="http://schemas.microsoft.com/office/drawing/2014/main" id="{EAE726BD-2E0D-11FB-FBC3-65B6225DE7A9}"/>
                  </a:ext>
                </a:extLst>
              </p:cNvPr>
              <p:cNvSpPr>
                <a:spLocks noChangeShapeType="1"/>
              </p:cNvSpPr>
              <p:nvPr/>
            </p:nvSpPr>
            <p:spPr bwMode="auto">
              <a:xfrm flipV="1">
                <a:off x="7342416" y="2960639"/>
                <a:ext cx="741962" cy="178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3" name="Line 54">
                <a:extLst>
                  <a:ext uri="{FF2B5EF4-FFF2-40B4-BE49-F238E27FC236}">
                    <a16:creationId xmlns:a16="http://schemas.microsoft.com/office/drawing/2014/main" id="{35088E61-66AA-DFDF-2C53-FB3ADBAD28D4}"/>
                  </a:ext>
                </a:extLst>
              </p:cNvPr>
              <p:cNvSpPr>
                <a:spLocks noChangeShapeType="1"/>
              </p:cNvSpPr>
              <p:nvPr/>
            </p:nvSpPr>
            <p:spPr bwMode="auto">
              <a:xfrm flipV="1">
                <a:off x="7342416" y="2456608"/>
                <a:ext cx="741962" cy="60744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4" name="Line 55">
                <a:extLst>
                  <a:ext uri="{FF2B5EF4-FFF2-40B4-BE49-F238E27FC236}">
                    <a16:creationId xmlns:a16="http://schemas.microsoft.com/office/drawing/2014/main" id="{61B29130-BDEC-07F7-A217-FF9FD1B5ED02}"/>
                  </a:ext>
                </a:extLst>
              </p:cNvPr>
              <p:cNvSpPr>
                <a:spLocks noChangeShapeType="1"/>
              </p:cNvSpPr>
              <p:nvPr/>
            </p:nvSpPr>
            <p:spPr bwMode="auto">
              <a:xfrm>
                <a:off x="7342416" y="3234039"/>
                <a:ext cx="741962" cy="2390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grpSp>
          <p:nvGrpSpPr>
            <p:cNvPr id="29" name="组合 28">
              <a:extLst>
                <a:ext uri="{FF2B5EF4-FFF2-40B4-BE49-F238E27FC236}">
                  <a16:creationId xmlns:a16="http://schemas.microsoft.com/office/drawing/2014/main" id="{6FAB629F-DD1C-4202-7A66-FA2EB940A9B6}"/>
                </a:ext>
              </a:extLst>
            </p:cNvPr>
            <p:cNvGrpSpPr/>
            <p:nvPr/>
          </p:nvGrpSpPr>
          <p:grpSpPr>
            <a:xfrm flipH="1">
              <a:off x="4864011" y="2456608"/>
              <a:ext cx="761494" cy="1444921"/>
              <a:chOff x="7322885" y="2456608"/>
              <a:chExt cx="761494" cy="1444921"/>
            </a:xfrm>
          </p:grpSpPr>
          <p:sp>
            <p:nvSpPr>
              <p:cNvPr id="37" name="Line 51">
                <a:extLst>
                  <a:ext uri="{FF2B5EF4-FFF2-40B4-BE49-F238E27FC236}">
                    <a16:creationId xmlns:a16="http://schemas.microsoft.com/office/drawing/2014/main" id="{B768AA97-BCCD-464E-6540-CC1CF01EA3A3}"/>
                  </a:ext>
                </a:extLst>
              </p:cNvPr>
              <p:cNvSpPr>
                <a:spLocks noChangeShapeType="1"/>
              </p:cNvSpPr>
              <p:nvPr/>
            </p:nvSpPr>
            <p:spPr bwMode="auto">
              <a:xfrm>
                <a:off x="7322885" y="3266253"/>
                <a:ext cx="761494" cy="6352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8" name="Line 53">
                <a:extLst>
                  <a:ext uri="{FF2B5EF4-FFF2-40B4-BE49-F238E27FC236}">
                    <a16:creationId xmlns:a16="http://schemas.microsoft.com/office/drawing/2014/main" id="{43E0383D-21A7-5F7C-08C9-BEE7637EB15E}"/>
                  </a:ext>
                </a:extLst>
              </p:cNvPr>
              <p:cNvSpPr>
                <a:spLocks noChangeShapeType="1"/>
              </p:cNvSpPr>
              <p:nvPr/>
            </p:nvSpPr>
            <p:spPr bwMode="auto">
              <a:xfrm flipV="1">
                <a:off x="7322885" y="2960640"/>
                <a:ext cx="761494" cy="2068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9" name="Line 54">
                <a:extLst>
                  <a:ext uri="{FF2B5EF4-FFF2-40B4-BE49-F238E27FC236}">
                    <a16:creationId xmlns:a16="http://schemas.microsoft.com/office/drawing/2014/main" id="{BB75FC23-8501-C43B-9797-38BCA0B561CF}"/>
                  </a:ext>
                </a:extLst>
              </p:cNvPr>
              <p:cNvSpPr>
                <a:spLocks noChangeShapeType="1"/>
              </p:cNvSpPr>
              <p:nvPr/>
            </p:nvSpPr>
            <p:spPr bwMode="auto">
              <a:xfrm flipV="1">
                <a:off x="7322885" y="2456608"/>
                <a:ext cx="761494" cy="650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0" name="Line 55">
                <a:extLst>
                  <a:ext uri="{FF2B5EF4-FFF2-40B4-BE49-F238E27FC236}">
                    <a16:creationId xmlns:a16="http://schemas.microsoft.com/office/drawing/2014/main" id="{5D558740-FF8E-E50C-537A-81283B8AFBA1}"/>
                  </a:ext>
                </a:extLst>
              </p:cNvPr>
              <p:cNvSpPr>
                <a:spLocks noChangeShapeType="1"/>
              </p:cNvSpPr>
              <p:nvPr/>
            </p:nvSpPr>
            <p:spPr bwMode="auto">
              <a:xfrm>
                <a:off x="7322885" y="3206056"/>
                <a:ext cx="761494"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sp>
          <p:nvSpPr>
            <p:cNvPr id="34" name="Line 48">
              <a:extLst>
                <a:ext uri="{FF2B5EF4-FFF2-40B4-BE49-F238E27FC236}">
                  <a16:creationId xmlns:a16="http://schemas.microsoft.com/office/drawing/2014/main" id="{73085DFB-2FB2-7E25-004B-09B7A39E32A3}"/>
                </a:ext>
              </a:extLst>
            </p:cNvPr>
            <p:cNvSpPr>
              <a:spLocks noChangeShapeType="1"/>
            </p:cNvSpPr>
            <p:nvPr/>
          </p:nvSpPr>
          <p:spPr bwMode="auto">
            <a:xfrm>
              <a:off x="6094436" y="3182908"/>
              <a:ext cx="7790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5" name="矩形 34">
              <a:extLst>
                <a:ext uri="{FF2B5EF4-FFF2-40B4-BE49-F238E27FC236}">
                  <a16:creationId xmlns:a16="http://schemas.microsoft.com/office/drawing/2014/main" id="{9AC115FD-EB72-22EA-ABB3-7ECC2E326152}"/>
                </a:ext>
              </a:extLst>
            </p:cNvPr>
            <p:cNvSpPr/>
            <p:nvPr/>
          </p:nvSpPr>
          <p:spPr>
            <a:xfrm>
              <a:off x="5533389"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sp>
          <p:nvSpPr>
            <p:cNvPr id="36" name="矩形 35">
              <a:extLst>
                <a:ext uri="{FF2B5EF4-FFF2-40B4-BE49-F238E27FC236}">
                  <a16:creationId xmlns:a16="http://schemas.microsoft.com/office/drawing/2014/main" id="{D952C068-F02A-3598-3126-C1D424C12182}"/>
                </a:ext>
              </a:extLst>
            </p:cNvPr>
            <p:cNvSpPr/>
            <p:nvPr/>
          </p:nvSpPr>
          <p:spPr>
            <a:xfrm>
              <a:off x="6902300"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grpSp>
      <p:pic>
        <p:nvPicPr>
          <p:cNvPr id="45" name="图形 44">
            <a:extLst>
              <a:ext uri="{FF2B5EF4-FFF2-40B4-BE49-F238E27FC236}">
                <a16:creationId xmlns:a16="http://schemas.microsoft.com/office/drawing/2014/main" id="{F1B14D4F-636E-8AFB-FCC4-6746BA329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109" y="2909570"/>
            <a:ext cx="625241" cy="625241"/>
          </a:xfrm>
          <a:prstGeom prst="rect">
            <a:avLst/>
          </a:prstGeom>
        </p:spPr>
      </p:pic>
      <p:pic>
        <p:nvPicPr>
          <p:cNvPr id="46" name="图形 45">
            <a:extLst>
              <a:ext uri="{FF2B5EF4-FFF2-40B4-BE49-F238E27FC236}">
                <a16:creationId xmlns:a16="http://schemas.microsoft.com/office/drawing/2014/main" id="{0E20652E-45B3-5D32-8A50-4FC2B182B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083" y="2884506"/>
            <a:ext cx="625241" cy="625241"/>
          </a:xfrm>
          <a:prstGeom prst="rect">
            <a:avLst/>
          </a:prstGeom>
        </p:spPr>
      </p:pic>
      <p:pic>
        <p:nvPicPr>
          <p:cNvPr id="47" name="图形 46">
            <a:extLst>
              <a:ext uri="{FF2B5EF4-FFF2-40B4-BE49-F238E27FC236}">
                <a16:creationId xmlns:a16="http://schemas.microsoft.com/office/drawing/2014/main" id="{0CA83CBF-0A1B-EDDE-DF62-67B6401A14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1694" y="1697718"/>
            <a:ext cx="499927" cy="378516"/>
          </a:xfrm>
          <a:prstGeom prst="rect">
            <a:avLst/>
          </a:prstGeom>
        </p:spPr>
      </p:pic>
      <p:pic>
        <p:nvPicPr>
          <p:cNvPr id="48" name="图形 47">
            <a:extLst>
              <a:ext uri="{FF2B5EF4-FFF2-40B4-BE49-F238E27FC236}">
                <a16:creationId xmlns:a16="http://schemas.microsoft.com/office/drawing/2014/main" id="{92E2D214-AF72-8A21-57C6-F698B4A6A4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14209" y="1688007"/>
            <a:ext cx="499927" cy="378516"/>
          </a:xfrm>
          <a:prstGeom prst="rect">
            <a:avLst/>
          </a:prstGeom>
        </p:spPr>
      </p:pic>
      <p:pic>
        <p:nvPicPr>
          <p:cNvPr id="49" name="图形 48">
            <a:extLst>
              <a:ext uri="{FF2B5EF4-FFF2-40B4-BE49-F238E27FC236}">
                <a16:creationId xmlns:a16="http://schemas.microsoft.com/office/drawing/2014/main" id="{2661E0BA-2EC3-31EA-ACC6-5A751976F6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5391" y="4260758"/>
            <a:ext cx="499927" cy="378516"/>
          </a:xfrm>
          <a:prstGeom prst="rect">
            <a:avLst/>
          </a:prstGeom>
        </p:spPr>
      </p:pic>
      <p:pic>
        <p:nvPicPr>
          <p:cNvPr id="50" name="图形 49">
            <a:extLst>
              <a:ext uri="{FF2B5EF4-FFF2-40B4-BE49-F238E27FC236}">
                <a16:creationId xmlns:a16="http://schemas.microsoft.com/office/drawing/2014/main" id="{59EBF5DD-F472-493A-7DA5-40BBDB13C8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3457" y="4225758"/>
            <a:ext cx="499927" cy="378516"/>
          </a:xfrm>
          <a:prstGeom prst="rect">
            <a:avLst/>
          </a:prstGeom>
        </p:spPr>
      </p:pic>
      <p:pic>
        <p:nvPicPr>
          <p:cNvPr id="51" name="图形 50">
            <a:extLst>
              <a:ext uri="{FF2B5EF4-FFF2-40B4-BE49-F238E27FC236}">
                <a16:creationId xmlns:a16="http://schemas.microsoft.com/office/drawing/2014/main" id="{812C65A4-CF39-4DDB-81CE-222263A904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7" y="2009179"/>
            <a:ext cx="499927" cy="378516"/>
          </a:xfrm>
          <a:prstGeom prst="rect">
            <a:avLst/>
          </a:prstGeom>
        </p:spPr>
      </p:pic>
      <p:pic>
        <p:nvPicPr>
          <p:cNvPr id="52" name="图形 51">
            <a:extLst>
              <a:ext uri="{FF2B5EF4-FFF2-40B4-BE49-F238E27FC236}">
                <a16:creationId xmlns:a16="http://schemas.microsoft.com/office/drawing/2014/main" id="{CFD4911A-FD4F-8538-7F4A-D55F101CBD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6" y="2704117"/>
            <a:ext cx="499927" cy="378516"/>
          </a:xfrm>
          <a:prstGeom prst="rect">
            <a:avLst/>
          </a:prstGeom>
        </p:spPr>
      </p:pic>
      <p:pic>
        <p:nvPicPr>
          <p:cNvPr id="53" name="图形 52">
            <a:extLst>
              <a:ext uri="{FF2B5EF4-FFF2-40B4-BE49-F238E27FC236}">
                <a16:creationId xmlns:a16="http://schemas.microsoft.com/office/drawing/2014/main" id="{AFCCA771-67F1-E387-B9AE-1BB024E68F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855" y="3368106"/>
            <a:ext cx="499927" cy="378516"/>
          </a:xfrm>
          <a:prstGeom prst="rect">
            <a:avLst/>
          </a:prstGeom>
        </p:spPr>
      </p:pic>
      <p:pic>
        <p:nvPicPr>
          <p:cNvPr id="54" name="图形 53">
            <a:extLst>
              <a:ext uri="{FF2B5EF4-FFF2-40B4-BE49-F238E27FC236}">
                <a16:creationId xmlns:a16="http://schemas.microsoft.com/office/drawing/2014/main" id="{C9EC3086-FD23-FBA3-89D7-F45181D31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1175" y="3973718"/>
            <a:ext cx="499927" cy="378516"/>
          </a:xfrm>
          <a:prstGeom prst="rect">
            <a:avLst/>
          </a:prstGeom>
        </p:spPr>
      </p:pic>
      <p:pic>
        <p:nvPicPr>
          <p:cNvPr id="55" name="图形 54">
            <a:extLst>
              <a:ext uri="{FF2B5EF4-FFF2-40B4-BE49-F238E27FC236}">
                <a16:creationId xmlns:a16="http://schemas.microsoft.com/office/drawing/2014/main" id="{610537E3-32A5-F9F5-FBBF-5261589FF4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1953105"/>
            <a:ext cx="499927" cy="378516"/>
          </a:xfrm>
          <a:prstGeom prst="rect">
            <a:avLst/>
          </a:prstGeom>
        </p:spPr>
      </p:pic>
      <p:pic>
        <p:nvPicPr>
          <p:cNvPr id="56" name="图形 55">
            <a:extLst>
              <a:ext uri="{FF2B5EF4-FFF2-40B4-BE49-F238E27FC236}">
                <a16:creationId xmlns:a16="http://schemas.microsoft.com/office/drawing/2014/main" id="{FA1A3F1A-123C-F206-6CD0-C8EDEEB157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2611244"/>
            <a:ext cx="499927" cy="378516"/>
          </a:xfrm>
          <a:prstGeom prst="rect">
            <a:avLst/>
          </a:prstGeom>
        </p:spPr>
      </p:pic>
      <p:pic>
        <p:nvPicPr>
          <p:cNvPr id="57" name="图形 56">
            <a:extLst>
              <a:ext uri="{FF2B5EF4-FFF2-40B4-BE49-F238E27FC236}">
                <a16:creationId xmlns:a16="http://schemas.microsoft.com/office/drawing/2014/main" id="{A0245511-BB5D-13EE-51AD-782AB72A0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7607" y="3360552"/>
            <a:ext cx="499927" cy="378516"/>
          </a:xfrm>
          <a:prstGeom prst="rect">
            <a:avLst/>
          </a:prstGeom>
        </p:spPr>
      </p:pic>
      <p:pic>
        <p:nvPicPr>
          <p:cNvPr id="58" name="图形 57">
            <a:extLst>
              <a:ext uri="{FF2B5EF4-FFF2-40B4-BE49-F238E27FC236}">
                <a16:creationId xmlns:a16="http://schemas.microsoft.com/office/drawing/2014/main" id="{29E0EBD9-E1A3-6765-8068-7285F9D73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0465" y="3990020"/>
            <a:ext cx="499927" cy="378516"/>
          </a:xfrm>
          <a:prstGeom prst="rect">
            <a:avLst/>
          </a:prstGeom>
        </p:spPr>
      </p:pic>
      <p:pic>
        <p:nvPicPr>
          <p:cNvPr id="59" name="图形 58">
            <a:extLst>
              <a:ext uri="{FF2B5EF4-FFF2-40B4-BE49-F238E27FC236}">
                <a16:creationId xmlns:a16="http://schemas.microsoft.com/office/drawing/2014/main" id="{2FF0601F-17F5-0AFF-6F42-F3CD51525C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9909" y="2895621"/>
            <a:ext cx="625622" cy="49313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EDE7323-A953-4558-AC86-79F45D6193A7}" type="slidenum">
              <a:rPr lang="en-US" altLang="zh-CN"/>
              <a:pPr/>
              <a:t>167</a:t>
            </a:fld>
            <a:endParaRPr lang="en-US" altLang="zh-CN"/>
          </a:p>
        </p:txBody>
      </p:sp>
      <p:sp>
        <p:nvSpPr>
          <p:cNvPr id="450562" name="Rectangle 2"/>
          <p:cNvSpPr>
            <a:spLocks noGrp="1" noChangeArrowheads="1"/>
          </p:cNvSpPr>
          <p:nvPr>
            <p:ph type="title"/>
          </p:nvPr>
        </p:nvSpPr>
        <p:spPr/>
        <p:txBody>
          <a:bodyPr/>
          <a:lstStyle/>
          <a:p>
            <a:r>
              <a:rPr lang="zh-CN" altLang="en-US" dirty="0"/>
              <a:t>网桥</a:t>
            </a:r>
          </a:p>
        </p:txBody>
      </p:sp>
      <p:sp>
        <p:nvSpPr>
          <p:cNvPr id="450563" name="Rectangle 3"/>
          <p:cNvSpPr>
            <a:spLocks noGrp="1" noChangeArrowheads="1"/>
          </p:cNvSpPr>
          <p:nvPr>
            <p:ph type="body" idx="1"/>
          </p:nvPr>
        </p:nvSpPr>
        <p:spPr/>
        <p:txBody>
          <a:bodyPr>
            <a:normAutofit lnSpcReduction="10000"/>
          </a:bodyPr>
          <a:lstStyle/>
          <a:p>
            <a:pPr>
              <a:buFont typeface="Wingdings" panose="05000000000000000000" pitchFamily="2" charset="2"/>
              <a:buChar char="n"/>
            </a:pPr>
            <a:r>
              <a:rPr lang="zh-CN" altLang="en-US" sz="2400" dirty="0"/>
              <a:t>从互连网络的结构上看，网桥属于</a:t>
            </a:r>
            <a:r>
              <a:rPr lang="en-US" altLang="zh-CN" sz="2400" dirty="0"/>
              <a:t>DCE</a:t>
            </a:r>
            <a:r>
              <a:rPr lang="zh-CN" altLang="en-US" sz="2400" dirty="0"/>
              <a:t>级的端到端的连接；从协议的层次上看，网桥同时作用在</a:t>
            </a:r>
            <a:r>
              <a:rPr lang="en-US" altLang="zh-CN" sz="2400" dirty="0"/>
              <a:t>OSI</a:t>
            </a:r>
            <a:r>
              <a:rPr lang="zh-CN" altLang="en-US" sz="2400" dirty="0"/>
              <a:t>的物理层和数据链路层。</a:t>
            </a:r>
          </a:p>
          <a:p>
            <a:pPr>
              <a:buFont typeface="Wingdings" panose="05000000000000000000" pitchFamily="2" charset="2"/>
              <a:buChar char="n"/>
            </a:pPr>
            <a:r>
              <a:rPr lang="zh-CN" altLang="en-US" sz="2400" dirty="0"/>
              <a:t>网桥在数据链路层上进行数据帧的存贮和转发</a:t>
            </a:r>
          </a:p>
          <a:p>
            <a:pPr>
              <a:buFont typeface="Wingdings" panose="05000000000000000000" pitchFamily="2" charset="2"/>
              <a:buChar char="n"/>
            </a:pPr>
            <a:r>
              <a:rPr lang="zh-CN" altLang="en-US" sz="2400" dirty="0"/>
              <a:t>网桥常用于局域网的互连</a:t>
            </a:r>
          </a:p>
          <a:p>
            <a:pPr>
              <a:buFont typeface="Wingdings" panose="05000000000000000000" pitchFamily="2" charset="2"/>
              <a:buChar char="n"/>
            </a:pPr>
            <a:r>
              <a:rPr lang="zh-CN" altLang="en-US" sz="2400" dirty="0"/>
              <a:t>局域网常用的链路层协议 ：</a:t>
            </a:r>
          </a:p>
          <a:p>
            <a:pPr marL="536575" lvl="1" indent="-271463">
              <a:buFont typeface="Wingdings" panose="05000000000000000000" pitchFamily="2" charset="2"/>
              <a:buChar char="Ø"/>
            </a:pPr>
            <a:r>
              <a:rPr lang="en-US" altLang="zh-CN" sz="2000" dirty="0">
                <a:latin typeface="+mn-ea"/>
              </a:rPr>
              <a:t>802.1</a:t>
            </a:r>
            <a:r>
              <a:rPr lang="zh-CN" altLang="en-US" sz="2000" dirty="0">
                <a:latin typeface="+mn-ea"/>
              </a:rPr>
              <a:t>：</a:t>
            </a:r>
            <a:r>
              <a:rPr lang="en-US" altLang="zh-CN" sz="2000" dirty="0">
                <a:latin typeface="+mn-ea"/>
              </a:rPr>
              <a:t>LAN</a:t>
            </a:r>
            <a:r>
              <a:rPr lang="zh-CN" altLang="en-US" sz="2000" dirty="0">
                <a:latin typeface="+mn-ea"/>
              </a:rPr>
              <a:t>中的网络互连标准 </a:t>
            </a:r>
          </a:p>
          <a:p>
            <a:pPr marL="536575" lvl="1" indent="-271463">
              <a:buFont typeface="Wingdings" panose="05000000000000000000" pitchFamily="2" charset="2"/>
              <a:buChar char="Ø"/>
            </a:pPr>
            <a:r>
              <a:rPr lang="en-US" altLang="zh-CN" sz="2000" dirty="0">
                <a:latin typeface="+mn-ea"/>
              </a:rPr>
              <a:t>802.2</a:t>
            </a:r>
            <a:r>
              <a:rPr lang="zh-CN" altLang="en-US" sz="2000" dirty="0">
                <a:latin typeface="+mn-ea"/>
              </a:rPr>
              <a:t>：</a:t>
            </a:r>
            <a:r>
              <a:rPr lang="en-US" altLang="zh-CN" sz="2000" dirty="0">
                <a:latin typeface="+mn-ea"/>
              </a:rPr>
              <a:t>LLC</a:t>
            </a:r>
            <a:r>
              <a:rPr lang="zh-CN" altLang="en-US" sz="2000" dirty="0">
                <a:latin typeface="+mn-ea"/>
              </a:rPr>
              <a:t>逻辑链路控制协议标准 </a:t>
            </a:r>
          </a:p>
          <a:p>
            <a:pPr marL="536575" lvl="1" indent="-271463">
              <a:buFont typeface="Wingdings" panose="05000000000000000000" pitchFamily="2" charset="2"/>
              <a:buChar char="Ø"/>
            </a:pPr>
            <a:r>
              <a:rPr lang="en-US" altLang="zh-CN" sz="2000" dirty="0">
                <a:latin typeface="+mn-ea"/>
              </a:rPr>
              <a:t>802.3</a:t>
            </a:r>
            <a:r>
              <a:rPr lang="zh-CN" altLang="en-US" sz="2000" dirty="0">
                <a:latin typeface="+mn-ea"/>
              </a:rPr>
              <a:t>：</a:t>
            </a:r>
            <a:r>
              <a:rPr lang="en-US" altLang="zh-CN" sz="2000" dirty="0">
                <a:latin typeface="+mn-ea"/>
              </a:rPr>
              <a:t>CSMA/CD</a:t>
            </a:r>
            <a:r>
              <a:rPr lang="zh-CN" altLang="en-US" sz="2000" dirty="0">
                <a:latin typeface="+mn-ea"/>
              </a:rPr>
              <a:t>媒体访问方法</a:t>
            </a:r>
          </a:p>
          <a:p>
            <a:pPr marL="536575" lvl="1" indent="-271463">
              <a:buFont typeface="Wingdings" panose="05000000000000000000" pitchFamily="2" charset="2"/>
              <a:buChar char="Ø"/>
            </a:pPr>
            <a:r>
              <a:rPr lang="en-US" altLang="zh-CN" sz="2000" dirty="0">
                <a:latin typeface="+mn-ea"/>
              </a:rPr>
              <a:t>802.4</a:t>
            </a:r>
            <a:r>
              <a:rPr lang="zh-CN" altLang="en-US" sz="2000" dirty="0">
                <a:latin typeface="+mn-ea"/>
              </a:rPr>
              <a:t>：令牌总线访问方法</a:t>
            </a:r>
          </a:p>
          <a:p>
            <a:pPr marL="536575" lvl="1" indent="-271463">
              <a:buFont typeface="Wingdings" panose="05000000000000000000" pitchFamily="2" charset="2"/>
              <a:buChar char="Ø"/>
            </a:pPr>
            <a:r>
              <a:rPr lang="en-US" altLang="zh-CN" sz="2000" dirty="0">
                <a:latin typeface="+mn-ea"/>
              </a:rPr>
              <a:t>802.5</a:t>
            </a:r>
            <a:r>
              <a:rPr lang="zh-CN" altLang="en-US" sz="2000" dirty="0">
                <a:latin typeface="+mn-ea"/>
              </a:rPr>
              <a:t>：令牌环访问方法</a:t>
            </a:r>
          </a:p>
          <a:p>
            <a:pPr marL="536575" lvl="1" indent="-271463">
              <a:buFont typeface="Wingdings" panose="05000000000000000000" pitchFamily="2" charset="2"/>
              <a:buChar char="Ø"/>
            </a:pPr>
            <a:r>
              <a:rPr lang="en-US" altLang="zh-CN" sz="2000" dirty="0">
                <a:latin typeface="+mn-ea"/>
              </a:rPr>
              <a:t>802.11</a:t>
            </a:r>
            <a:r>
              <a:rPr lang="zh-CN" altLang="en-US" sz="2000" dirty="0">
                <a:latin typeface="+mn-ea"/>
              </a:rPr>
              <a:t>：无线局域网协议</a:t>
            </a:r>
            <a:endParaRPr lang="zh-CN" altLang="en-US" dirty="0">
              <a:latin typeface="+mn-e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2"/>
          </p:nvPr>
        </p:nvSpPr>
        <p:spPr/>
        <p:txBody>
          <a:bodyPr/>
          <a:lstStyle/>
          <a:p>
            <a:fld id="{8E88AFDE-7522-4EA8-886F-0119273B2DC1}" type="slidenum">
              <a:rPr lang="en-US" altLang="zh-CN"/>
              <a:pPr/>
              <a:t>168</a:t>
            </a:fld>
            <a:endParaRPr lang="en-US" altLang="zh-CN"/>
          </a:p>
        </p:txBody>
      </p:sp>
      <p:sp>
        <p:nvSpPr>
          <p:cNvPr id="576514" name="Rectangle 2"/>
          <p:cNvSpPr>
            <a:spLocks noGrp="1" noChangeArrowheads="1"/>
          </p:cNvSpPr>
          <p:nvPr>
            <p:ph type="title"/>
          </p:nvPr>
        </p:nvSpPr>
        <p:spPr/>
        <p:txBody>
          <a:bodyPr/>
          <a:lstStyle/>
          <a:p>
            <a:r>
              <a:rPr lang="zh-CN" altLang="en-US"/>
              <a:t>网桥的内部结构 </a:t>
            </a:r>
          </a:p>
        </p:txBody>
      </p:sp>
      <p:sp>
        <p:nvSpPr>
          <p:cNvPr id="576516" name="Freeform 4"/>
          <p:cNvSpPr>
            <a:spLocks/>
          </p:cNvSpPr>
          <p:nvPr/>
        </p:nvSpPr>
        <p:spPr bwMode="auto">
          <a:xfrm>
            <a:off x="4419601" y="1190626"/>
            <a:ext cx="1400175" cy="3667125"/>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Lst>
            <a:ahLst/>
            <a:cxnLst>
              <a:cxn ang="0">
                <a:pos x="T0" y="T1"/>
              </a:cxn>
              <a:cxn ang="0">
                <a:pos x="T2" y="T3"/>
              </a:cxn>
              <a:cxn ang="0">
                <a:pos x="T4" y="T5"/>
              </a:cxn>
              <a:cxn ang="0">
                <a:pos x="T6" y="T7"/>
              </a:cxn>
              <a:cxn ang="0">
                <a:pos x="T8" y="T9"/>
              </a:cxn>
            </a:cxnLst>
            <a:rect l="0" t="0" r="r" b="b"/>
            <a:pathLst>
              <a:path w="882" h="2310">
                <a:moveTo>
                  <a:pt x="0" y="2310"/>
                </a:moveTo>
                <a:lnTo>
                  <a:pt x="0" y="1896"/>
                </a:lnTo>
                <a:lnTo>
                  <a:pt x="882" y="0"/>
                </a:lnTo>
                <a:lnTo>
                  <a:pt x="882" y="2034"/>
                </a:lnTo>
                <a:lnTo>
                  <a:pt x="0" y="2310"/>
                </a:lnTo>
                <a:close/>
              </a:path>
            </a:pathLst>
          </a:custGeom>
          <a:gradFill rotWithShape="1">
            <a:gsLst>
              <a:gs pos="0">
                <a:srgbClr val="FFFFCC">
                  <a:gamma/>
                  <a:shade val="72941"/>
                  <a:invGamma/>
                </a:srgbClr>
              </a:gs>
              <a:gs pos="100000">
                <a:srgbClr val="FFFFCC"/>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6518" name="Line 6"/>
          <p:cNvSpPr>
            <a:spLocks noChangeShapeType="1"/>
          </p:cNvSpPr>
          <p:nvPr/>
        </p:nvSpPr>
        <p:spPr bwMode="auto">
          <a:xfrm flipH="1">
            <a:off x="4237038" y="4926013"/>
            <a:ext cx="0" cy="373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19" name="Line 7"/>
          <p:cNvSpPr>
            <a:spLocks noChangeShapeType="1"/>
          </p:cNvSpPr>
          <p:nvPr/>
        </p:nvSpPr>
        <p:spPr bwMode="auto">
          <a:xfrm flipH="1">
            <a:off x="3321050" y="4945063"/>
            <a:ext cx="0" cy="385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0" name="Rectangle 8"/>
          <p:cNvSpPr>
            <a:spLocks noChangeArrowheads="1"/>
          </p:cNvSpPr>
          <p:nvPr/>
        </p:nvSpPr>
        <p:spPr bwMode="auto">
          <a:xfrm>
            <a:off x="5842001" y="1204914"/>
            <a:ext cx="4575175" cy="3208337"/>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endParaRPr kumimoji="0" lang="zh-CN" altLang="zh-CN" sz="1800">
              <a:solidFill>
                <a:srgbClr val="333399"/>
              </a:solidFill>
              <a:latin typeface="Arial" panose="020B0604020202020204" pitchFamily="34" charset="0"/>
              <a:ea typeface="黑体" panose="02010609060101010101" pitchFamily="49" charset="-122"/>
            </a:endParaRPr>
          </a:p>
        </p:txBody>
      </p:sp>
      <p:sp>
        <p:nvSpPr>
          <p:cNvPr id="576521" name="Rectangle 9"/>
          <p:cNvSpPr>
            <a:spLocks noChangeArrowheads="1"/>
          </p:cNvSpPr>
          <p:nvPr/>
        </p:nvSpPr>
        <p:spPr bwMode="auto">
          <a:xfrm>
            <a:off x="7600950" y="1595439"/>
            <a:ext cx="712788" cy="522287"/>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2" name="Rectangle 10"/>
          <p:cNvSpPr>
            <a:spLocks noChangeArrowheads="1"/>
          </p:cNvSpPr>
          <p:nvPr/>
        </p:nvSpPr>
        <p:spPr bwMode="auto">
          <a:xfrm>
            <a:off x="7637463" y="16525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站表</a:t>
            </a:r>
          </a:p>
        </p:txBody>
      </p:sp>
      <p:sp>
        <p:nvSpPr>
          <p:cNvPr id="576523" name="Line 11"/>
          <p:cNvSpPr>
            <a:spLocks noChangeShapeType="1"/>
          </p:cNvSpPr>
          <p:nvPr/>
        </p:nvSpPr>
        <p:spPr bwMode="auto">
          <a:xfrm flipV="1">
            <a:off x="8294689" y="1385888"/>
            <a:ext cx="693737" cy="23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4" name="Line 12"/>
          <p:cNvSpPr>
            <a:spLocks noChangeShapeType="1"/>
          </p:cNvSpPr>
          <p:nvPr/>
        </p:nvSpPr>
        <p:spPr bwMode="auto">
          <a:xfrm>
            <a:off x="8315326" y="2105026"/>
            <a:ext cx="682625" cy="150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5" name="Rectangle 13"/>
          <p:cNvSpPr>
            <a:spLocks noChangeArrowheads="1"/>
          </p:cNvSpPr>
          <p:nvPr/>
        </p:nvSpPr>
        <p:spPr bwMode="auto">
          <a:xfrm>
            <a:off x="6021388" y="2667000"/>
            <a:ext cx="2411412" cy="71278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6" name="Rectangle 14"/>
          <p:cNvSpPr>
            <a:spLocks noChangeArrowheads="1"/>
          </p:cNvSpPr>
          <p:nvPr/>
        </p:nvSpPr>
        <p:spPr bwMode="auto">
          <a:xfrm>
            <a:off x="5992814" y="2720975"/>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接口管理</a:t>
            </a:r>
          </a:p>
          <a:p>
            <a:pPr eaLnBrk="0" hangingPunct="0"/>
            <a:r>
              <a:rPr lang="zh-CN" altLang="en-US" sz="1800">
                <a:solidFill>
                  <a:srgbClr val="333399"/>
                </a:solidFill>
                <a:latin typeface="Arial" panose="020B0604020202020204" pitchFamily="34" charset="0"/>
                <a:ea typeface="黑体" panose="02010609060101010101" pitchFamily="49" charset="-122"/>
              </a:rPr>
              <a:t>    软件</a:t>
            </a:r>
          </a:p>
        </p:txBody>
      </p:sp>
      <p:sp>
        <p:nvSpPr>
          <p:cNvPr id="576527" name="Rectangle 15"/>
          <p:cNvSpPr>
            <a:spLocks noChangeArrowheads="1"/>
          </p:cNvSpPr>
          <p:nvPr/>
        </p:nvSpPr>
        <p:spPr bwMode="auto">
          <a:xfrm>
            <a:off x="7419976" y="2716213"/>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网桥协议</a:t>
            </a:r>
          </a:p>
          <a:p>
            <a:pPr eaLnBrk="0" hangingPunct="0"/>
            <a:r>
              <a:rPr lang="zh-CN" altLang="en-US" sz="1800">
                <a:solidFill>
                  <a:srgbClr val="333399"/>
                </a:solidFill>
                <a:latin typeface="Arial" panose="020B0604020202020204" pitchFamily="34" charset="0"/>
                <a:ea typeface="黑体" panose="02010609060101010101" pitchFamily="49" charset="-122"/>
              </a:rPr>
              <a:t>    实体</a:t>
            </a:r>
          </a:p>
        </p:txBody>
      </p:sp>
      <p:sp>
        <p:nvSpPr>
          <p:cNvPr id="576528" name="Line 16"/>
          <p:cNvSpPr>
            <a:spLocks noChangeShapeType="1"/>
          </p:cNvSpPr>
          <p:nvPr/>
        </p:nvSpPr>
        <p:spPr bwMode="auto">
          <a:xfrm>
            <a:off x="7038975" y="2851150"/>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9" name="Line 17"/>
          <p:cNvSpPr>
            <a:spLocks noChangeShapeType="1"/>
          </p:cNvSpPr>
          <p:nvPr/>
        </p:nvSpPr>
        <p:spPr bwMode="auto">
          <a:xfrm flipH="1">
            <a:off x="7000875" y="3028950"/>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0" name="Line 18"/>
          <p:cNvSpPr>
            <a:spLocks noChangeShapeType="1"/>
          </p:cNvSpPr>
          <p:nvPr/>
        </p:nvSpPr>
        <p:spPr bwMode="auto">
          <a:xfrm>
            <a:off x="7302500" y="2651126"/>
            <a:ext cx="0" cy="72866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1" name="Line 19"/>
          <p:cNvSpPr>
            <a:spLocks noChangeShapeType="1"/>
          </p:cNvSpPr>
          <p:nvPr/>
        </p:nvSpPr>
        <p:spPr bwMode="auto">
          <a:xfrm>
            <a:off x="7923213" y="2125663"/>
            <a:ext cx="0" cy="54610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2" name="Rectangle 20"/>
          <p:cNvSpPr>
            <a:spLocks noChangeArrowheads="1"/>
          </p:cNvSpPr>
          <p:nvPr/>
        </p:nvSpPr>
        <p:spPr bwMode="auto">
          <a:xfrm>
            <a:off x="7527925" y="3767139"/>
            <a:ext cx="725488" cy="407987"/>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r>
              <a:rPr lang="zh-CN" altLang="en-US" sz="2000">
                <a:solidFill>
                  <a:schemeClr val="tx2"/>
                </a:solidFill>
                <a:latin typeface="Tahoma" panose="020B0604030504040204" pitchFamily="34" charset="0"/>
              </a:rPr>
              <a:t>缓存</a:t>
            </a:r>
          </a:p>
        </p:txBody>
      </p:sp>
      <p:sp>
        <p:nvSpPr>
          <p:cNvPr id="576533" name="Rectangle 21"/>
          <p:cNvSpPr>
            <a:spLocks noChangeArrowheads="1"/>
          </p:cNvSpPr>
          <p:nvPr/>
        </p:nvSpPr>
        <p:spPr bwMode="auto">
          <a:xfrm>
            <a:off x="5938838" y="3767139"/>
            <a:ext cx="836612"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34" name="Rectangle 22"/>
          <p:cNvSpPr>
            <a:spLocks noChangeArrowheads="1"/>
          </p:cNvSpPr>
          <p:nvPr/>
        </p:nvSpPr>
        <p:spPr bwMode="auto">
          <a:xfrm>
            <a:off x="9007476" y="3767139"/>
            <a:ext cx="835025"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35" name="Line 23"/>
          <p:cNvSpPr>
            <a:spLocks noChangeShapeType="1"/>
          </p:cNvSpPr>
          <p:nvPr/>
        </p:nvSpPr>
        <p:spPr bwMode="auto">
          <a:xfrm>
            <a:off x="7896225" y="3367088"/>
            <a:ext cx="0" cy="4127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6" name="Line 24"/>
          <p:cNvSpPr>
            <a:spLocks noChangeShapeType="1"/>
          </p:cNvSpPr>
          <p:nvPr/>
        </p:nvSpPr>
        <p:spPr bwMode="auto">
          <a:xfrm>
            <a:off x="6348413" y="4175125"/>
            <a:ext cx="0" cy="706438"/>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7" name="Line 25"/>
          <p:cNvSpPr>
            <a:spLocks noChangeShapeType="1"/>
          </p:cNvSpPr>
          <p:nvPr/>
        </p:nvSpPr>
        <p:spPr bwMode="auto">
          <a:xfrm>
            <a:off x="9488488" y="4175125"/>
            <a:ext cx="0" cy="6873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8" name="Line 26"/>
          <p:cNvSpPr>
            <a:spLocks noChangeShapeType="1"/>
          </p:cNvSpPr>
          <p:nvPr/>
        </p:nvSpPr>
        <p:spPr bwMode="auto">
          <a:xfrm>
            <a:off x="26273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9" name="Line 27"/>
          <p:cNvSpPr>
            <a:spLocks noChangeShapeType="1"/>
          </p:cNvSpPr>
          <p:nvPr/>
        </p:nvSpPr>
        <p:spPr bwMode="auto">
          <a:xfrm>
            <a:off x="32115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0" name="Rectangle 28"/>
          <p:cNvSpPr>
            <a:spLocks noChangeArrowheads="1"/>
          </p:cNvSpPr>
          <p:nvPr/>
        </p:nvSpPr>
        <p:spPr bwMode="auto">
          <a:xfrm>
            <a:off x="1570039" y="5278439"/>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1" name="Line 29"/>
          <p:cNvSpPr>
            <a:spLocks noChangeShapeType="1"/>
          </p:cNvSpPr>
          <p:nvPr/>
        </p:nvSpPr>
        <p:spPr bwMode="auto">
          <a:xfrm flipV="1">
            <a:off x="1617663" y="533241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2" name="Rectangle 30"/>
          <p:cNvSpPr>
            <a:spLocks noChangeArrowheads="1"/>
          </p:cNvSpPr>
          <p:nvPr/>
        </p:nvSpPr>
        <p:spPr bwMode="auto">
          <a:xfrm>
            <a:off x="3408364" y="5260976"/>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3" name="Line 31"/>
          <p:cNvSpPr>
            <a:spLocks noChangeShapeType="1"/>
          </p:cNvSpPr>
          <p:nvPr/>
        </p:nvSpPr>
        <p:spPr bwMode="auto">
          <a:xfrm>
            <a:off x="1993900" y="5335589"/>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4" name="Rectangle 32"/>
          <p:cNvSpPr>
            <a:spLocks noChangeArrowheads="1"/>
          </p:cNvSpPr>
          <p:nvPr/>
        </p:nvSpPr>
        <p:spPr bwMode="auto">
          <a:xfrm>
            <a:off x="160020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45" name="Rectangle 33"/>
          <p:cNvSpPr>
            <a:spLocks noChangeArrowheads="1"/>
          </p:cNvSpPr>
          <p:nvPr/>
        </p:nvSpPr>
        <p:spPr bwMode="auto">
          <a:xfrm>
            <a:off x="220345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46" name="Rectangle 34"/>
          <p:cNvSpPr>
            <a:spLocks noChangeArrowheads="1"/>
          </p:cNvSpPr>
          <p:nvPr/>
        </p:nvSpPr>
        <p:spPr bwMode="auto">
          <a:xfrm>
            <a:off x="2805113"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47" name="Rectangle 35"/>
          <p:cNvSpPr>
            <a:spLocks noChangeArrowheads="1"/>
          </p:cNvSpPr>
          <p:nvPr/>
        </p:nvSpPr>
        <p:spPr bwMode="auto">
          <a:xfrm>
            <a:off x="4605339" y="4946651"/>
            <a:ext cx="86241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B</a:t>
            </a:r>
          </a:p>
        </p:txBody>
      </p:sp>
      <p:sp>
        <p:nvSpPr>
          <p:cNvPr id="576548" name="Rectangle 36"/>
          <p:cNvSpPr>
            <a:spLocks noChangeArrowheads="1"/>
          </p:cNvSpPr>
          <p:nvPr/>
        </p:nvSpPr>
        <p:spPr bwMode="auto">
          <a:xfrm>
            <a:off x="2105026" y="4946650"/>
            <a:ext cx="85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A</a:t>
            </a:r>
          </a:p>
        </p:txBody>
      </p:sp>
      <p:sp>
        <p:nvSpPr>
          <p:cNvPr id="576549" name="Rectangle 37"/>
          <p:cNvSpPr>
            <a:spLocks noChangeArrowheads="1"/>
          </p:cNvSpPr>
          <p:nvPr/>
        </p:nvSpPr>
        <p:spPr bwMode="auto">
          <a:xfrm>
            <a:off x="8988425" y="1371601"/>
            <a:ext cx="1314450" cy="2227263"/>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50" name="Rectangle 38"/>
          <p:cNvSpPr>
            <a:spLocks noChangeArrowheads="1"/>
          </p:cNvSpPr>
          <p:nvPr/>
        </p:nvSpPr>
        <p:spPr bwMode="auto">
          <a:xfrm>
            <a:off x="9864725" y="166370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1" name="Rectangle 39"/>
          <p:cNvSpPr>
            <a:spLocks noChangeArrowheads="1"/>
          </p:cNvSpPr>
          <p:nvPr/>
        </p:nvSpPr>
        <p:spPr bwMode="auto">
          <a:xfrm>
            <a:off x="9864725" y="19907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2" name="Rectangle 40"/>
          <p:cNvSpPr>
            <a:spLocks noChangeArrowheads="1"/>
          </p:cNvSpPr>
          <p:nvPr/>
        </p:nvSpPr>
        <p:spPr bwMode="auto">
          <a:xfrm>
            <a:off x="9864725" y="2325689"/>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3" name="Rectangle 41"/>
          <p:cNvSpPr>
            <a:spLocks noChangeArrowheads="1"/>
          </p:cNvSpPr>
          <p:nvPr/>
        </p:nvSpPr>
        <p:spPr bwMode="auto">
          <a:xfrm>
            <a:off x="9864725" y="2627314"/>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4" name="Rectangle 42"/>
          <p:cNvSpPr>
            <a:spLocks noChangeArrowheads="1"/>
          </p:cNvSpPr>
          <p:nvPr/>
        </p:nvSpPr>
        <p:spPr bwMode="auto">
          <a:xfrm>
            <a:off x="9188450" y="1666876"/>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55" name="Rectangle 43"/>
          <p:cNvSpPr>
            <a:spLocks noChangeArrowheads="1"/>
          </p:cNvSpPr>
          <p:nvPr/>
        </p:nvSpPr>
        <p:spPr bwMode="auto">
          <a:xfrm>
            <a:off x="9188450" y="230981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56" name="Rectangle 44"/>
          <p:cNvSpPr>
            <a:spLocks noChangeArrowheads="1"/>
          </p:cNvSpPr>
          <p:nvPr/>
        </p:nvSpPr>
        <p:spPr bwMode="auto">
          <a:xfrm>
            <a:off x="9188450" y="293846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57" name="Rectangle 45"/>
          <p:cNvSpPr>
            <a:spLocks noChangeArrowheads="1"/>
          </p:cNvSpPr>
          <p:nvPr/>
        </p:nvSpPr>
        <p:spPr bwMode="auto">
          <a:xfrm>
            <a:off x="9864725" y="29273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8" name="Rectangle 46"/>
          <p:cNvSpPr>
            <a:spLocks noChangeArrowheads="1"/>
          </p:cNvSpPr>
          <p:nvPr/>
        </p:nvSpPr>
        <p:spPr bwMode="auto">
          <a:xfrm>
            <a:off x="9188450" y="1987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59" name="Rectangle 47"/>
          <p:cNvSpPr>
            <a:spLocks noChangeArrowheads="1"/>
          </p:cNvSpPr>
          <p:nvPr/>
        </p:nvSpPr>
        <p:spPr bwMode="auto">
          <a:xfrm>
            <a:off x="9188450" y="2622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60" name="Rectangle 48"/>
          <p:cNvSpPr>
            <a:spLocks noChangeArrowheads="1"/>
          </p:cNvSpPr>
          <p:nvPr/>
        </p:nvSpPr>
        <p:spPr bwMode="auto">
          <a:xfrm>
            <a:off x="9186863" y="3228975"/>
            <a:ext cx="4810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61" name="Rectangle 49"/>
          <p:cNvSpPr>
            <a:spLocks noChangeArrowheads="1"/>
          </p:cNvSpPr>
          <p:nvPr/>
        </p:nvSpPr>
        <p:spPr bwMode="auto">
          <a:xfrm>
            <a:off x="9864725" y="3243264"/>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62" name="Rectangle 50"/>
          <p:cNvSpPr>
            <a:spLocks noChangeArrowheads="1"/>
          </p:cNvSpPr>
          <p:nvPr/>
        </p:nvSpPr>
        <p:spPr bwMode="auto">
          <a:xfrm>
            <a:off x="8959851" y="1343026"/>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站地址</a:t>
            </a:r>
          </a:p>
        </p:txBody>
      </p:sp>
      <p:sp>
        <p:nvSpPr>
          <p:cNvPr id="576563" name="Rectangle 51"/>
          <p:cNvSpPr>
            <a:spLocks noChangeArrowheads="1"/>
          </p:cNvSpPr>
          <p:nvPr/>
        </p:nvSpPr>
        <p:spPr bwMode="auto">
          <a:xfrm>
            <a:off x="9713913" y="13477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a:t>
            </a:r>
          </a:p>
        </p:txBody>
      </p:sp>
      <p:sp>
        <p:nvSpPr>
          <p:cNvPr id="576564" name="Line 52"/>
          <p:cNvSpPr>
            <a:spLocks noChangeShapeType="1"/>
          </p:cNvSpPr>
          <p:nvPr/>
        </p:nvSpPr>
        <p:spPr bwMode="auto">
          <a:xfrm>
            <a:off x="8988425" y="2005013"/>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5" name="Line 53"/>
          <p:cNvSpPr>
            <a:spLocks noChangeShapeType="1"/>
          </p:cNvSpPr>
          <p:nvPr/>
        </p:nvSpPr>
        <p:spPr bwMode="auto">
          <a:xfrm>
            <a:off x="9752013" y="1371600"/>
            <a:ext cx="0" cy="2217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6" name="Line 54"/>
          <p:cNvSpPr>
            <a:spLocks noChangeShapeType="1"/>
          </p:cNvSpPr>
          <p:nvPr/>
        </p:nvSpPr>
        <p:spPr bwMode="auto">
          <a:xfrm>
            <a:off x="8988426" y="2322513"/>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7" name="Line 55"/>
          <p:cNvSpPr>
            <a:spLocks noChangeShapeType="1"/>
          </p:cNvSpPr>
          <p:nvPr/>
        </p:nvSpPr>
        <p:spPr bwMode="auto">
          <a:xfrm>
            <a:off x="8988425" y="2638425"/>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8" name="Line 56"/>
          <p:cNvSpPr>
            <a:spLocks noChangeShapeType="1"/>
          </p:cNvSpPr>
          <p:nvPr/>
        </p:nvSpPr>
        <p:spPr bwMode="auto">
          <a:xfrm>
            <a:off x="8988425" y="295592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9" name="Line 57"/>
          <p:cNvSpPr>
            <a:spLocks noChangeShapeType="1"/>
          </p:cNvSpPr>
          <p:nvPr/>
        </p:nvSpPr>
        <p:spPr bwMode="auto">
          <a:xfrm>
            <a:off x="8988425" y="3271838"/>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0" name="Line 58"/>
          <p:cNvSpPr>
            <a:spLocks noChangeShapeType="1"/>
          </p:cNvSpPr>
          <p:nvPr/>
        </p:nvSpPr>
        <p:spPr bwMode="auto">
          <a:xfrm>
            <a:off x="8988425" y="1689100"/>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1" name="Rectangle 59"/>
          <p:cNvSpPr>
            <a:spLocks noChangeArrowheads="1"/>
          </p:cNvSpPr>
          <p:nvPr/>
        </p:nvSpPr>
        <p:spPr bwMode="auto">
          <a:xfrm>
            <a:off x="5918200" y="1246188"/>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solidFill>
                  <a:srgbClr val="333399"/>
                </a:solidFill>
                <a:latin typeface="Arial" panose="020B0604020202020204" pitchFamily="34" charset="0"/>
                <a:ea typeface="黑体" panose="02010609060101010101" pitchFamily="49" charset="-122"/>
              </a:rPr>
              <a:t>网桥</a:t>
            </a:r>
          </a:p>
        </p:txBody>
      </p:sp>
      <p:sp>
        <p:nvSpPr>
          <p:cNvPr id="576575" name="Line 63"/>
          <p:cNvSpPr>
            <a:spLocks noChangeShapeType="1"/>
          </p:cNvSpPr>
          <p:nvPr/>
        </p:nvSpPr>
        <p:spPr bwMode="auto">
          <a:xfrm flipV="1">
            <a:off x="6775451" y="3976689"/>
            <a:ext cx="752475" cy="1587"/>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6" name="Line 64"/>
          <p:cNvSpPr>
            <a:spLocks noChangeShapeType="1"/>
          </p:cNvSpPr>
          <p:nvPr/>
        </p:nvSpPr>
        <p:spPr bwMode="auto">
          <a:xfrm flipV="1">
            <a:off x="8281988" y="3981450"/>
            <a:ext cx="711200" cy="63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7" name="Rectangle 65"/>
          <p:cNvSpPr>
            <a:spLocks noChangeArrowheads="1"/>
          </p:cNvSpPr>
          <p:nvPr/>
        </p:nvSpPr>
        <p:spPr bwMode="auto">
          <a:xfrm>
            <a:off x="3522722" y="379063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dirty="0">
                <a:solidFill>
                  <a:srgbClr val="333399"/>
                </a:solidFill>
                <a:latin typeface="Arial" panose="020B0604020202020204" pitchFamily="34" charset="0"/>
                <a:ea typeface="黑体" panose="02010609060101010101" pitchFamily="49" charset="-122"/>
              </a:rPr>
              <a:t>网桥</a:t>
            </a:r>
          </a:p>
        </p:txBody>
      </p:sp>
      <p:sp>
        <p:nvSpPr>
          <p:cNvPr id="576579" name="Line 67"/>
          <p:cNvSpPr>
            <a:spLocks noChangeShapeType="1"/>
          </p:cNvSpPr>
          <p:nvPr/>
        </p:nvSpPr>
        <p:spPr bwMode="auto">
          <a:xfrm>
            <a:off x="50673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0" name="Line 68"/>
          <p:cNvSpPr>
            <a:spLocks noChangeShapeType="1"/>
          </p:cNvSpPr>
          <p:nvPr/>
        </p:nvSpPr>
        <p:spPr bwMode="auto">
          <a:xfrm>
            <a:off x="56515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1" name="Rectangle 69"/>
          <p:cNvSpPr>
            <a:spLocks noChangeArrowheads="1"/>
          </p:cNvSpPr>
          <p:nvPr/>
        </p:nvSpPr>
        <p:spPr bwMode="auto">
          <a:xfrm>
            <a:off x="4011614" y="5259389"/>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2" name="Line 70"/>
          <p:cNvSpPr>
            <a:spLocks noChangeShapeType="1"/>
          </p:cNvSpPr>
          <p:nvPr/>
        </p:nvSpPr>
        <p:spPr bwMode="auto">
          <a:xfrm flipV="1">
            <a:off x="4059238" y="531336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3" name="Rectangle 71"/>
          <p:cNvSpPr>
            <a:spLocks noChangeArrowheads="1"/>
          </p:cNvSpPr>
          <p:nvPr/>
        </p:nvSpPr>
        <p:spPr bwMode="auto">
          <a:xfrm>
            <a:off x="5849939" y="5243514"/>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4" name="Line 72"/>
          <p:cNvSpPr>
            <a:spLocks noChangeShapeType="1"/>
          </p:cNvSpPr>
          <p:nvPr/>
        </p:nvSpPr>
        <p:spPr bwMode="auto">
          <a:xfrm>
            <a:off x="4435475" y="5316538"/>
            <a:ext cx="0" cy="512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5" name="Rectangle 73"/>
          <p:cNvSpPr>
            <a:spLocks noChangeArrowheads="1"/>
          </p:cNvSpPr>
          <p:nvPr/>
        </p:nvSpPr>
        <p:spPr bwMode="auto">
          <a:xfrm>
            <a:off x="40417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86" name="Rectangle 74"/>
          <p:cNvSpPr>
            <a:spLocks noChangeArrowheads="1"/>
          </p:cNvSpPr>
          <p:nvPr/>
        </p:nvSpPr>
        <p:spPr bwMode="auto">
          <a:xfrm>
            <a:off x="4643438"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87" name="Rectangle 75"/>
          <p:cNvSpPr>
            <a:spLocks noChangeArrowheads="1"/>
          </p:cNvSpPr>
          <p:nvPr/>
        </p:nvSpPr>
        <p:spPr bwMode="auto">
          <a:xfrm>
            <a:off x="52482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91" name="Rectangle 79"/>
          <p:cNvSpPr>
            <a:spLocks noChangeArrowheads="1"/>
          </p:cNvSpPr>
          <p:nvPr/>
        </p:nvSpPr>
        <p:spPr bwMode="auto">
          <a:xfrm>
            <a:off x="5448301"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92" name="Rectangle 80"/>
          <p:cNvSpPr>
            <a:spLocks noChangeArrowheads="1"/>
          </p:cNvSpPr>
          <p:nvPr/>
        </p:nvSpPr>
        <p:spPr bwMode="auto">
          <a:xfrm>
            <a:off x="8651876"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93" name="Rectangle 81"/>
          <p:cNvSpPr>
            <a:spLocks noChangeArrowheads="1"/>
          </p:cNvSpPr>
          <p:nvPr/>
        </p:nvSpPr>
        <p:spPr bwMode="auto">
          <a:xfrm>
            <a:off x="3287713" y="4941889"/>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94" name="Rectangle 82"/>
          <p:cNvSpPr>
            <a:spLocks noChangeArrowheads="1"/>
          </p:cNvSpPr>
          <p:nvPr/>
        </p:nvSpPr>
        <p:spPr bwMode="auto">
          <a:xfrm>
            <a:off x="3935413" y="49371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pic>
        <p:nvPicPr>
          <p:cNvPr id="2" name="图形 1">
            <a:extLst>
              <a:ext uri="{FF2B5EF4-FFF2-40B4-BE49-F238E27FC236}">
                <a16:creationId xmlns:a16="http://schemas.microsoft.com/office/drawing/2014/main" id="{197BD2BD-AEBD-8B7E-54B0-1EED9A312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567" y="5862363"/>
            <a:ext cx="499927" cy="378516"/>
          </a:xfrm>
          <a:prstGeom prst="rect">
            <a:avLst/>
          </a:prstGeom>
        </p:spPr>
      </p:pic>
      <p:pic>
        <p:nvPicPr>
          <p:cNvPr id="3" name="图形 2">
            <a:extLst>
              <a:ext uri="{FF2B5EF4-FFF2-40B4-BE49-F238E27FC236}">
                <a16:creationId xmlns:a16="http://schemas.microsoft.com/office/drawing/2014/main" id="{BCC7E6F3-CEEB-8284-FF40-A62DDB172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5370" y="5862639"/>
            <a:ext cx="499927" cy="378516"/>
          </a:xfrm>
          <a:prstGeom prst="rect">
            <a:avLst/>
          </a:prstGeom>
        </p:spPr>
      </p:pic>
      <p:pic>
        <p:nvPicPr>
          <p:cNvPr id="4" name="图形 3">
            <a:extLst>
              <a:ext uri="{FF2B5EF4-FFF2-40B4-BE49-F238E27FC236}">
                <a16:creationId xmlns:a16="http://schemas.microsoft.com/office/drawing/2014/main" id="{DBCB5029-A6FD-7A31-E28B-2FDE666DF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341" y="5846764"/>
            <a:ext cx="499927" cy="378516"/>
          </a:xfrm>
          <a:prstGeom prst="rect">
            <a:avLst/>
          </a:prstGeom>
        </p:spPr>
      </p:pic>
      <p:pic>
        <p:nvPicPr>
          <p:cNvPr id="5" name="图形 4">
            <a:extLst>
              <a:ext uri="{FF2B5EF4-FFF2-40B4-BE49-F238E27FC236}">
                <a16:creationId xmlns:a16="http://schemas.microsoft.com/office/drawing/2014/main" id="{628CB359-8C54-772C-6A08-166AAA080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762" y="5870727"/>
            <a:ext cx="499927" cy="378516"/>
          </a:xfrm>
          <a:prstGeom prst="rect">
            <a:avLst/>
          </a:prstGeom>
        </p:spPr>
      </p:pic>
      <p:pic>
        <p:nvPicPr>
          <p:cNvPr id="6" name="图形 5">
            <a:extLst>
              <a:ext uri="{FF2B5EF4-FFF2-40B4-BE49-F238E27FC236}">
                <a16:creationId xmlns:a16="http://schemas.microsoft.com/office/drawing/2014/main" id="{F8932DA5-444E-5ABE-2FF2-2722A4E2C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565" y="5871003"/>
            <a:ext cx="499927" cy="378516"/>
          </a:xfrm>
          <a:prstGeom prst="rect">
            <a:avLst/>
          </a:prstGeom>
        </p:spPr>
      </p:pic>
      <p:pic>
        <p:nvPicPr>
          <p:cNvPr id="7" name="图形 6">
            <a:extLst>
              <a:ext uri="{FF2B5EF4-FFF2-40B4-BE49-F238E27FC236}">
                <a16:creationId xmlns:a16="http://schemas.microsoft.com/office/drawing/2014/main" id="{17E46772-933B-3308-1305-47608C4E9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1536" y="5855128"/>
            <a:ext cx="499927" cy="378516"/>
          </a:xfrm>
          <a:prstGeom prst="rect">
            <a:avLst/>
          </a:prstGeom>
        </p:spPr>
      </p:pic>
      <p:pic>
        <p:nvPicPr>
          <p:cNvPr id="8" name="图形 7">
            <a:extLst>
              <a:ext uri="{FF2B5EF4-FFF2-40B4-BE49-F238E27FC236}">
                <a16:creationId xmlns:a16="http://schemas.microsoft.com/office/drawing/2014/main" id="{E0E0FEF9-1EE6-2E27-B7BA-D9F19A9659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7557" y="4201829"/>
            <a:ext cx="1027646" cy="810028"/>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83FDC0-60F5-4577-9C9E-02494AF85984}" type="slidenum">
              <a:rPr lang="en-US" altLang="zh-CN"/>
              <a:pPr/>
              <a:t>169</a:t>
            </a:fld>
            <a:endParaRPr lang="en-US" altLang="zh-CN"/>
          </a:p>
        </p:txBody>
      </p:sp>
      <p:sp>
        <p:nvSpPr>
          <p:cNvPr id="585730" name="Rectangle 2"/>
          <p:cNvSpPr>
            <a:spLocks noGrp="1" noChangeArrowheads="1"/>
          </p:cNvSpPr>
          <p:nvPr>
            <p:ph type="title"/>
          </p:nvPr>
        </p:nvSpPr>
        <p:spPr/>
        <p:txBody>
          <a:bodyPr/>
          <a:lstStyle/>
          <a:p>
            <a:r>
              <a:rPr lang="zh-CN" altLang="en-US"/>
              <a:t>使用网桥带来的好处</a:t>
            </a:r>
          </a:p>
        </p:txBody>
      </p:sp>
      <p:sp>
        <p:nvSpPr>
          <p:cNvPr id="585731"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过滤通信量 </a:t>
            </a:r>
          </a:p>
          <a:p>
            <a:pPr>
              <a:buFont typeface="Wingdings" panose="05000000000000000000" pitchFamily="2" charset="2"/>
              <a:buChar char="n"/>
            </a:pPr>
            <a:r>
              <a:rPr lang="zh-CN" altLang="en-US" sz="2400" dirty="0"/>
              <a:t>扩大了物理范围</a:t>
            </a:r>
          </a:p>
          <a:p>
            <a:pPr>
              <a:buFont typeface="Wingdings" panose="05000000000000000000" pitchFamily="2" charset="2"/>
              <a:buChar char="n"/>
            </a:pPr>
            <a:r>
              <a:rPr lang="zh-CN" altLang="en-US" sz="2400" dirty="0"/>
              <a:t>可互连不同物理层、不同 </a:t>
            </a:r>
            <a:r>
              <a:rPr lang="en-US" altLang="zh-CN" sz="2400" dirty="0"/>
              <a:t>MAC </a:t>
            </a:r>
            <a:r>
              <a:rPr lang="zh-CN" altLang="en-US" sz="2400" dirty="0"/>
              <a:t>子层和不同速率的局域网</a:t>
            </a:r>
            <a:endParaRPr lang="en-US" altLang="zh-CN" sz="2400" dirty="0"/>
          </a:p>
          <a:p>
            <a:pPr>
              <a:buFont typeface="Wingdings" panose="05000000000000000000" pitchFamily="2" charset="2"/>
              <a:buChar char="n"/>
            </a:pPr>
            <a:r>
              <a:rPr lang="zh-CN" altLang="en-US" sz="2400" dirty="0"/>
              <a:t>网桥的功能：</a:t>
            </a:r>
            <a:endParaRPr lang="en-US" altLang="zh-CN" sz="2400" dirty="0"/>
          </a:p>
          <a:p>
            <a:pPr marL="536575" indent="-271463"/>
            <a:r>
              <a:rPr lang="zh-CN" altLang="en-US" dirty="0"/>
              <a:t>帧路由</a:t>
            </a:r>
            <a:endParaRPr lang="en-US" altLang="zh-CN" dirty="0"/>
          </a:p>
          <a:p>
            <a:pPr marL="536575" indent="-271463"/>
            <a:r>
              <a:rPr lang="zh-CN" altLang="en-US" dirty="0"/>
              <a:t>错误检测和帧格式转换</a:t>
            </a:r>
            <a:endParaRPr lang="en-US" altLang="zh-CN" dirty="0"/>
          </a:p>
          <a:p>
            <a:pPr marL="536575" indent="-271463"/>
            <a:r>
              <a:rPr lang="zh-CN" altLang="en-US" dirty="0"/>
              <a:t>隔离通信</a:t>
            </a:r>
            <a:endParaRPr lang="en-US" altLang="zh-CN" dirty="0"/>
          </a:p>
          <a:p>
            <a:pPr>
              <a:buFont typeface="Wingdings" panose="05000000000000000000" pitchFamily="2" charset="2"/>
              <a:buChar char="n"/>
            </a:pP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5F7E5-4C53-4228-8AEE-35E08D72D0F8}"/>
              </a:ext>
            </a:extLst>
          </p:cNvPr>
          <p:cNvSpPr>
            <a:spLocks noGrp="1"/>
          </p:cNvSpPr>
          <p:nvPr>
            <p:ph type="title"/>
          </p:nvPr>
        </p:nvSpPr>
        <p:spPr/>
        <p:txBody>
          <a:bodyPr/>
          <a:lstStyle/>
          <a:p>
            <a:r>
              <a:rPr lang="zh-CN" altLang="en-US" dirty="0"/>
              <a:t>传输方式：串行传输、并行传输</a:t>
            </a:r>
          </a:p>
        </p:txBody>
      </p:sp>
      <p:sp>
        <p:nvSpPr>
          <p:cNvPr id="3" name="内容占位符 2">
            <a:extLst>
              <a:ext uri="{FF2B5EF4-FFF2-40B4-BE49-F238E27FC236}">
                <a16:creationId xmlns:a16="http://schemas.microsoft.com/office/drawing/2014/main" id="{F9568A32-E6FC-4E7A-9C8B-0AF870F93104}"/>
              </a:ext>
            </a:extLst>
          </p:cNvPr>
          <p:cNvSpPr>
            <a:spLocks noGrp="1"/>
          </p:cNvSpPr>
          <p:nvPr>
            <p:ph idx="1"/>
          </p:nvPr>
        </p:nvSpPr>
        <p:spPr>
          <a:xfrm>
            <a:off x="660399" y="1125539"/>
            <a:ext cx="5332187" cy="5008562"/>
          </a:xfrm>
        </p:spPr>
        <p:txBody>
          <a:bodyPr>
            <a:normAutofit fontScale="92500" lnSpcReduction="20000"/>
          </a:bodyPr>
          <a:lstStyle/>
          <a:p>
            <a:r>
              <a:rPr lang="zh-CN" altLang="en-US" sz="2600" dirty="0">
                <a:solidFill>
                  <a:srgbClr val="FF0000"/>
                </a:solidFill>
                <a:latin typeface="+mn-ea"/>
              </a:rPr>
              <a:t>串行传输</a:t>
            </a:r>
            <a:endParaRPr lang="en-US" altLang="zh-CN" sz="2600" dirty="0">
              <a:solidFill>
                <a:srgbClr val="FF0000"/>
              </a:solidFill>
              <a:latin typeface="+mn-ea"/>
            </a:endParaRPr>
          </a:p>
          <a:p>
            <a:pPr marL="611188" indent="-342900">
              <a:buFont typeface="Wingdings" panose="05000000000000000000" pitchFamily="2" charset="2"/>
              <a:buChar char="Ø"/>
            </a:pPr>
            <a:r>
              <a:rPr lang="zh-CN" altLang="en-US" sz="2200" dirty="0"/>
              <a:t>每个时钟脉冲只发送一个比特，它只使用一条线路，逐个地传送每个比特</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既可用于短距离传输，也可用于长距离通信</a:t>
            </a:r>
          </a:p>
          <a:p>
            <a:endParaRPr lang="en-US" altLang="zh-CN" sz="1900" dirty="0">
              <a:solidFill>
                <a:srgbClr val="FF0000"/>
              </a:solidFill>
            </a:endParaRPr>
          </a:p>
          <a:p>
            <a:r>
              <a:rPr lang="zh-CN" altLang="en-US" sz="2600" dirty="0">
                <a:solidFill>
                  <a:srgbClr val="FF0000"/>
                </a:solidFill>
              </a:rPr>
              <a:t>并行传输</a:t>
            </a:r>
            <a:endParaRPr lang="en-US" altLang="zh-CN" sz="2600" dirty="0">
              <a:solidFill>
                <a:srgbClr val="FF0000"/>
              </a:solidFill>
            </a:endParaRPr>
          </a:p>
          <a:p>
            <a:pPr marL="611188" indent="-342900">
              <a:buFont typeface="Wingdings" panose="05000000000000000000" pitchFamily="2" charset="2"/>
              <a:buChar char="Ø"/>
            </a:pPr>
            <a:r>
              <a:rPr lang="zh-CN" altLang="en-US" sz="2200" dirty="0"/>
              <a:t>每个时钟脉冲下，多个比特被同时发送，每个比特使用单独的一条线路</a:t>
            </a:r>
            <a:endParaRPr lang="en-US" altLang="zh-CN" sz="2200" dirty="0"/>
          </a:p>
          <a:p>
            <a:pPr marL="611188" indent="-342900">
              <a:buFont typeface="Wingdings" panose="05000000000000000000" pitchFamily="2" charset="2"/>
              <a:buChar char="Ø"/>
            </a:pPr>
            <a:r>
              <a:rPr lang="zh-CN" altLang="en-US" sz="2200" dirty="0"/>
              <a:t>特点：</a:t>
            </a:r>
          </a:p>
          <a:p>
            <a:pPr marL="971550" lvl="1" indent="-342900">
              <a:buFont typeface="Wingdings" panose="05000000000000000000" pitchFamily="2" charset="2"/>
              <a:buChar char="ü"/>
            </a:pPr>
            <a:r>
              <a:rPr lang="zh-CN" altLang="en-US" sz="2200" dirty="0"/>
              <a:t>长距离时，线路成本高，线缆封装困难，难同步</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不适合长距离通信</a:t>
            </a:r>
          </a:p>
          <a:p>
            <a:endParaRPr lang="en-US" altLang="zh-CN" dirty="0"/>
          </a:p>
          <a:p>
            <a:endParaRPr lang="en-US" altLang="zh-CN" dirty="0"/>
          </a:p>
          <a:p>
            <a:endParaRPr lang="en-US" altLang="zh-CN" dirty="0"/>
          </a:p>
          <a:p>
            <a:endParaRPr lang="zh-CN" altLang="en-US" dirty="0"/>
          </a:p>
        </p:txBody>
      </p:sp>
      <p:sp>
        <p:nvSpPr>
          <p:cNvPr id="5" name="灯片编号占位符 4">
            <a:extLst>
              <a:ext uri="{FF2B5EF4-FFF2-40B4-BE49-F238E27FC236}">
                <a16:creationId xmlns:a16="http://schemas.microsoft.com/office/drawing/2014/main" id="{B06B2C6E-4F1C-4B00-859C-5EAE73CF4410}"/>
              </a:ext>
            </a:extLst>
          </p:cNvPr>
          <p:cNvSpPr>
            <a:spLocks noGrp="1"/>
          </p:cNvSpPr>
          <p:nvPr>
            <p:ph type="sldNum" sz="quarter" idx="12"/>
          </p:nvPr>
        </p:nvSpPr>
        <p:spPr/>
        <p:txBody>
          <a:bodyPr/>
          <a:lstStyle/>
          <a:p>
            <a:fld id="{C8BB1146-E542-4D4E-B8E9-6919A11DDD48}" type="slidenum">
              <a:rPr lang="en-US" smtClean="0"/>
              <a:t>17</a:t>
            </a:fld>
            <a:endParaRPr lang="en-US"/>
          </a:p>
        </p:txBody>
      </p:sp>
      <p:grpSp>
        <p:nvGrpSpPr>
          <p:cNvPr id="4" name="组合 3">
            <a:extLst>
              <a:ext uri="{FF2B5EF4-FFF2-40B4-BE49-F238E27FC236}">
                <a16:creationId xmlns:a16="http://schemas.microsoft.com/office/drawing/2014/main" id="{02F78F0D-F051-43BA-969E-3949791905AC}"/>
              </a:ext>
            </a:extLst>
          </p:cNvPr>
          <p:cNvGrpSpPr/>
          <p:nvPr/>
        </p:nvGrpSpPr>
        <p:grpSpPr>
          <a:xfrm>
            <a:off x="7519130" y="1193336"/>
            <a:ext cx="3238499" cy="1944687"/>
            <a:chOff x="7454584" y="1899604"/>
            <a:chExt cx="3238499" cy="1944687"/>
          </a:xfrm>
        </p:grpSpPr>
        <p:sp>
          <p:nvSpPr>
            <p:cNvPr id="9" name="Line 66">
              <a:extLst>
                <a:ext uri="{FF2B5EF4-FFF2-40B4-BE49-F238E27FC236}">
                  <a16:creationId xmlns:a16="http://schemas.microsoft.com/office/drawing/2014/main" id="{26F8C1BB-FA15-44D4-87B5-62340BA22EEF}"/>
                </a:ext>
              </a:extLst>
            </p:cNvPr>
            <p:cNvSpPr>
              <a:spLocks noChangeShapeType="1"/>
            </p:cNvSpPr>
            <p:nvPr/>
          </p:nvSpPr>
          <p:spPr bwMode="auto">
            <a:xfrm>
              <a:off x="8243570" y="2979104"/>
              <a:ext cx="165735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68">
              <a:extLst>
                <a:ext uri="{FF2B5EF4-FFF2-40B4-BE49-F238E27FC236}">
                  <a16:creationId xmlns:a16="http://schemas.microsoft.com/office/drawing/2014/main" id="{E61481C7-7C83-498F-AAC0-80B0EC27AD2F}"/>
                </a:ext>
              </a:extLst>
            </p:cNvPr>
            <p:cNvSpPr>
              <a:spLocks noChangeArrowheads="1"/>
            </p:cNvSpPr>
            <p:nvPr/>
          </p:nvSpPr>
          <p:spPr bwMode="auto">
            <a:xfrm>
              <a:off x="8335646" y="2691765"/>
              <a:ext cx="14362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１０１１１００１</a:t>
              </a:r>
              <a:endParaRPr lang="zh-CN" altLang="en-US" sz="1400" b="1">
                <a:solidFill>
                  <a:schemeClr val="hlink"/>
                </a:solidFill>
              </a:endParaRPr>
            </a:p>
          </p:txBody>
        </p:sp>
        <p:sp>
          <p:nvSpPr>
            <p:cNvPr id="11" name="AutoShape 88">
              <a:extLst>
                <a:ext uri="{FF2B5EF4-FFF2-40B4-BE49-F238E27FC236}">
                  <a16:creationId xmlns:a16="http://schemas.microsoft.com/office/drawing/2014/main" id="{43234567-AD73-4289-93BF-7597928A0633}"/>
                </a:ext>
              </a:extLst>
            </p:cNvPr>
            <p:cNvSpPr>
              <a:spLocks noChangeArrowheads="1"/>
            </p:cNvSpPr>
            <p:nvPr/>
          </p:nvSpPr>
          <p:spPr bwMode="auto">
            <a:xfrm>
              <a:off x="7454584" y="1899604"/>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12" name="AutoShape 89">
              <a:extLst>
                <a:ext uri="{FF2B5EF4-FFF2-40B4-BE49-F238E27FC236}">
                  <a16:creationId xmlns:a16="http://schemas.microsoft.com/office/drawing/2014/main" id="{91E1C1F0-0A4C-4A1C-A9E1-B54B7C60F582}"/>
                </a:ext>
              </a:extLst>
            </p:cNvPr>
            <p:cNvSpPr>
              <a:spLocks noChangeArrowheads="1"/>
            </p:cNvSpPr>
            <p:nvPr/>
          </p:nvSpPr>
          <p:spPr bwMode="auto">
            <a:xfrm>
              <a:off x="9973945" y="1899604"/>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2</a:t>
              </a:r>
            </a:p>
          </p:txBody>
        </p:sp>
      </p:grpSp>
      <p:grpSp>
        <p:nvGrpSpPr>
          <p:cNvPr id="6" name="组合 5">
            <a:extLst>
              <a:ext uri="{FF2B5EF4-FFF2-40B4-BE49-F238E27FC236}">
                <a16:creationId xmlns:a16="http://schemas.microsoft.com/office/drawing/2014/main" id="{0D4639D7-A5B0-EC21-6805-8FC4F3042416}"/>
              </a:ext>
            </a:extLst>
          </p:cNvPr>
          <p:cNvGrpSpPr/>
          <p:nvPr/>
        </p:nvGrpSpPr>
        <p:grpSpPr>
          <a:xfrm>
            <a:off x="7567538" y="3801513"/>
            <a:ext cx="3238499" cy="1944687"/>
            <a:chOff x="7454584" y="1894843"/>
            <a:chExt cx="3238499" cy="1944687"/>
          </a:xfrm>
        </p:grpSpPr>
        <p:grpSp>
          <p:nvGrpSpPr>
            <p:cNvPr id="7" name="Group 76">
              <a:extLst>
                <a:ext uri="{FF2B5EF4-FFF2-40B4-BE49-F238E27FC236}">
                  <a16:creationId xmlns:a16="http://schemas.microsoft.com/office/drawing/2014/main" id="{15B01942-8EA6-D9A9-BA23-B06B8F892C58}"/>
                </a:ext>
              </a:extLst>
            </p:cNvPr>
            <p:cNvGrpSpPr>
              <a:grpSpLocks/>
            </p:cNvGrpSpPr>
            <p:nvPr/>
          </p:nvGrpSpPr>
          <p:grpSpPr bwMode="auto">
            <a:xfrm>
              <a:off x="8246746" y="2115505"/>
              <a:ext cx="1655763" cy="1566863"/>
              <a:chOff x="3806" y="1071"/>
              <a:chExt cx="771" cy="987"/>
            </a:xfrm>
          </p:grpSpPr>
          <p:sp>
            <p:nvSpPr>
              <p:cNvPr id="22" name="Line 26">
                <a:extLst>
                  <a:ext uri="{FF2B5EF4-FFF2-40B4-BE49-F238E27FC236}">
                    <a16:creationId xmlns:a16="http://schemas.microsoft.com/office/drawing/2014/main" id="{69CC7B47-3F53-003C-1694-CACF027A74DC}"/>
                  </a:ext>
                </a:extLst>
              </p:cNvPr>
              <p:cNvSpPr>
                <a:spLocks noChangeShapeType="1"/>
              </p:cNvSpPr>
              <p:nvPr/>
            </p:nvSpPr>
            <p:spPr bwMode="auto">
              <a:xfrm>
                <a:off x="3806" y="1071"/>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8">
                <a:extLst>
                  <a:ext uri="{FF2B5EF4-FFF2-40B4-BE49-F238E27FC236}">
                    <a16:creationId xmlns:a16="http://schemas.microsoft.com/office/drawing/2014/main" id="{4696ADF5-0EC2-7BCC-4A24-8DF9EFE52529}"/>
                  </a:ext>
                </a:extLst>
              </p:cNvPr>
              <p:cNvSpPr>
                <a:spLocks noChangeShapeType="1"/>
              </p:cNvSpPr>
              <p:nvPr/>
            </p:nvSpPr>
            <p:spPr bwMode="auto">
              <a:xfrm>
                <a:off x="3806" y="121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D228D33F-D578-85FB-54BA-DDC13DEE4D1D}"/>
                  </a:ext>
                </a:extLst>
              </p:cNvPr>
              <p:cNvSpPr>
                <a:spLocks noChangeShapeType="1"/>
              </p:cNvSpPr>
              <p:nvPr/>
            </p:nvSpPr>
            <p:spPr bwMode="auto">
              <a:xfrm>
                <a:off x="3806" y="135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2">
                <a:extLst>
                  <a:ext uri="{FF2B5EF4-FFF2-40B4-BE49-F238E27FC236}">
                    <a16:creationId xmlns:a16="http://schemas.microsoft.com/office/drawing/2014/main" id="{3978AC78-1FCD-5192-C916-2464E16E509D}"/>
                  </a:ext>
                </a:extLst>
              </p:cNvPr>
              <p:cNvSpPr>
                <a:spLocks noChangeShapeType="1"/>
              </p:cNvSpPr>
              <p:nvPr/>
            </p:nvSpPr>
            <p:spPr bwMode="auto">
              <a:xfrm>
                <a:off x="3806" y="1494"/>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4">
                <a:extLst>
                  <a:ext uri="{FF2B5EF4-FFF2-40B4-BE49-F238E27FC236}">
                    <a16:creationId xmlns:a16="http://schemas.microsoft.com/office/drawing/2014/main" id="{29EA9616-C643-0FC3-9F5B-8CCC2FB9387F}"/>
                  </a:ext>
                </a:extLst>
              </p:cNvPr>
              <p:cNvSpPr>
                <a:spLocks noChangeShapeType="1"/>
              </p:cNvSpPr>
              <p:nvPr/>
            </p:nvSpPr>
            <p:spPr bwMode="auto">
              <a:xfrm>
                <a:off x="3806" y="1635"/>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6">
                <a:extLst>
                  <a:ext uri="{FF2B5EF4-FFF2-40B4-BE49-F238E27FC236}">
                    <a16:creationId xmlns:a16="http://schemas.microsoft.com/office/drawing/2014/main" id="{5AD6261D-2441-125B-4996-CF9CCD9B1F7E}"/>
                  </a:ext>
                </a:extLst>
              </p:cNvPr>
              <p:cNvSpPr>
                <a:spLocks noChangeShapeType="1"/>
              </p:cNvSpPr>
              <p:nvPr/>
            </p:nvSpPr>
            <p:spPr bwMode="auto">
              <a:xfrm>
                <a:off x="3806" y="177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8">
                <a:extLst>
                  <a:ext uri="{FF2B5EF4-FFF2-40B4-BE49-F238E27FC236}">
                    <a16:creationId xmlns:a16="http://schemas.microsoft.com/office/drawing/2014/main" id="{52212076-51D2-D40F-170A-9B05674FD6B2}"/>
                  </a:ext>
                </a:extLst>
              </p:cNvPr>
              <p:cNvSpPr>
                <a:spLocks noChangeShapeType="1"/>
              </p:cNvSpPr>
              <p:nvPr/>
            </p:nvSpPr>
            <p:spPr bwMode="auto">
              <a:xfrm>
                <a:off x="3806" y="191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40">
                <a:extLst>
                  <a:ext uri="{FF2B5EF4-FFF2-40B4-BE49-F238E27FC236}">
                    <a16:creationId xmlns:a16="http://schemas.microsoft.com/office/drawing/2014/main" id="{724329D6-653F-9418-4151-724F14BAC791}"/>
                  </a:ext>
                </a:extLst>
              </p:cNvPr>
              <p:cNvSpPr>
                <a:spLocks noChangeShapeType="1"/>
              </p:cNvSpPr>
              <p:nvPr/>
            </p:nvSpPr>
            <p:spPr bwMode="auto">
              <a:xfrm>
                <a:off x="3806" y="2058"/>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7">
              <a:extLst>
                <a:ext uri="{FF2B5EF4-FFF2-40B4-BE49-F238E27FC236}">
                  <a16:creationId xmlns:a16="http://schemas.microsoft.com/office/drawing/2014/main" id="{0CE80DED-92D7-822C-2DE6-F2D8D3DCCF5D}"/>
                </a:ext>
              </a:extLst>
            </p:cNvPr>
            <p:cNvSpPr>
              <a:spLocks noChangeArrowheads="1"/>
            </p:cNvSpPr>
            <p:nvPr/>
          </p:nvSpPr>
          <p:spPr bwMode="auto">
            <a:xfrm>
              <a:off x="8986520" y="189960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3" name="Rectangle 78">
              <a:extLst>
                <a:ext uri="{FF2B5EF4-FFF2-40B4-BE49-F238E27FC236}">
                  <a16:creationId xmlns:a16="http://schemas.microsoft.com/office/drawing/2014/main" id="{5632BB77-23B0-5E98-C431-F29A7621AB41}"/>
                </a:ext>
              </a:extLst>
            </p:cNvPr>
            <p:cNvSpPr>
              <a:spLocks noChangeArrowheads="1"/>
            </p:cNvSpPr>
            <p:nvPr/>
          </p:nvSpPr>
          <p:spPr bwMode="auto">
            <a:xfrm>
              <a:off x="8986520" y="212344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4" name="Rectangle 79">
              <a:extLst>
                <a:ext uri="{FF2B5EF4-FFF2-40B4-BE49-F238E27FC236}">
                  <a16:creationId xmlns:a16="http://schemas.microsoft.com/office/drawing/2014/main" id="{125DD4BB-D742-6299-694C-49D613150DED}"/>
                </a:ext>
              </a:extLst>
            </p:cNvPr>
            <p:cNvSpPr>
              <a:spLocks noChangeArrowheads="1"/>
            </p:cNvSpPr>
            <p:nvPr/>
          </p:nvSpPr>
          <p:spPr bwMode="auto">
            <a:xfrm>
              <a:off x="8986520" y="23456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5" name="Rectangle 80">
              <a:extLst>
                <a:ext uri="{FF2B5EF4-FFF2-40B4-BE49-F238E27FC236}">
                  <a16:creationId xmlns:a16="http://schemas.microsoft.com/office/drawing/2014/main" id="{47DFBD32-7378-5A9C-5769-D9B6270EBAA8}"/>
                </a:ext>
              </a:extLst>
            </p:cNvPr>
            <p:cNvSpPr>
              <a:spLocks noChangeArrowheads="1"/>
            </p:cNvSpPr>
            <p:nvPr/>
          </p:nvSpPr>
          <p:spPr bwMode="auto">
            <a:xfrm>
              <a:off x="8986520" y="25711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6" name="Rectangle 81">
              <a:extLst>
                <a:ext uri="{FF2B5EF4-FFF2-40B4-BE49-F238E27FC236}">
                  <a16:creationId xmlns:a16="http://schemas.microsoft.com/office/drawing/2014/main" id="{F930BFAC-A6A9-5F96-EA36-AF1E2621EC8E}"/>
                </a:ext>
              </a:extLst>
            </p:cNvPr>
            <p:cNvSpPr>
              <a:spLocks noChangeArrowheads="1"/>
            </p:cNvSpPr>
            <p:nvPr/>
          </p:nvSpPr>
          <p:spPr bwMode="auto">
            <a:xfrm>
              <a:off x="8986520" y="27949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7" name="Rectangle 82">
              <a:extLst>
                <a:ext uri="{FF2B5EF4-FFF2-40B4-BE49-F238E27FC236}">
                  <a16:creationId xmlns:a16="http://schemas.microsoft.com/office/drawing/2014/main" id="{8A6D10B0-6081-AEE1-797B-7AC29BB1EFCE}"/>
                </a:ext>
              </a:extLst>
            </p:cNvPr>
            <p:cNvSpPr>
              <a:spLocks noChangeArrowheads="1"/>
            </p:cNvSpPr>
            <p:nvPr/>
          </p:nvSpPr>
          <p:spPr bwMode="auto">
            <a:xfrm>
              <a:off x="8986520" y="30187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8" name="Rectangle 83">
              <a:extLst>
                <a:ext uri="{FF2B5EF4-FFF2-40B4-BE49-F238E27FC236}">
                  <a16:creationId xmlns:a16="http://schemas.microsoft.com/office/drawing/2014/main" id="{39030220-54D2-DC33-BC07-0B970152A44C}"/>
                </a:ext>
              </a:extLst>
            </p:cNvPr>
            <p:cNvSpPr>
              <a:spLocks noChangeArrowheads="1"/>
            </p:cNvSpPr>
            <p:nvPr/>
          </p:nvSpPr>
          <p:spPr bwMode="auto">
            <a:xfrm>
              <a:off x="8986520" y="32442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9" name="Rectangle 84">
              <a:extLst>
                <a:ext uri="{FF2B5EF4-FFF2-40B4-BE49-F238E27FC236}">
                  <a16:creationId xmlns:a16="http://schemas.microsoft.com/office/drawing/2014/main" id="{C62BEC8A-06FB-872E-388E-05B23ACE2C8F}"/>
                </a:ext>
              </a:extLst>
            </p:cNvPr>
            <p:cNvSpPr>
              <a:spLocks noChangeArrowheads="1"/>
            </p:cNvSpPr>
            <p:nvPr/>
          </p:nvSpPr>
          <p:spPr bwMode="auto">
            <a:xfrm>
              <a:off x="8986520" y="34680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0" name="AutoShape 86">
              <a:extLst>
                <a:ext uri="{FF2B5EF4-FFF2-40B4-BE49-F238E27FC236}">
                  <a16:creationId xmlns:a16="http://schemas.microsoft.com/office/drawing/2014/main" id="{1449429B-C568-338F-A05A-BD47718EE7F8}"/>
                </a:ext>
              </a:extLst>
            </p:cNvPr>
            <p:cNvSpPr>
              <a:spLocks noChangeArrowheads="1"/>
            </p:cNvSpPr>
            <p:nvPr/>
          </p:nvSpPr>
          <p:spPr bwMode="auto">
            <a:xfrm>
              <a:off x="7454584" y="1894843"/>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21" name="AutoShape 87">
              <a:extLst>
                <a:ext uri="{FF2B5EF4-FFF2-40B4-BE49-F238E27FC236}">
                  <a16:creationId xmlns:a16="http://schemas.microsoft.com/office/drawing/2014/main" id="{2F02247F-833F-7B7B-36C9-FACFC1FFE5B5}"/>
                </a:ext>
              </a:extLst>
            </p:cNvPr>
            <p:cNvSpPr>
              <a:spLocks noChangeArrowheads="1"/>
            </p:cNvSpPr>
            <p:nvPr/>
          </p:nvSpPr>
          <p:spPr bwMode="auto">
            <a:xfrm>
              <a:off x="9973945" y="1894843"/>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latin typeface="黑体" panose="02010609060101010101" pitchFamily="49" charset="-122"/>
                  <a:ea typeface="黑体" panose="02010609060101010101" pitchFamily="49" charset="-122"/>
                </a:rPr>
                <a:t>设</a:t>
              </a:r>
            </a:p>
            <a:p>
              <a:pPr algn="ctr"/>
              <a:r>
                <a:rPr lang="zh-CN" altLang="en-US" sz="2400">
                  <a:solidFill>
                    <a:schemeClr val="bg1"/>
                  </a:solidFill>
                  <a:latin typeface="黑体" panose="02010609060101010101" pitchFamily="49" charset="-122"/>
                  <a:ea typeface="黑体" panose="02010609060101010101" pitchFamily="49" charset="-122"/>
                </a:rPr>
                <a:t>备</a:t>
              </a:r>
            </a:p>
            <a:p>
              <a:pPr algn="ctr"/>
              <a:r>
                <a:rPr lang="en-US" altLang="zh-CN" sz="2400">
                  <a:solidFill>
                    <a:schemeClr val="bg1"/>
                  </a:solidFill>
                  <a:latin typeface="黑体" panose="02010609060101010101" pitchFamily="49" charset="-122"/>
                  <a:ea typeface="黑体" panose="02010609060101010101" pitchFamily="49" charset="-122"/>
                </a:rPr>
                <a:t>2</a:t>
              </a:r>
            </a:p>
          </p:txBody>
        </p:sp>
      </p:grpSp>
    </p:spTree>
    <p:extLst>
      <p:ext uri="{BB962C8B-B14F-4D97-AF65-F5344CB8AC3E}">
        <p14:creationId xmlns:p14="http://schemas.microsoft.com/office/powerpoint/2010/main" val="265742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fld id="{672FA251-B041-49EE-9FC7-A672BF792AE3}" type="slidenum">
              <a:rPr lang="en-US" altLang="zh-CN"/>
              <a:pPr/>
              <a:t>170</a:t>
            </a:fld>
            <a:endParaRPr lang="en-US" altLang="zh-CN"/>
          </a:p>
        </p:txBody>
      </p:sp>
      <p:sp>
        <p:nvSpPr>
          <p:cNvPr id="451586" name="Rectangle 2"/>
          <p:cNvSpPr>
            <a:spLocks noGrp="1" noChangeArrowheads="1"/>
          </p:cNvSpPr>
          <p:nvPr>
            <p:ph type="title"/>
          </p:nvPr>
        </p:nvSpPr>
        <p:spPr/>
        <p:txBody>
          <a:bodyPr/>
          <a:lstStyle/>
          <a:p>
            <a:r>
              <a:rPr lang="zh-CN" altLang="en-US"/>
              <a:t>网桥的路由功能</a:t>
            </a:r>
          </a:p>
        </p:txBody>
      </p:sp>
      <p:sp>
        <p:nvSpPr>
          <p:cNvPr id="451587" name="Rectangle 3"/>
          <p:cNvSpPr>
            <a:spLocks noGrp="1" noChangeArrowheads="1"/>
          </p:cNvSpPr>
          <p:nvPr>
            <p:ph type="body" idx="1"/>
          </p:nvPr>
        </p:nvSpPr>
        <p:spPr>
          <a:xfrm>
            <a:off x="666750" y="1162051"/>
            <a:ext cx="10829925" cy="1152525"/>
          </a:xfrm>
        </p:spPr>
        <p:txBody>
          <a:bodyPr>
            <a:normAutofit/>
          </a:bodyPr>
          <a:lstStyle/>
          <a:p>
            <a:pPr>
              <a:buFont typeface="Wingdings" panose="05000000000000000000" pitchFamily="2" charset="2"/>
              <a:buChar char="n"/>
            </a:pPr>
            <a:r>
              <a:rPr lang="zh-CN" altLang="en-US" sz="2400" dirty="0"/>
              <a:t>网桥具有根据帧的目的地址决定是否接受该帧的功能，也就是具有路由的功能。 </a:t>
            </a:r>
          </a:p>
        </p:txBody>
      </p:sp>
      <p:sp>
        <p:nvSpPr>
          <p:cNvPr id="451589" name="Rectangle 5"/>
          <p:cNvSpPr>
            <a:spLocks noChangeArrowheads="1"/>
          </p:cNvSpPr>
          <p:nvPr/>
        </p:nvSpPr>
        <p:spPr bwMode="auto">
          <a:xfrm>
            <a:off x="3287714" y="1847779"/>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451590" name="Line 6"/>
          <p:cNvSpPr>
            <a:spLocks noChangeShapeType="1"/>
          </p:cNvSpPr>
          <p:nvPr/>
        </p:nvSpPr>
        <p:spPr bwMode="auto">
          <a:xfrm>
            <a:off x="3503613" y="227957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1" name="Rectangle 7"/>
          <p:cNvSpPr>
            <a:spLocks noChangeArrowheads="1"/>
          </p:cNvSpPr>
          <p:nvPr/>
        </p:nvSpPr>
        <p:spPr bwMode="auto">
          <a:xfrm>
            <a:off x="3508376" y="3135242"/>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451592" name="Line 8"/>
          <p:cNvSpPr>
            <a:spLocks noChangeShapeType="1"/>
          </p:cNvSpPr>
          <p:nvPr/>
        </p:nvSpPr>
        <p:spPr bwMode="auto">
          <a:xfrm>
            <a:off x="3735388" y="3594028"/>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3" name="Rectangle 9"/>
          <p:cNvSpPr>
            <a:spLocks noChangeArrowheads="1"/>
          </p:cNvSpPr>
          <p:nvPr/>
        </p:nvSpPr>
        <p:spPr bwMode="auto">
          <a:xfrm>
            <a:off x="8283576"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451594" name="Line 10"/>
          <p:cNvSpPr>
            <a:spLocks noChangeShapeType="1"/>
          </p:cNvSpPr>
          <p:nvPr/>
        </p:nvSpPr>
        <p:spPr bwMode="auto">
          <a:xfrm>
            <a:off x="847248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5" name="Rectangle 11"/>
          <p:cNvSpPr>
            <a:spLocks noChangeArrowheads="1"/>
          </p:cNvSpPr>
          <p:nvPr/>
        </p:nvSpPr>
        <p:spPr bwMode="auto">
          <a:xfrm>
            <a:off x="3135314"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451596" name="Line 12"/>
          <p:cNvSpPr>
            <a:spLocks noChangeShapeType="1"/>
          </p:cNvSpPr>
          <p:nvPr/>
        </p:nvSpPr>
        <p:spPr bwMode="auto">
          <a:xfrm>
            <a:off x="336073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7" name="Rectangle 13"/>
          <p:cNvSpPr>
            <a:spLocks noChangeArrowheads="1"/>
          </p:cNvSpPr>
          <p:nvPr/>
        </p:nvSpPr>
        <p:spPr bwMode="auto">
          <a:xfrm>
            <a:off x="8116889" y="171442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451598" name="Line 14"/>
          <p:cNvSpPr>
            <a:spLocks noChangeShapeType="1"/>
          </p:cNvSpPr>
          <p:nvPr/>
        </p:nvSpPr>
        <p:spPr bwMode="auto">
          <a:xfrm flipH="1">
            <a:off x="8328025" y="2136704"/>
            <a:ext cx="0" cy="576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9" name="Rectangle 15"/>
          <p:cNvSpPr>
            <a:spLocks noChangeArrowheads="1"/>
          </p:cNvSpPr>
          <p:nvPr/>
        </p:nvSpPr>
        <p:spPr bwMode="auto">
          <a:xfrm>
            <a:off x="9742489" y="472115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451600" name="Line 16"/>
          <p:cNvSpPr>
            <a:spLocks noChangeShapeType="1"/>
          </p:cNvSpPr>
          <p:nvPr/>
        </p:nvSpPr>
        <p:spPr bwMode="auto">
          <a:xfrm>
            <a:off x="9913938" y="4251253"/>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2" name="Line 18"/>
          <p:cNvSpPr>
            <a:spLocks noChangeShapeType="1"/>
          </p:cNvSpPr>
          <p:nvPr/>
        </p:nvSpPr>
        <p:spPr bwMode="auto">
          <a:xfrm>
            <a:off x="4800600" y="2747891"/>
            <a:ext cx="0" cy="12874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6" name="Line 22"/>
          <p:cNvSpPr>
            <a:spLocks noChangeShapeType="1"/>
          </p:cNvSpPr>
          <p:nvPr/>
        </p:nvSpPr>
        <p:spPr bwMode="auto">
          <a:xfrm>
            <a:off x="4151314" y="4035353"/>
            <a:ext cx="1587" cy="1270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9" name="Line 25"/>
          <p:cNvSpPr>
            <a:spLocks noChangeShapeType="1"/>
          </p:cNvSpPr>
          <p:nvPr/>
        </p:nvSpPr>
        <p:spPr bwMode="auto">
          <a:xfrm>
            <a:off x="6600825" y="4035353"/>
            <a:ext cx="0" cy="12969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2" name="Line 28"/>
          <p:cNvSpPr>
            <a:spLocks noChangeShapeType="1"/>
          </p:cNvSpPr>
          <p:nvPr/>
        </p:nvSpPr>
        <p:spPr bwMode="auto">
          <a:xfrm>
            <a:off x="7751763" y="2739954"/>
            <a:ext cx="17462" cy="25447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3" name="Freeform 29"/>
          <p:cNvSpPr>
            <a:spLocks/>
          </p:cNvSpPr>
          <p:nvPr/>
        </p:nvSpPr>
        <p:spPr bwMode="auto">
          <a:xfrm>
            <a:off x="8283576" y="3500366"/>
            <a:ext cx="620713" cy="679450"/>
          </a:xfrm>
          <a:custGeom>
            <a:avLst/>
            <a:gdLst>
              <a:gd name="T0" fmla="*/ 0 w 391"/>
              <a:gd name="T1" fmla="*/ 0 h 428"/>
              <a:gd name="T2" fmla="*/ 390 w 391"/>
              <a:gd name="T3" fmla="*/ 1 h 428"/>
              <a:gd name="T4" fmla="*/ 391 w 391"/>
              <a:gd name="T5" fmla="*/ 428 h 428"/>
            </a:gdLst>
            <a:ahLst/>
            <a:cxnLst>
              <a:cxn ang="0">
                <a:pos x="T0" y="T1"/>
              </a:cxn>
              <a:cxn ang="0">
                <a:pos x="T2" y="T3"/>
              </a:cxn>
              <a:cxn ang="0">
                <a:pos x="T4" y="T5"/>
              </a:cxn>
            </a:cxnLst>
            <a:rect l="0" t="0" r="r" b="b"/>
            <a:pathLst>
              <a:path w="391" h="428">
                <a:moveTo>
                  <a:pt x="0" y="0"/>
                </a:moveTo>
                <a:lnTo>
                  <a:pt x="390" y="1"/>
                </a:lnTo>
                <a:lnTo>
                  <a:pt x="391" y="428"/>
                </a:lnTo>
              </a:path>
            </a:pathLst>
          </a:custGeom>
          <a:solidFill>
            <a:srgbClr val="FFFFFF"/>
          </a:solidFill>
          <a:ln w="19050" cmpd="sng">
            <a:solidFill>
              <a:srgbClr val="000000"/>
            </a:solidFill>
            <a:prstDash val="solid"/>
            <a:round/>
            <a:headEnd/>
            <a:tailEnd/>
          </a:ln>
        </p:spPr>
        <p:txBody>
          <a:bodyPr/>
          <a:lstStyle/>
          <a:p>
            <a:endParaRPr lang="zh-CN" altLang="en-US" b="1">
              <a:latin typeface="+mn-ea"/>
            </a:endParaRPr>
          </a:p>
        </p:txBody>
      </p:sp>
      <p:sp>
        <p:nvSpPr>
          <p:cNvPr id="451615" name="Text Box 31"/>
          <p:cNvSpPr txBox="1">
            <a:spLocks noChangeArrowheads="1"/>
          </p:cNvSpPr>
          <p:nvPr/>
        </p:nvSpPr>
        <p:spPr bwMode="auto">
          <a:xfrm>
            <a:off x="1771651" y="25446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451616" name="Text Box 32"/>
          <p:cNvSpPr txBox="1">
            <a:spLocks noChangeArrowheads="1"/>
          </p:cNvSpPr>
          <p:nvPr/>
        </p:nvSpPr>
        <p:spPr bwMode="auto">
          <a:xfrm>
            <a:off x="1771651" y="38400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451617" name="Text Box 33"/>
          <p:cNvSpPr txBox="1">
            <a:spLocks noChangeArrowheads="1"/>
          </p:cNvSpPr>
          <p:nvPr/>
        </p:nvSpPr>
        <p:spPr bwMode="auto">
          <a:xfrm>
            <a:off x="1771651" y="51354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451618" name="Text Box 34"/>
          <p:cNvSpPr txBox="1">
            <a:spLocks noChangeArrowheads="1"/>
          </p:cNvSpPr>
          <p:nvPr/>
        </p:nvSpPr>
        <p:spPr bwMode="auto">
          <a:xfrm>
            <a:off x="9115426" y="247166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451619" name="Text Box 35"/>
          <p:cNvSpPr txBox="1">
            <a:spLocks noChangeArrowheads="1"/>
          </p:cNvSpPr>
          <p:nvPr/>
        </p:nvSpPr>
        <p:spPr bwMode="auto">
          <a:xfrm>
            <a:off x="9115426" y="3682929"/>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451620" name="Text Box 36"/>
          <p:cNvSpPr txBox="1">
            <a:spLocks noChangeArrowheads="1"/>
          </p:cNvSpPr>
          <p:nvPr/>
        </p:nvSpPr>
        <p:spPr bwMode="auto">
          <a:xfrm>
            <a:off x="9115426" y="53767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451621" name="Line 37"/>
          <p:cNvSpPr>
            <a:spLocks noChangeShapeType="1"/>
          </p:cNvSpPr>
          <p:nvPr/>
        </p:nvSpPr>
        <p:spPr bwMode="auto">
          <a:xfrm>
            <a:off x="3071814" y="4008366"/>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1622" name="Line 38"/>
          <p:cNvSpPr>
            <a:spLocks noChangeShapeType="1"/>
          </p:cNvSpPr>
          <p:nvPr/>
        </p:nvSpPr>
        <p:spPr bwMode="auto">
          <a:xfrm>
            <a:off x="3071813" y="5305353"/>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3" name="Line 39"/>
          <p:cNvSpPr>
            <a:spLocks noChangeShapeType="1"/>
          </p:cNvSpPr>
          <p:nvPr/>
        </p:nvSpPr>
        <p:spPr bwMode="auto">
          <a:xfrm>
            <a:off x="6311900" y="530535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4" name="Line 40"/>
          <p:cNvSpPr>
            <a:spLocks noChangeShapeType="1"/>
          </p:cNvSpPr>
          <p:nvPr/>
        </p:nvSpPr>
        <p:spPr bwMode="auto">
          <a:xfrm>
            <a:off x="8256589" y="4224266"/>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5" name="Line 41"/>
          <p:cNvSpPr>
            <a:spLocks noChangeShapeType="1"/>
          </p:cNvSpPr>
          <p:nvPr/>
        </p:nvSpPr>
        <p:spPr bwMode="auto">
          <a:xfrm>
            <a:off x="3071813" y="2712966"/>
            <a:ext cx="28813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6" name="Line 42"/>
          <p:cNvSpPr>
            <a:spLocks noChangeShapeType="1"/>
          </p:cNvSpPr>
          <p:nvPr/>
        </p:nvSpPr>
        <p:spPr bwMode="auto">
          <a:xfrm>
            <a:off x="6816725" y="2712966"/>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10" name="Rectangle 26"/>
          <p:cNvSpPr>
            <a:spLocks noChangeArrowheads="1"/>
          </p:cNvSpPr>
          <p:nvPr/>
        </p:nvSpPr>
        <p:spPr bwMode="auto">
          <a:xfrm>
            <a:off x="7253289" y="3311454"/>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451607" name="Rectangle 23"/>
          <p:cNvSpPr>
            <a:spLocks noChangeArrowheads="1"/>
          </p:cNvSpPr>
          <p:nvPr/>
        </p:nvSpPr>
        <p:spPr bwMode="auto">
          <a:xfrm>
            <a:off x="6138863" y="4440167"/>
            <a:ext cx="1028700"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B3</a:t>
            </a:r>
          </a:p>
        </p:txBody>
      </p:sp>
      <p:sp>
        <p:nvSpPr>
          <p:cNvPr id="451604" name="Rectangle 20"/>
          <p:cNvSpPr>
            <a:spLocks noChangeArrowheads="1"/>
          </p:cNvSpPr>
          <p:nvPr/>
        </p:nvSpPr>
        <p:spPr bwMode="auto">
          <a:xfrm>
            <a:off x="3649664" y="4440167"/>
            <a:ext cx="1030287"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451601" name="Rectangle 17"/>
          <p:cNvSpPr>
            <a:spLocks noChangeArrowheads="1"/>
          </p:cNvSpPr>
          <p:nvPr/>
        </p:nvSpPr>
        <p:spPr bwMode="auto">
          <a:xfrm>
            <a:off x="4249739" y="3124129"/>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a:latin typeface="+mn-ea"/>
              </a:rPr>
              <a:t>网桥</a:t>
            </a:r>
            <a:r>
              <a:rPr lang="en-US" altLang="zh-CN" sz="2000" b="1">
                <a:latin typeface="+mn-ea"/>
              </a:rPr>
              <a:t>B1</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9C8BAD4-737C-45CE-912F-207995CBA8FD}" type="slidenum">
              <a:rPr lang="en-US" altLang="zh-CN"/>
              <a:pPr/>
              <a:t>171</a:t>
            </a:fld>
            <a:endParaRPr lang="en-US" altLang="zh-CN"/>
          </a:p>
        </p:txBody>
      </p:sp>
      <p:sp>
        <p:nvSpPr>
          <p:cNvPr id="452610" name="Rectangle 2"/>
          <p:cNvSpPr>
            <a:spLocks noGrp="1" noChangeArrowheads="1"/>
          </p:cNvSpPr>
          <p:nvPr>
            <p:ph type="title"/>
          </p:nvPr>
        </p:nvSpPr>
        <p:spPr/>
        <p:txBody>
          <a:bodyPr/>
          <a:lstStyle/>
          <a:p>
            <a:r>
              <a:rPr lang="zh-CN" altLang="en-US" dirty="0"/>
              <a:t>网桥的错误检测和帧格式转换功能</a:t>
            </a:r>
          </a:p>
        </p:txBody>
      </p:sp>
      <p:pic>
        <p:nvPicPr>
          <p:cNvPr id="452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782731"/>
            <a:ext cx="86423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C18595AB-E66C-8AD2-E53E-608F4FBC4E23}"/>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由于网桥工作在数据链路层，因此可以将数据链路层不一致的帧转换。</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灯片编号占位符 5"/>
          <p:cNvSpPr>
            <a:spLocks noGrp="1"/>
          </p:cNvSpPr>
          <p:nvPr>
            <p:ph type="sldNum" sz="quarter" idx="12"/>
          </p:nvPr>
        </p:nvSpPr>
        <p:spPr/>
        <p:txBody>
          <a:bodyPr/>
          <a:lstStyle/>
          <a:p>
            <a:fld id="{311FC9FB-2D6D-46E1-AC54-E6042E17CF8A}" type="slidenum">
              <a:rPr lang="en-US" altLang="zh-CN"/>
              <a:pPr/>
              <a:t>172</a:t>
            </a:fld>
            <a:endParaRPr lang="en-US" altLang="zh-CN"/>
          </a:p>
        </p:txBody>
      </p:sp>
      <p:sp>
        <p:nvSpPr>
          <p:cNvPr id="453634" name="Rectangle 2"/>
          <p:cNvSpPr>
            <a:spLocks noGrp="1" noChangeArrowheads="1"/>
          </p:cNvSpPr>
          <p:nvPr>
            <p:ph type="title"/>
          </p:nvPr>
        </p:nvSpPr>
        <p:spPr/>
        <p:txBody>
          <a:bodyPr/>
          <a:lstStyle/>
          <a:p>
            <a:r>
              <a:rPr lang="zh-CN" altLang="en-US" dirty="0"/>
              <a:t>隔离通信功能</a:t>
            </a:r>
          </a:p>
        </p:txBody>
      </p:sp>
      <p:sp>
        <p:nvSpPr>
          <p:cNvPr id="453637" name="Rectangle 5"/>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8" name="Rectangle 6"/>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9" name="Rectangle 7"/>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0" name="Rectangle 8"/>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1" name="Rectangle 9"/>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2" name="Rectangle 10"/>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3" name="Rectangle 11"/>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4" name="Rectangle 12"/>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5" name="Rectangle 13"/>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6" name="Rectangle 14"/>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7" name="Rectangle 15"/>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8" name="Rectangle 16"/>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9" name="Rectangle 17"/>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0" name="Rectangle 18"/>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1" name="Line 19"/>
          <p:cNvSpPr>
            <a:spLocks noChangeShapeType="1"/>
          </p:cNvSpPr>
          <p:nvPr/>
        </p:nvSpPr>
        <p:spPr bwMode="auto">
          <a:xfrm>
            <a:off x="29749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2" name="Rectangle 20"/>
          <p:cNvSpPr>
            <a:spLocks noChangeArrowheads="1"/>
          </p:cNvSpPr>
          <p:nvPr/>
        </p:nvSpPr>
        <p:spPr bwMode="auto">
          <a:xfrm>
            <a:off x="24304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653" name="Rectangle 21"/>
          <p:cNvSpPr>
            <a:spLocks noChangeArrowheads="1"/>
          </p:cNvSpPr>
          <p:nvPr/>
        </p:nvSpPr>
        <p:spPr bwMode="auto">
          <a:xfrm>
            <a:off x="3363913" y="2752652"/>
            <a:ext cx="1071562" cy="36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 to D</a:t>
            </a:r>
          </a:p>
        </p:txBody>
      </p:sp>
      <p:sp>
        <p:nvSpPr>
          <p:cNvPr id="453654" name="Line 22"/>
          <p:cNvSpPr>
            <a:spLocks noChangeShapeType="1"/>
          </p:cNvSpPr>
          <p:nvPr/>
        </p:nvSpPr>
        <p:spPr bwMode="auto">
          <a:xfrm>
            <a:off x="47275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5" name="Rectangle 23"/>
          <p:cNvSpPr>
            <a:spLocks noChangeArrowheads="1"/>
          </p:cNvSpPr>
          <p:nvPr/>
        </p:nvSpPr>
        <p:spPr bwMode="auto">
          <a:xfrm>
            <a:off x="41830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656" name="Rectangle 24"/>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7" name="Rectangle 25"/>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8" name="Rectangle 26"/>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9" name="Rectangle 27"/>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0" name="Rectangle 28"/>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1" name="Rectangle 29"/>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2" name="Rectangle 30"/>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3" name="Rectangle 31"/>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4" name="Rectangle 32"/>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5" name="Rectangle 33"/>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6" name="Rectangle 34"/>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7" name="Rectangle 35"/>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8" name="Rectangle 36"/>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9" name="Rectangle 37"/>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70" name="Line 38"/>
          <p:cNvSpPr>
            <a:spLocks noChangeShapeType="1"/>
          </p:cNvSpPr>
          <p:nvPr/>
        </p:nvSpPr>
        <p:spPr bwMode="auto">
          <a:xfrm>
            <a:off x="29749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1" name="Line 39"/>
          <p:cNvSpPr>
            <a:spLocks noChangeShapeType="1"/>
          </p:cNvSpPr>
          <p:nvPr/>
        </p:nvSpPr>
        <p:spPr bwMode="auto">
          <a:xfrm>
            <a:off x="47275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2" name="Rectangle 40"/>
          <p:cNvSpPr>
            <a:spLocks noChangeArrowheads="1"/>
          </p:cNvSpPr>
          <p:nvPr/>
        </p:nvSpPr>
        <p:spPr bwMode="auto">
          <a:xfrm>
            <a:off x="4183063" y="5168828"/>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673" name="Rectangle 41"/>
          <p:cNvSpPr>
            <a:spLocks noChangeArrowheads="1"/>
          </p:cNvSpPr>
          <p:nvPr/>
        </p:nvSpPr>
        <p:spPr bwMode="auto">
          <a:xfrm>
            <a:off x="2449513"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681" name="Line 49"/>
          <p:cNvSpPr>
            <a:spLocks noChangeShapeType="1"/>
          </p:cNvSpPr>
          <p:nvPr/>
        </p:nvSpPr>
        <p:spPr bwMode="auto">
          <a:xfrm>
            <a:off x="3948113" y="3282878"/>
            <a:ext cx="0"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2" name="Line 50"/>
          <p:cNvSpPr>
            <a:spLocks noChangeShapeType="1"/>
          </p:cNvSpPr>
          <p:nvPr/>
        </p:nvSpPr>
        <p:spPr bwMode="auto">
          <a:xfrm>
            <a:off x="3948113" y="4079803"/>
            <a:ext cx="0" cy="4429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3" name="Rectangle 51"/>
          <p:cNvSpPr>
            <a:spLocks noChangeArrowheads="1"/>
          </p:cNvSpPr>
          <p:nvPr/>
        </p:nvSpPr>
        <p:spPr bwMode="auto">
          <a:xfrm>
            <a:off x="4395547" y="3699119"/>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sp>
        <p:nvSpPr>
          <p:cNvPr id="453684" name="Rectangle 52"/>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5" name="Rectangle 53"/>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6" name="Rectangle 54"/>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7" name="Rectangle 55"/>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8" name="Rectangle 56"/>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9" name="Rectangle 57"/>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0" name="Rectangle 58"/>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1" name="Rectangle 59"/>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2" name="Rectangle 60"/>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3" name="Rectangle 61"/>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4" name="Rectangle 62"/>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5" name="Rectangle 63"/>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6" name="Rectangle 64"/>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7" name="Rectangle 65"/>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8" name="Line 66"/>
          <p:cNvSpPr>
            <a:spLocks noChangeShapeType="1"/>
          </p:cNvSpPr>
          <p:nvPr/>
        </p:nvSpPr>
        <p:spPr bwMode="auto">
          <a:xfrm>
            <a:off x="75501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99" name="Rectangle 67"/>
          <p:cNvSpPr>
            <a:spLocks noChangeArrowheads="1"/>
          </p:cNvSpPr>
          <p:nvPr/>
        </p:nvSpPr>
        <p:spPr bwMode="auto">
          <a:xfrm>
            <a:off x="7005638"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700" name="Line 68"/>
          <p:cNvSpPr>
            <a:spLocks noChangeShapeType="1"/>
          </p:cNvSpPr>
          <p:nvPr/>
        </p:nvSpPr>
        <p:spPr bwMode="auto">
          <a:xfrm>
            <a:off x="93027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01" name="Rectangle 69"/>
          <p:cNvSpPr>
            <a:spLocks noChangeArrowheads="1"/>
          </p:cNvSpPr>
          <p:nvPr/>
        </p:nvSpPr>
        <p:spPr bwMode="auto">
          <a:xfrm>
            <a:off x="8756650" y="2211316"/>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702" name="Rectangle 70"/>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3" name="Rectangle 71"/>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4" name="Rectangle 72"/>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5" name="Rectangle 73"/>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6" name="Rectangle 74"/>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7" name="Rectangle 75"/>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8" name="Rectangle 76"/>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9" name="Rectangle 77"/>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0" name="Rectangle 78"/>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1" name="Rectangle 79"/>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2" name="Rectangle 80"/>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3" name="Rectangle 81"/>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4" name="Rectangle 82"/>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5" name="Rectangle 83"/>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6" name="Line 84"/>
          <p:cNvSpPr>
            <a:spLocks noChangeShapeType="1"/>
          </p:cNvSpPr>
          <p:nvPr/>
        </p:nvSpPr>
        <p:spPr bwMode="auto">
          <a:xfrm>
            <a:off x="75501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7" name="Line 85"/>
          <p:cNvSpPr>
            <a:spLocks noChangeShapeType="1"/>
          </p:cNvSpPr>
          <p:nvPr/>
        </p:nvSpPr>
        <p:spPr bwMode="auto">
          <a:xfrm>
            <a:off x="93027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8" name="Rectangle 86"/>
          <p:cNvSpPr>
            <a:spLocks noChangeArrowheads="1"/>
          </p:cNvSpPr>
          <p:nvPr/>
        </p:nvSpPr>
        <p:spPr bwMode="auto">
          <a:xfrm>
            <a:off x="8756650" y="5168828"/>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719" name="Rectangle 87"/>
          <p:cNvSpPr>
            <a:spLocks noChangeArrowheads="1"/>
          </p:cNvSpPr>
          <p:nvPr/>
        </p:nvSpPr>
        <p:spPr bwMode="auto">
          <a:xfrm>
            <a:off x="7024688"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727" name="Line 95"/>
          <p:cNvSpPr>
            <a:spLocks noChangeShapeType="1"/>
          </p:cNvSpPr>
          <p:nvPr/>
        </p:nvSpPr>
        <p:spPr bwMode="auto">
          <a:xfrm flipH="1">
            <a:off x="8520114" y="3282878"/>
            <a:ext cx="3174"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28" name="Line 96"/>
          <p:cNvSpPr>
            <a:spLocks noChangeShapeType="1"/>
          </p:cNvSpPr>
          <p:nvPr/>
        </p:nvSpPr>
        <p:spPr bwMode="auto">
          <a:xfrm>
            <a:off x="8520114" y="4112651"/>
            <a:ext cx="3174" cy="4100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30" name="Freeform 98"/>
          <p:cNvSpPr>
            <a:spLocks/>
          </p:cNvSpPr>
          <p:nvPr/>
        </p:nvSpPr>
        <p:spPr bwMode="auto">
          <a:xfrm>
            <a:off x="3040063" y="2690741"/>
            <a:ext cx="303212" cy="339725"/>
          </a:xfrm>
          <a:custGeom>
            <a:avLst/>
            <a:gdLst>
              <a:gd name="T0" fmla="*/ 0 w 191"/>
              <a:gd name="T1" fmla="*/ 0 h 214"/>
              <a:gd name="T2" fmla="*/ 32 w 191"/>
              <a:gd name="T3" fmla="*/ 177 h 214"/>
              <a:gd name="T4" fmla="*/ 191 w 191"/>
              <a:gd name="T5" fmla="*/ 206 h 214"/>
            </a:gdLst>
            <a:ahLst/>
            <a:cxnLst>
              <a:cxn ang="0">
                <a:pos x="T0" y="T1"/>
              </a:cxn>
              <a:cxn ang="0">
                <a:pos x="T2" y="T3"/>
              </a:cxn>
              <a:cxn ang="0">
                <a:pos x="T4" y="T5"/>
              </a:cxn>
            </a:cxnLst>
            <a:rect l="0" t="0" r="r" b="b"/>
            <a:pathLst>
              <a:path w="191" h="214">
                <a:moveTo>
                  <a:pt x="0" y="0"/>
                </a:moveTo>
                <a:cubicBezTo>
                  <a:pt x="5" y="31"/>
                  <a:pt x="0" y="143"/>
                  <a:pt x="32" y="177"/>
                </a:cubicBezTo>
                <a:cubicBezTo>
                  <a:pt x="45" y="214"/>
                  <a:pt x="173" y="200"/>
                  <a:pt x="191" y="206"/>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1" name="Freeform 99"/>
          <p:cNvSpPr>
            <a:spLocks/>
          </p:cNvSpPr>
          <p:nvPr/>
        </p:nvSpPr>
        <p:spPr bwMode="auto">
          <a:xfrm>
            <a:off x="4432301" y="2679628"/>
            <a:ext cx="214313" cy="334963"/>
          </a:xfrm>
          <a:custGeom>
            <a:avLst/>
            <a:gdLst>
              <a:gd name="T0" fmla="*/ 0 w 135"/>
              <a:gd name="T1" fmla="*/ 210 h 211"/>
              <a:gd name="T2" fmla="*/ 117 w 135"/>
              <a:gd name="T3" fmla="*/ 176 h 211"/>
              <a:gd name="T4" fmla="*/ 116 w 135"/>
              <a:gd name="T5" fmla="*/ 0 h 211"/>
            </a:gdLst>
            <a:ahLst/>
            <a:cxnLst>
              <a:cxn ang="0">
                <a:pos x="T0" y="T1"/>
              </a:cxn>
              <a:cxn ang="0">
                <a:pos x="T2" y="T3"/>
              </a:cxn>
              <a:cxn ang="0">
                <a:pos x="T4" y="T5"/>
              </a:cxn>
            </a:cxnLst>
            <a:rect l="0" t="0" r="r" b="b"/>
            <a:pathLst>
              <a:path w="135" h="211">
                <a:moveTo>
                  <a:pt x="0" y="210"/>
                </a:moveTo>
                <a:cubicBezTo>
                  <a:pt x="19" y="204"/>
                  <a:pt x="98" y="211"/>
                  <a:pt x="117" y="176"/>
                </a:cubicBezTo>
                <a:cubicBezTo>
                  <a:pt x="135" y="153"/>
                  <a:pt x="116" y="24"/>
                  <a:pt x="116" y="0"/>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2" name="Rectangle 100"/>
          <p:cNvSpPr>
            <a:spLocks noChangeArrowheads="1"/>
          </p:cNvSpPr>
          <p:nvPr/>
        </p:nvSpPr>
        <p:spPr bwMode="auto">
          <a:xfrm>
            <a:off x="7450139" y="3465441"/>
            <a:ext cx="485775" cy="8588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a:t>
            </a:r>
          </a:p>
          <a:p>
            <a:pPr algn="ctr"/>
            <a:r>
              <a:rPr lang="en-US" altLang="zh-CN">
                <a:solidFill>
                  <a:srgbClr val="000000"/>
                </a:solidFill>
                <a:ea typeface="宋体" panose="02010600030101010101" pitchFamily="2" charset="-122"/>
              </a:rPr>
              <a:t>to</a:t>
            </a:r>
          </a:p>
          <a:p>
            <a:pPr algn="ctr"/>
            <a:r>
              <a:rPr lang="en-US" altLang="zh-CN">
                <a:solidFill>
                  <a:srgbClr val="000000"/>
                </a:solidFill>
                <a:ea typeface="宋体" panose="02010600030101010101" pitchFamily="2" charset="-122"/>
              </a:rPr>
              <a:t>G</a:t>
            </a:r>
          </a:p>
        </p:txBody>
      </p:sp>
      <p:sp>
        <p:nvSpPr>
          <p:cNvPr id="453733" name="Freeform 101"/>
          <p:cNvSpPr>
            <a:spLocks/>
          </p:cNvSpPr>
          <p:nvPr/>
        </p:nvSpPr>
        <p:spPr bwMode="auto">
          <a:xfrm>
            <a:off x="7515226" y="2679628"/>
            <a:ext cx="942975" cy="754063"/>
          </a:xfrm>
          <a:custGeom>
            <a:avLst/>
            <a:gdLst>
              <a:gd name="T0" fmla="*/ 67 w 594"/>
              <a:gd name="T1" fmla="*/ 0 h 475"/>
              <a:gd name="T2" fmla="*/ 76 w 594"/>
              <a:gd name="T3" fmla="*/ 280 h 475"/>
              <a:gd name="T4" fmla="*/ 521 w 594"/>
              <a:gd name="T5" fmla="*/ 292 h 475"/>
              <a:gd name="T6" fmla="*/ 532 w 594"/>
              <a:gd name="T7" fmla="*/ 435 h 475"/>
              <a:gd name="T8" fmla="*/ 191 w 594"/>
              <a:gd name="T9" fmla="*/ 410 h 475"/>
              <a:gd name="T10" fmla="*/ 119 w 594"/>
              <a:gd name="T11" fmla="*/ 475 h 475"/>
            </a:gdLst>
            <a:ahLst/>
            <a:cxnLst>
              <a:cxn ang="0">
                <a:pos x="T0" y="T1"/>
              </a:cxn>
              <a:cxn ang="0">
                <a:pos x="T2" y="T3"/>
              </a:cxn>
              <a:cxn ang="0">
                <a:pos x="T4" y="T5"/>
              </a:cxn>
              <a:cxn ang="0">
                <a:pos x="T6" y="T7"/>
              </a:cxn>
              <a:cxn ang="0">
                <a:pos x="T8" y="T9"/>
              </a:cxn>
              <a:cxn ang="0">
                <a:pos x="T10" y="T11"/>
              </a:cxn>
            </a:cxnLst>
            <a:rect l="0" t="0" r="r" b="b"/>
            <a:pathLst>
              <a:path w="594" h="475">
                <a:moveTo>
                  <a:pt x="67" y="0"/>
                </a:moveTo>
                <a:cubicBezTo>
                  <a:pt x="68" y="47"/>
                  <a:pt x="0" y="231"/>
                  <a:pt x="76" y="280"/>
                </a:cubicBezTo>
                <a:cubicBezTo>
                  <a:pt x="138" y="329"/>
                  <a:pt x="447" y="259"/>
                  <a:pt x="521" y="292"/>
                </a:cubicBezTo>
                <a:cubicBezTo>
                  <a:pt x="594" y="324"/>
                  <a:pt x="581" y="415"/>
                  <a:pt x="532" y="435"/>
                </a:cubicBezTo>
                <a:cubicBezTo>
                  <a:pt x="492" y="456"/>
                  <a:pt x="260" y="403"/>
                  <a:pt x="191" y="410"/>
                </a:cubicBezTo>
                <a:cubicBezTo>
                  <a:pt x="122" y="417"/>
                  <a:pt x="131" y="464"/>
                  <a:pt x="119" y="475"/>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4" name="Freeform 102"/>
          <p:cNvSpPr>
            <a:spLocks/>
          </p:cNvSpPr>
          <p:nvPr/>
        </p:nvSpPr>
        <p:spPr bwMode="auto">
          <a:xfrm>
            <a:off x="7683501" y="4336977"/>
            <a:ext cx="1603375" cy="681038"/>
          </a:xfrm>
          <a:custGeom>
            <a:avLst/>
            <a:gdLst>
              <a:gd name="T0" fmla="*/ 19 w 1010"/>
              <a:gd name="T1" fmla="*/ 0 h 429"/>
              <a:gd name="T2" fmla="*/ 92 w 1010"/>
              <a:gd name="T3" fmla="*/ 131 h 429"/>
              <a:gd name="T4" fmla="*/ 569 w 1010"/>
              <a:gd name="T5" fmla="*/ 49 h 429"/>
              <a:gd name="T6" fmla="*/ 942 w 1010"/>
              <a:gd name="T7" fmla="*/ 98 h 429"/>
              <a:gd name="T8" fmla="*/ 976 w 1010"/>
              <a:gd name="T9" fmla="*/ 429 h 429"/>
            </a:gdLst>
            <a:ahLst/>
            <a:cxnLst>
              <a:cxn ang="0">
                <a:pos x="T0" y="T1"/>
              </a:cxn>
              <a:cxn ang="0">
                <a:pos x="T2" y="T3"/>
              </a:cxn>
              <a:cxn ang="0">
                <a:pos x="T4" y="T5"/>
              </a:cxn>
              <a:cxn ang="0">
                <a:pos x="T6" y="T7"/>
              </a:cxn>
              <a:cxn ang="0">
                <a:pos x="T8" y="T9"/>
              </a:cxn>
            </a:cxnLst>
            <a:rect l="0" t="0" r="r" b="b"/>
            <a:pathLst>
              <a:path w="1010" h="429">
                <a:moveTo>
                  <a:pt x="19" y="0"/>
                </a:moveTo>
                <a:cubicBezTo>
                  <a:pt x="31" y="22"/>
                  <a:pt x="0" y="123"/>
                  <a:pt x="92" y="131"/>
                </a:cubicBezTo>
                <a:cubicBezTo>
                  <a:pt x="184" y="139"/>
                  <a:pt x="427" y="54"/>
                  <a:pt x="569" y="49"/>
                </a:cubicBezTo>
                <a:cubicBezTo>
                  <a:pt x="711" y="44"/>
                  <a:pt x="874" y="35"/>
                  <a:pt x="942" y="98"/>
                </a:cubicBezTo>
                <a:cubicBezTo>
                  <a:pt x="1010" y="161"/>
                  <a:pt x="969" y="360"/>
                  <a:pt x="976" y="429"/>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5" name="Rectangle 103"/>
          <p:cNvSpPr>
            <a:spLocks noChangeArrowheads="1"/>
          </p:cNvSpPr>
          <p:nvPr/>
        </p:nvSpPr>
        <p:spPr bwMode="auto">
          <a:xfrm>
            <a:off x="3575050" y="5776841"/>
            <a:ext cx="3952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(a)</a:t>
            </a:r>
            <a:endParaRPr lang="en-US" altLang="zh-CN" sz="2800">
              <a:ea typeface="宋体" panose="02010600030101010101" pitchFamily="2" charset="-122"/>
            </a:endParaRPr>
          </a:p>
        </p:txBody>
      </p:sp>
      <p:sp>
        <p:nvSpPr>
          <p:cNvPr id="453736" name="Rectangle 104"/>
          <p:cNvSpPr>
            <a:spLocks noChangeArrowheads="1"/>
          </p:cNvSpPr>
          <p:nvPr/>
        </p:nvSpPr>
        <p:spPr bwMode="auto">
          <a:xfrm>
            <a:off x="8401051" y="5776841"/>
            <a:ext cx="415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(b)</a:t>
            </a:r>
            <a:endParaRPr lang="en-US" altLang="zh-CN" sz="2800">
              <a:ea typeface="宋体" panose="02010600030101010101" pitchFamily="2" charset="-122"/>
            </a:endParaRPr>
          </a:p>
        </p:txBody>
      </p:sp>
      <p:sp>
        <p:nvSpPr>
          <p:cNvPr id="4" name="Rectangle 3">
            <a:extLst>
              <a:ext uri="{FF2B5EF4-FFF2-40B4-BE49-F238E27FC236}">
                <a16:creationId xmlns:a16="http://schemas.microsoft.com/office/drawing/2014/main" id="{64C32F0D-9264-5A64-7C29-CA74BDAC4297}"/>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网桥和中继器的不同之处：网桥具有隔离通信的功能。 </a:t>
            </a:r>
          </a:p>
        </p:txBody>
      </p:sp>
      <p:pic>
        <p:nvPicPr>
          <p:cNvPr id="5" name="图形 4">
            <a:extLst>
              <a:ext uri="{FF2B5EF4-FFF2-40B4-BE49-F238E27FC236}">
                <a16:creationId xmlns:a16="http://schemas.microsoft.com/office/drawing/2014/main" id="{7E2ECFC7-E5D8-3271-E3BD-E36C93D2B9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9600" y="2018537"/>
            <a:ext cx="499927" cy="378516"/>
          </a:xfrm>
          <a:prstGeom prst="rect">
            <a:avLst/>
          </a:prstGeom>
        </p:spPr>
      </p:pic>
      <p:pic>
        <p:nvPicPr>
          <p:cNvPr id="6" name="图形 5">
            <a:extLst>
              <a:ext uri="{FF2B5EF4-FFF2-40B4-BE49-F238E27FC236}">
                <a16:creationId xmlns:a16="http://schemas.microsoft.com/office/drawing/2014/main" id="{929DD5D2-0B0A-F775-F220-B5CE8687A4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2301" y="2009383"/>
            <a:ext cx="499927" cy="378516"/>
          </a:xfrm>
          <a:prstGeom prst="rect">
            <a:avLst/>
          </a:prstGeom>
        </p:spPr>
      </p:pic>
      <p:pic>
        <p:nvPicPr>
          <p:cNvPr id="7" name="图形 6">
            <a:extLst>
              <a:ext uri="{FF2B5EF4-FFF2-40B4-BE49-F238E27FC236}">
                <a16:creationId xmlns:a16="http://schemas.microsoft.com/office/drawing/2014/main" id="{401EFD7C-3973-F7D8-F5D9-B68105FD7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186" y="2008485"/>
            <a:ext cx="499927" cy="378516"/>
          </a:xfrm>
          <a:prstGeom prst="rect">
            <a:avLst/>
          </a:prstGeom>
        </p:spPr>
      </p:pic>
      <p:pic>
        <p:nvPicPr>
          <p:cNvPr id="8" name="图形 7">
            <a:extLst>
              <a:ext uri="{FF2B5EF4-FFF2-40B4-BE49-F238E27FC236}">
                <a16:creationId xmlns:a16="http://schemas.microsoft.com/office/drawing/2014/main" id="{BB940145-577E-2223-B450-E583C0F1A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633" y="2009383"/>
            <a:ext cx="499927" cy="378516"/>
          </a:xfrm>
          <a:prstGeom prst="rect">
            <a:avLst/>
          </a:prstGeom>
        </p:spPr>
      </p:pic>
      <p:pic>
        <p:nvPicPr>
          <p:cNvPr id="10" name="图形 9">
            <a:extLst>
              <a:ext uri="{FF2B5EF4-FFF2-40B4-BE49-F238E27FC236}">
                <a16:creationId xmlns:a16="http://schemas.microsoft.com/office/drawing/2014/main" id="{E2AB6D0D-0C90-BCBB-DC34-B4527B82F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4427" y="5329165"/>
            <a:ext cx="499927" cy="378516"/>
          </a:xfrm>
          <a:prstGeom prst="rect">
            <a:avLst/>
          </a:prstGeom>
        </p:spPr>
      </p:pic>
      <p:pic>
        <p:nvPicPr>
          <p:cNvPr id="11" name="图形 10">
            <a:extLst>
              <a:ext uri="{FF2B5EF4-FFF2-40B4-BE49-F238E27FC236}">
                <a16:creationId xmlns:a16="http://schemas.microsoft.com/office/drawing/2014/main" id="{110D57E7-22C1-1542-BE58-97DE53FF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3668" y="5320970"/>
            <a:ext cx="499927" cy="378516"/>
          </a:xfrm>
          <a:prstGeom prst="rect">
            <a:avLst/>
          </a:prstGeom>
        </p:spPr>
      </p:pic>
      <p:pic>
        <p:nvPicPr>
          <p:cNvPr id="12" name="图形 11">
            <a:extLst>
              <a:ext uri="{FF2B5EF4-FFF2-40B4-BE49-F238E27FC236}">
                <a16:creationId xmlns:a16="http://schemas.microsoft.com/office/drawing/2014/main" id="{63AF6E7B-83A6-939B-A87A-55570C20DD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3880" y="5321635"/>
            <a:ext cx="499927" cy="378516"/>
          </a:xfrm>
          <a:prstGeom prst="rect">
            <a:avLst/>
          </a:prstGeom>
        </p:spPr>
      </p:pic>
      <p:pic>
        <p:nvPicPr>
          <p:cNvPr id="13" name="图形 12">
            <a:extLst>
              <a:ext uri="{FF2B5EF4-FFF2-40B4-BE49-F238E27FC236}">
                <a16:creationId xmlns:a16="http://schemas.microsoft.com/office/drawing/2014/main" id="{713AEB81-A643-2521-73EB-B56A6FDD4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6258" y="5320970"/>
            <a:ext cx="499927" cy="378516"/>
          </a:xfrm>
          <a:prstGeom prst="rect">
            <a:avLst/>
          </a:prstGeom>
        </p:spPr>
      </p:pic>
      <p:sp>
        <p:nvSpPr>
          <p:cNvPr id="17" name="Rectangle 51">
            <a:extLst>
              <a:ext uri="{FF2B5EF4-FFF2-40B4-BE49-F238E27FC236}">
                <a16:creationId xmlns:a16="http://schemas.microsoft.com/office/drawing/2014/main" id="{D34F9E17-44F3-AC7F-96E9-A62BFF0C8156}"/>
              </a:ext>
            </a:extLst>
          </p:cNvPr>
          <p:cNvSpPr>
            <a:spLocks noChangeArrowheads="1"/>
          </p:cNvSpPr>
          <p:nvPr/>
        </p:nvSpPr>
        <p:spPr bwMode="auto">
          <a:xfrm>
            <a:off x="8997795" y="3706251"/>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pic>
        <p:nvPicPr>
          <p:cNvPr id="18" name="图形 17">
            <a:extLst>
              <a:ext uri="{FF2B5EF4-FFF2-40B4-BE49-F238E27FC236}">
                <a16:creationId xmlns:a16="http://schemas.microsoft.com/office/drawing/2014/main" id="{BA75FCFF-9615-C6AB-5272-27B027F79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1959" y="3684261"/>
            <a:ext cx="625622" cy="493138"/>
          </a:xfrm>
          <a:prstGeom prst="rect">
            <a:avLst/>
          </a:prstGeom>
        </p:spPr>
      </p:pic>
      <p:pic>
        <p:nvPicPr>
          <p:cNvPr id="19" name="图形 18">
            <a:extLst>
              <a:ext uri="{FF2B5EF4-FFF2-40B4-BE49-F238E27FC236}">
                <a16:creationId xmlns:a16="http://schemas.microsoft.com/office/drawing/2014/main" id="{3C27FCA9-2048-B036-677D-86E3DD2A8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303" y="3647215"/>
            <a:ext cx="625622" cy="493138"/>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5"/>
          <p:cNvSpPr>
            <a:spLocks noGrp="1"/>
          </p:cNvSpPr>
          <p:nvPr>
            <p:ph type="sldNum" sz="quarter" idx="12"/>
          </p:nvPr>
        </p:nvSpPr>
        <p:spPr/>
        <p:txBody>
          <a:bodyPr/>
          <a:lstStyle/>
          <a:p>
            <a:fld id="{066053F7-8E15-4B79-9D68-1128A6B4AD0D}" type="slidenum">
              <a:rPr lang="en-US" altLang="zh-CN"/>
              <a:pPr/>
              <a:t>173</a:t>
            </a:fld>
            <a:endParaRPr lang="en-US" altLang="zh-CN"/>
          </a:p>
        </p:txBody>
      </p:sp>
      <p:sp>
        <p:nvSpPr>
          <p:cNvPr id="584706" name="Rectangle 2"/>
          <p:cNvSpPr>
            <a:spLocks noGrp="1" noChangeArrowheads="1"/>
          </p:cNvSpPr>
          <p:nvPr>
            <p:ph type="title"/>
          </p:nvPr>
        </p:nvSpPr>
        <p:spPr/>
        <p:txBody>
          <a:bodyPr/>
          <a:lstStyle/>
          <a:p>
            <a:r>
              <a:rPr lang="zh-CN" altLang="en-US"/>
              <a:t>网桥使各网段成为隔离开的碰撞域 </a:t>
            </a:r>
          </a:p>
        </p:txBody>
      </p:sp>
      <p:sp>
        <p:nvSpPr>
          <p:cNvPr id="584708" name="Oval 4"/>
          <p:cNvSpPr>
            <a:spLocks noChangeArrowheads="1"/>
          </p:cNvSpPr>
          <p:nvPr/>
        </p:nvSpPr>
        <p:spPr bwMode="auto">
          <a:xfrm>
            <a:off x="7838146" y="2636839"/>
            <a:ext cx="2720975" cy="2447925"/>
          </a:xfrm>
          <a:prstGeom prst="ellipse">
            <a:avLst/>
          </a:prstGeom>
          <a:solidFill>
            <a:srgbClr val="CCECFF"/>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09" name="Oval 5"/>
          <p:cNvSpPr>
            <a:spLocks noChangeArrowheads="1"/>
          </p:cNvSpPr>
          <p:nvPr/>
        </p:nvSpPr>
        <p:spPr bwMode="auto">
          <a:xfrm>
            <a:off x="4703462" y="2636838"/>
            <a:ext cx="2722563" cy="2447925"/>
          </a:xfrm>
          <a:prstGeom prst="ellipse">
            <a:avLst/>
          </a:prstGeom>
          <a:solidFill>
            <a:srgbClr val="99FF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0" name="Oval 6"/>
          <p:cNvSpPr>
            <a:spLocks noChangeArrowheads="1"/>
          </p:cNvSpPr>
          <p:nvPr/>
        </p:nvSpPr>
        <p:spPr bwMode="auto">
          <a:xfrm>
            <a:off x="1566360" y="2636838"/>
            <a:ext cx="2720975" cy="2447925"/>
          </a:xfrm>
          <a:prstGeom prst="ellipse">
            <a:avLst/>
          </a:prstGeom>
          <a:solidFill>
            <a:srgbClr val="FFCC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1" name="Line 7"/>
          <p:cNvSpPr>
            <a:spLocks noChangeShapeType="1"/>
          </p:cNvSpPr>
          <p:nvPr/>
        </p:nvSpPr>
        <p:spPr bwMode="auto">
          <a:xfrm>
            <a:off x="9817100" y="3446464"/>
            <a:ext cx="0" cy="636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2" name="Line 8"/>
          <p:cNvSpPr>
            <a:spLocks noChangeShapeType="1"/>
          </p:cNvSpPr>
          <p:nvPr/>
        </p:nvSpPr>
        <p:spPr bwMode="auto">
          <a:xfrm flipV="1">
            <a:off x="8075614" y="3455988"/>
            <a:ext cx="2003425" cy="476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3" name="Rectangle 9"/>
          <p:cNvSpPr>
            <a:spLocks noChangeArrowheads="1"/>
          </p:cNvSpPr>
          <p:nvPr/>
        </p:nvSpPr>
        <p:spPr bwMode="auto">
          <a:xfrm>
            <a:off x="10033000" y="3370263"/>
            <a:ext cx="114300" cy="13335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4" name="Line 10"/>
          <p:cNvSpPr>
            <a:spLocks noChangeShapeType="1"/>
          </p:cNvSpPr>
          <p:nvPr/>
        </p:nvSpPr>
        <p:spPr bwMode="auto">
          <a:xfrm>
            <a:off x="8486775" y="346075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7" name="Line 13"/>
          <p:cNvSpPr>
            <a:spLocks noChangeShapeType="1"/>
          </p:cNvSpPr>
          <p:nvPr/>
        </p:nvSpPr>
        <p:spPr bwMode="auto">
          <a:xfrm>
            <a:off x="6754813" y="3429000"/>
            <a:ext cx="0" cy="636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8" name="Line 14"/>
          <p:cNvSpPr>
            <a:spLocks noChangeShapeType="1"/>
          </p:cNvSpPr>
          <p:nvPr/>
        </p:nvSpPr>
        <p:spPr bwMode="auto">
          <a:xfrm flipV="1">
            <a:off x="5011738" y="3438526"/>
            <a:ext cx="2005012"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9" name="Line 15"/>
          <p:cNvSpPr>
            <a:spLocks noChangeShapeType="1"/>
          </p:cNvSpPr>
          <p:nvPr/>
        </p:nvSpPr>
        <p:spPr bwMode="auto">
          <a:xfrm>
            <a:off x="5424488" y="344170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2" name="Line 18"/>
          <p:cNvSpPr>
            <a:spLocks noChangeShapeType="1"/>
          </p:cNvSpPr>
          <p:nvPr/>
        </p:nvSpPr>
        <p:spPr bwMode="auto">
          <a:xfrm>
            <a:off x="3659188" y="3451225"/>
            <a:ext cx="0" cy="6350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4" name="Line 20"/>
          <p:cNvSpPr>
            <a:spLocks noChangeShapeType="1"/>
          </p:cNvSpPr>
          <p:nvPr/>
        </p:nvSpPr>
        <p:spPr bwMode="auto">
          <a:xfrm flipV="1">
            <a:off x="1917700" y="3460750"/>
            <a:ext cx="2006600"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5" name="Line 21"/>
          <p:cNvSpPr>
            <a:spLocks noChangeShapeType="1"/>
          </p:cNvSpPr>
          <p:nvPr/>
        </p:nvSpPr>
        <p:spPr bwMode="auto">
          <a:xfrm>
            <a:off x="2330450" y="3462339"/>
            <a:ext cx="0" cy="6127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8" name="Rectangle 24"/>
          <p:cNvSpPr>
            <a:spLocks noChangeArrowheads="1"/>
          </p:cNvSpPr>
          <p:nvPr/>
        </p:nvSpPr>
        <p:spPr bwMode="auto">
          <a:xfrm>
            <a:off x="7471569" y="2557640"/>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2</a:t>
            </a:r>
          </a:p>
        </p:txBody>
      </p:sp>
      <p:sp>
        <p:nvSpPr>
          <p:cNvPr id="584731" name="Rectangle 27"/>
          <p:cNvSpPr>
            <a:spLocks noChangeArrowheads="1"/>
          </p:cNvSpPr>
          <p:nvPr/>
        </p:nvSpPr>
        <p:spPr bwMode="auto">
          <a:xfrm>
            <a:off x="4332879" y="2650495"/>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1</a:t>
            </a:r>
          </a:p>
        </p:txBody>
      </p:sp>
      <p:sp>
        <p:nvSpPr>
          <p:cNvPr id="584732" name="Line 28"/>
          <p:cNvSpPr>
            <a:spLocks noChangeShapeType="1"/>
          </p:cNvSpPr>
          <p:nvPr/>
        </p:nvSpPr>
        <p:spPr bwMode="auto">
          <a:xfrm>
            <a:off x="2489201" y="3656013"/>
            <a:ext cx="936625"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3" name="Line 29"/>
          <p:cNvSpPr>
            <a:spLocks noChangeShapeType="1"/>
          </p:cNvSpPr>
          <p:nvPr/>
        </p:nvSpPr>
        <p:spPr bwMode="auto">
          <a:xfrm>
            <a:off x="5637214" y="3656013"/>
            <a:ext cx="935037"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4" name="Line 30"/>
          <p:cNvSpPr>
            <a:spLocks noChangeShapeType="1"/>
          </p:cNvSpPr>
          <p:nvPr/>
        </p:nvSpPr>
        <p:spPr bwMode="auto">
          <a:xfrm>
            <a:off x="8699500" y="3656013"/>
            <a:ext cx="935038"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5" name="Rectangle 31"/>
          <p:cNvSpPr>
            <a:spLocks noChangeArrowheads="1"/>
          </p:cNvSpPr>
          <p:nvPr/>
        </p:nvSpPr>
        <p:spPr bwMode="auto">
          <a:xfrm>
            <a:off x="2489201"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6" name="Rectangle 32"/>
          <p:cNvSpPr>
            <a:spLocks noChangeArrowheads="1"/>
          </p:cNvSpPr>
          <p:nvPr/>
        </p:nvSpPr>
        <p:spPr bwMode="auto">
          <a:xfrm>
            <a:off x="5637214"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7" name="Rectangle 33"/>
          <p:cNvSpPr>
            <a:spLocks noChangeArrowheads="1"/>
          </p:cNvSpPr>
          <p:nvPr/>
        </p:nvSpPr>
        <p:spPr bwMode="auto">
          <a:xfrm>
            <a:off x="8701089"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8" name="Rectangle 34"/>
          <p:cNvSpPr>
            <a:spLocks noChangeArrowheads="1"/>
          </p:cNvSpPr>
          <p:nvPr/>
        </p:nvSpPr>
        <p:spPr bwMode="auto">
          <a:xfrm>
            <a:off x="1689436" y="3998848"/>
            <a:ext cx="35134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A</a:t>
            </a:r>
            <a:endParaRPr lang="en-US" altLang="zh-CN" baseline="-25000" dirty="0">
              <a:latin typeface="Arial" panose="020B0604020202020204" pitchFamily="34" charset="0"/>
              <a:ea typeface="黑体" panose="02010609060101010101" pitchFamily="49" charset="-122"/>
            </a:endParaRPr>
          </a:p>
        </p:txBody>
      </p:sp>
      <p:sp>
        <p:nvSpPr>
          <p:cNvPr id="584739" name="Rectangle 35"/>
          <p:cNvSpPr>
            <a:spLocks noChangeArrowheads="1"/>
          </p:cNvSpPr>
          <p:nvPr/>
        </p:nvSpPr>
        <p:spPr bwMode="auto">
          <a:xfrm>
            <a:off x="3066473" y="398189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endParaRPr lang="en-US" altLang="zh-CN" baseline="-25000" dirty="0">
              <a:latin typeface="Arial" panose="020B0604020202020204" pitchFamily="34" charset="0"/>
              <a:ea typeface="黑体" panose="02010609060101010101" pitchFamily="49" charset="-122"/>
            </a:endParaRPr>
          </a:p>
        </p:txBody>
      </p:sp>
      <p:sp>
        <p:nvSpPr>
          <p:cNvPr id="584740" name="Rectangle 36"/>
          <p:cNvSpPr>
            <a:spLocks noChangeArrowheads="1"/>
          </p:cNvSpPr>
          <p:nvPr/>
        </p:nvSpPr>
        <p:spPr bwMode="auto">
          <a:xfrm>
            <a:off x="4800098" y="4009563"/>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C</a:t>
            </a:r>
            <a:endParaRPr lang="en-US" altLang="zh-CN" baseline="-25000" dirty="0">
              <a:latin typeface="Arial" panose="020B0604020202020204" pitchFamily="34" charset="0"/>
              <a:ea typeface="黑体" panose="02010609060101010101" pitchFamily="49" charset="-122"/>
            </a:endParaRPr>
          </a:p>
        </p:txBody>
      </p:sp>
      <p:sp>
        <p:nvSpPr>
          <p:cNvPr id="584741" name="Rectangle 37"/>
          <p:cNvSpPr>
            <a:spLocks noChangeArrowheads="1"/>
          </p:cNvSpPr>
          <p:nvPr/>
        </p:nvSpPr>
        <p:spPr bwMode="auto">
          <a:xfrm>
            <a:off x="6151155" y="4011925"/>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D</a:t>
            </a:r>
            <a:endParaRPr lang="en-US" altLang="zh-CN" baseline="-25000" dirty="0">
              <a:latin typeface="Arial" panose="020B0604020202020204" pitchFamily="34" charset="0"/>
              <a:ea typeface="黑体" panose="02010609060101010101" pitchFamily="49" charset="-122"/>
            </a:endParaRPr>
          </a:p>
        </p:txBody>
      </p:sp>
      <p:sp>
        <p:nvSpPr>
          <p:cNvPr id="584742" name="Rectangle 38"/>
          <p:cNvSpPr>
            <a:spLocks noChangeArrowheads="1"/>
          </p:cNvSpPr>
          <p:nvPr/>
        </p:nvSpPr>
        <p:spPr bwMode="auto">
          <a:xfrm>
            <a:off x="7930573" y="4011925"/>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E</a:t>
            </a:r>
            <a:endParaRPr lang="en-US" altLang="zh-CN" baseline="-25000" dirty="0">
              <a:latin typeface="Arial" panose="020B0604020202020204" pitchFamily="34" charset="0"/>
              <a:ea typeface="黑体" panose="02010609060101010101" pitchFamily="49" charset="-122"/>
            </a:endParaRPr>
          </a:p>
        </p:txBody>
      </p:sp>
      <p:sp>
        <p:nvSpPr>
          <p:cNvPr id="584743" name="Rectangle 39"/>
          <p:cNvSpPr>
            <a:spLocks noChangeArrowheads="1"/>
          </p:cNvSpPr>
          <p:nvPr/>
        </p:nvSpPr>
        <p:spPr bwMode="auto">
          <a:xfrm>
            <a:off x="9240744" y="4005641"/>
            <a:ext cx="3702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F</a:t>
            </a:r>
            <a:endParaRPr lang="en-US" altLang="zh-CN" baseline="-25000" dirty="0">
              <a:latin typeface="Arial" panose="020B0604020202020204" pitchFamily="34" charset="0"/>
              <a:ea typeface="黑体" panose="02010609060101010101" pitchFamily="49" charset="-122"/>
            </a:endParaRPr>
          </a:p>
        </p:txBody>
      </p:sp>
      <p:pic>
        <p:nvPicPr>
          <p:cNvPr id="2" name="图形 1">
            <a:extLst>
              <a:ext uri="{FF2B5EF4-FFF2-40B4-BE49-F238E27FC236}">
                <a16:creationId xmlns:a16="http://schemas.microsoft.com/office/drawing/2014/main" id="{78F48829-0509-06EC-7B86-267FE4F0D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377" y="4092231"/>
            <a:ext cx="499927" cy="378516"/>
          </a:xfrm>
          <a:prstGeom prst="rect">
            <a:avLst/>
          </a:prstGeom>
        </p:spPr>
      </p:pic>
      <p:pic>
        <p:nvPicPr>
          <p:cNvPr id="3" name="图形 2">
            <a:extLst>
              <a:ext uri="{FF2B5EF4-FFF2-40B4-BE49-F238E27FC236}">
                <a16:creationId xmlns:a16="http://schemas.microsoft.com/office/drawing/2014/main" id="{82007907-EC68-EB23-364A-711052A8D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6612" y="4092231"/>
            <a:ext cx="499927" cy="378516"/>
          </a:xfrm>
          <a:prstGeom prst="rect">
            <a:avLst/>
          </a:prstGeom>
        </p:spPr>
      </p:pic>
      <p:pic>
        <p:nvPicPr>
          <p:cNvPr id="4" name="图形 3">
            <a:extLst>
              <a:ext uri="{FF2B5EF4-FFF2-40B4-BE49-F238E27FC236}">
                <a16:creationId xmlns:a16="http://schemas.microsoft.com/office/drawing/2014/main" id="{D6F8E72E-63DF-69A9-6CC3-60232F95A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073" y="4079432"/>
            <a:ext cx="499927" cy="378516"/>
          </a:xfrm>
          <a:prstGeom prst="rect">
            <a:avLst/>
          </a:prstGeom>
        </p:spPr>
      </p:pic>
      <p:pic>
        <p:nvPicPr>
          <p:cNvPr id="5" name="图形 4">
            <a:extLst>
              <a:ext uri="{FF2B5EF4-FFF2-40B4-BE49-F238E27FC236}">
                <a16:creationId xmlns:a16="http://schemas.microsoft.com/office/drawing/2014/main" id="{148F95F9-EB39-F6A3-EA67-1F981907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7778" y="4086225"/>
            <a:ext cx="499927" cy="378516"/>
          </a:xfrm>
          <a:prstGeom prst="rect">
            <a:avLst/>
          </a:prstGeom>
        </p:spPr>
      </p:pic>
      <p:pic>
        <p:nvPicPr>
          <p:cNvPr id="6" name="图形 5">
            <a:extLst>
              <a:ext uri="{FF2B5EF4-FFF2-40B4-BE49-F238E27FC236}">
                <a16:creationId xmlns:a16="http://schemas.microsoft.com/office/drawing/2014/main" id="{A2E132E8-0F24-5160-BB73-151F7BB6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40" y="4062218"/>
            <a:ext cx="499927" cy="378516"/>
          </a:xfrm>
          <a:prstGeom prst="rect">
            <a:avLst/>
          </a:prstGeom>
        </p:spPr>
      </p:pic>
      <p:pic>
        <p:nvPicPr>
          <p:cNvPr id="7" name="图形 6">
            <a:extLst>
              <a:ext uri="{FF2B5EF4-FFF2-40B4-BE49-F238E27FC236}">
                <a16:creationId xmlns:a16="http://schemas.microsoft.com/office/drawing/2014/main" id="{2E0D1F4A-A06A-EADB-685F-E5A4DE279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635" y="4070350"/>
            <a:ext cx="499927" cy="378516"/>
          </a:xfrm>
          <a:prstGeom prst="rect">
            <a:avLst/>
          </a:prstGeom>
        </p:spPr>
      </p:pic>
      <p:sp>
        <p:nvSpPr>
          <p:cNvPr id="584723" name="Rectangle 19"/>
          <p:cNvSpPr>
            <a:spLocks noChangeArrowheads="1"/>
          </p:cNvSpPr>
          <p:nvPr/>
        </p:nvSpPr>
        <p:spPr bwMode="auto">
          <a:xfrm>
            <a:off x="1866900" y="3395664"/>
            <a:ext cx="114300" cy="13017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pic>
        <p:nvPicPr>
          <p:cNvPr id="8" name="图形 7">
            <a:extLst>
              <a:ext uri="{FF2B5EF4-FFF2-40B4-BE49-F238E27FC236}">
                <a16:creationId xmlns:a16="http://schemas.microsoft.com/office/drawing/2014/main" id="{F82ACEEC-1FE4-7BBB-8C48-8B4EE0F5F7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413" y="3109595"/>
            <a:ext cx="791519" cy="623904"/>
          </a:xfrm>
          <a:prstGeom prst="rect">
            <a:avLst/>
          </a:prstGeom>
        </p:spPr>
      </p:pic>
      <p:pic>
        <p:nvPicPr>
          <p:cNvPr id="9" name="图形 8">
            <a:extLst>
              <a:ext uri="{FF2B5EF4-FFF2-40B4-BE49-F238E27FC236}">
                <a16:creationId xmlns:a16="http://schemas.microsoft.com/office/drawing/2014/main" id="{692F176F-F942-E44F-B31B-4A7A8D1BF9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70" y="3062777"/>
            <a:ext cx="780187" cy="614972"/>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17D23F5-ED77-4EEE-9ECF-35937B3B9DC4}" type="slidenum">
              <a:rPr lang="en-US" altLang="zh-CN"/>
              <a:pPr/>
              <a:t>174</a:t>
            </a:fld>
            <a:endParaRPr lang="en-US" altLang="zh-CN"/>
          </a:p>
        </p:txBody>
      </p:sp>
      <p:sp>
        <p:nvSpPr>
          <p:cNvPr id="583682" name="Rectangle 2"/>
          <p:cNvSpPr>
            <a:spLocks noGrp="1" noChangeArrowheads="1"/>
          </p:cNvSpPr>
          <p:nvPr>
            <p:ph type="title"/>
          </p:nvPr>
        </p:nvSpPr>
        <p:spPr/>
        <p:txBody>
          <a:bodyPr/>
          <a:lstStyle/>
          <a:p>
            <a:r>
              <a:rPr lang="zh-CN" altLang="en-US"/>
              <a:t>使用网桥带来的缺点</a:t>
            </a:r>
          </a:p>
        </p:txBody>
      </p:sp>
      <p:sp>
        <p:nvSpPr>
          <p:cNvPr id="583683"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存储转发增加了时延 </a:t>
            </a:r>
          </a:p>
          <a:p>
            <a:pPr>
              <a:buFont typeface="Wingdings" panose="05000000000000000000" pitchFamily="2" charset="2"/>
              <a:buChar char="n"/>
            </a:pPr>
            <a:r>
              <a:rPr lang="zh-CN" altLang="en-US" sz="2400" dirty="0"/>
              <a:t>在</a:t>
            </a:r>
            <a:r>
              <a:rPr lang="en-US" altLang="zh-CN" sz="2400" dirty="0"/>
              <a:t>MAC </a:t>
            </a:r>
            <a:r>
              <a:rPr lang="zh-CN" altLang="en-US" sz="2400" dirty="0"/>
              <a:t>子层并没有流量控制功能 </a:t>
            </a:r>
          </a:p>
          <a:p>
            <a:pPr>
              <a:buFont typeface="Wingdings" panose="05000000000000000000" pitchFamily="2" charset="2"/>
              <a:buChar char="n"/>
            </a:pPr>
            <a:r>
              <a:rPr lang="zh-CN" altLang="en-US" sz="2400" dirty="0"/>
              <a:t>具有不同 </a:t>
            </a:r>
            <a:r>
              <a:rPr lang="en-US" altLang="zh-CN" sz="2400" dirty="0"/>
              <a:t>MAC </a:t>
            </a:r>
            <a:r>
              <a:rPr lang="zh-CN" altLang="en-US" sz="2400" dirty="0"/>
              <a:t>子层的网段桥接在一起时时延更大</a:t>
            </a:r>
          </a:p>
          <a:p>
            <a:pPr>
              <a:buFont typeface="Wingdings" panose="05000000000000000000" pitchFamily="2" charset="2"/>
              <a:buChar char="n"/>
            </a:pPr>
            <a:r>
              <a:rPr lang="zh-CN" altLang="en-US" sz="2400" dirty="0"/>
              <a:t>网桥只适合于用户数不太多</a:t>
            </a:r>
            <a:r>
              <a:rPr lang="en-US" altLang="zh-CN" sz="2400" dirty="0"/>
              <a:t>(</a:t>
            </a:r>
            <a:r>
              <a:rPr lang="zh-CN" altLang="en-US" sz="2400" dirty="0"/>
              <a:t>不超过几百个</a:t>
            </a:r>
            <a:r>
              <a:rPr lang="en-US" altLang="zh-CN" sz="2400" dirty="0"/>
              <a:t>)</a:t>
            </a:r>
            <a:r>
              <a:rPr lang="zh-CN" altLang="en-US" sz="2400" dirty="0"/>
              <a:t>和通信量不太大的局域网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5"/>
          <p:cNvSpPr>
            <a:spLocks noGrp="1"/>
          </p:cNvSpPr>
          <p:nvPr>
            <p:ph type="sldNum" sz="quarter" idx="12"/>
          </p:nvPr>
        </p:nvSpPr>
        <p:spPr/>
        <p:txBody>
          <a:bodyPr/>
          <a:lstStyle/>
          <a:p>
            <a:fld id="{7C2A247A-BE0E-4F22-8051-1EB7D6CE9342}" type="slidenum">
              <a:rPr lang="en-US" altLang="zh-CN"/>
              <a:pPr/>
              <a:t>175</a:t>
            </a:fld>
            <a:endParaRPr lang="en-US" altLang="zh-CN"/>
          </a:p>
        </p:txBody>
      </p:sp>
      <p:sp>
        <p:nvSpPr>
          <p:cNvPr id="454658" name="Rectangle 2"/>
          <p:cNvSpPr>
            <a:spLocks noGrp="1" noChangeArrowheads="1"/>
          </p:cNvSpPr>
          <p:nvPr>
            <p:ph type="title"/>
          </p:nvPr>
        </p:nvSpPr>
        <p:spPr/>
        <p:txBody>
          <a:bodyPr/>
          <a:lstStyle/>
          <a:p>
            <a:r>
              <a:rPr lang="zh-CN" altLang="en-US" dirty="0"/>
              <a:t>网桥路由算法</a:t>
            </a:r>
          </a:p>
        </p:txBody>
      </p:sp>
      <p:sp>
        <p:nvSpPr>
          <p:cNvPr id="454659" name="Rectangle 3"/>
          <p:cNvSpPr>
            <a:spLocks noGrp="1" noChangeArrowheads="1"/>
          </p:cNvSpPr>
          <p:nvPr>
            <p:ph type="body" idx="1"/>
          </p:nvPr>
        </p:nvSpPr>
        <p:spPr>
          <a:xfrm>
            <a:off x="736326" y="1273174"/>
            <a:ext cx="2867208" cy="4860926"/>
          </a:xfrm>
        </p:spPr>
        <p:txBody>
          <a:bodyPr>
            <a:normAutofit/>
          </a:bodyPr>
          <a:lstStyle/>
          <a:p>
            <a:pPr>
              <a:buFont typeface="Wingdings" panose="05000000000000000000" pitchFamily="2" charset="2"/>
              <a:buChar char="n"/>
            </a:pPr>
            <a:r>
              <a:rPr lang="zh-CN" altLang="en-US" sz="2400" dirty="0"/>
              <a:t>固定路由网桥</a:t>
            </a:r>
          </a:p>
          <a:p>
            <a:pPr>
              <a:buFont typeface="Wingdings" panose="05000000000000000000" pitchFamily="2" charset="2"/>
              <a:buChar char="n"/>
            </a:pPr>
            <a:r>
              <a:rPr lang="zh-CN" altLang="en-US" sz="2400" dirty="0"/>
              <a:t>透明网桥</a:t>
            </a:r>
          </a:p>
          <a:p>
            <a:pPr>
              <a:buFont typeface="Wingdings" panose="05000000000000000000" pitchFamily="2" charset="2"/>
              <a:buChar char="n"/>
            </a:pPr>
            <a:r>
              <a:rPr lang="zh-CN" altLang="en-US" sz="2400" dirty="0"/>
              <a:t>源路由网桥</a:t>
            </a:r>
            <a:endParaRPr lang="en-US" altLang="zh-CN" sz="2400" dirty="0"/>
          </a:p>
          <a:p>
            <a:pPr>
              <a:buFont typeface="Wingdings" panose="05000000000000000000" pitchFamily="2" charset="2"/>
              <a:buChar char="n"/>
            </a:pPr>
            <a:endParaRPr lang="en-US" altLang="zh-CN" sz="2000" dirty="0"/>
          </a:p>
          <a:p>
            <a:pPr>
              <a:buFont typeface="Wingdings" panose="05000000000000000000" pitchFamily="2" charset="2"/>
              <a:buChar char="n"/>
            </a:pPr>
            <a:r>
              <a:rPr lang="zh-CN" altLang="en-US" sz="2000" dirty="0"/>
              <a:t>每个网桥中都有一张表，这张表中记录了到某个特定站点的帧应该转发到那个哪个局域网中去的信息，这个表称为</a:t>
            </a:r>
            <a:r>
              <a:rPr lang="zh-CN" altLang="en-US" sz="2000" dirty="0">
                <a:solidFill>
                  <a:srgbClr val="C00000"/>
                </a:solidFill>
              </a:rPr>
              <a:t>路由表</a:t>
            </a:r>
            <a:endParaRPr lang="zh-CN" altLang="en-US" sz="2000" dirty="0"/>
          </a:p>
          <a:p>
            <a:pPr>
              <a:buFont typeface="Wingdings" panose="05000000000000000000" pitchFamily="2" charset="2"/>
              <a:buChar char="n"/>
            </a:pPr>
            <a:endParaRPr lang="zh-CN" altLang="en-US" dirty="0"/>
          </a:p>
        </p:txBody>
      </p:sp>
      <p:grpSp>
        <p:nvGrpSpPr>
          <p:cNvPr id="454699" name="Group 43"/>
          <p:cNvGrpSpPr>
            <a:grpSpLocks/>
          </p:cNvGrpSpPr>
          <p:nvPr/>
        </p:nvGrpSpPr>
        <p:grpSpPr bwMode="auto">
          <a:xfrm>
            <a:off x="4967438" y="1520420"/>
            <a:ext cx="6321424" cy="3698875"/>
            <a:chOff x="1429" y="1661"/>
            <a:chExt cx="3982" cy="2330"/>
          </a:xfrm>
        </p:grpSpPr>
        <p:sp>
          <p:nvSpPr>
            <p:cNvPr id="454661" name="Rectangle 5"/>
            <p:cNvSpPr>
              <a:spLocks noChangeArrowheads="1"/>
            </p:cNvSpPr>
            <p:nvPr/>
          </p:nvSpPr>
          <p:spPr bwMode="auto">
            <a:xfrm>
              <a:off x="2116" y="1730"/>
              <a:ext cx="194" cy="230"/>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454662" name="Line 6"/>
            <p:cNvSpPr>
              <a:spLocks noChangeShapeType="1"/>
            </p:cNvSpPr>
            <p:nvPr/>
          </p:nvSpPr>
          <p:spPr bwMode="auto">
            <a:xfrm>
              <a:off x="2214" y="1955"/>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3" name="Rectangle 7"/>
            <p:cNvSpPr>
              <a:spLocks noChangeArrowheads="1"/>
            </p:cNvSpPr>
            <p:nvPr/>
          </p:nvSpPr>
          <p:spPr bwMode="auto">
            <a:xfrm>
              <a:off x="2216" y="2400"/>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454664" name="Line 8"/>
            <p:cNvSpPr>
              <a:spLocks noChangeShapeType="1"/>
            </p:cNvSpPr>
            <p:nvPr/>
          </p:nvSpPr>
          <p:spPr bwMode="auto">
            <a:xfrm>
              <a:off x="2319" y="263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5" name="Rectangle 9"/>
            <p:cNvSpPr>
              <a:spLocks noChangeArrowheads="1"/>
            </p:cNvSpPr>
            <p:nvPr/>
          </p:nvSpPr>
          <p:spPr bwMode="auto">
            <a:xfrm>
              <a:off x="4379" y="3762"/>
              <a:ext cx="195"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C</a:t>
              </a:r>
            </a:p>
          </p:txBody>
        </p:sp>
        <p:sp>
          <p:nvSpPr>
            <p:cNvPr id="454666" name="Line 10"/>
            <p:cNvSpPr>
              <a:spLocks noChangeShapeType="1"/>
            </p:cNvSpPr>
            <p:nvPr/>
          </p:nvSpPr>
          <p:spPr bwMode="auto">
            <a:xfrm>
              <a:off x="4465"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7" name="Rectangle 11"/>
            <p:cNvSpPr>
              <a:spLocks noChangeArrowheads="1"/>
            </p:cNvSpPr>
            <p:nvPr/>
          </p:nvSpPr>
          <p:spPr bwMode="auto">
            <a:xfrm>
              <a:off x="2047" y="3762"/>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E</a:t>
              </a:r>
            </a:p>
          </p:txBody>
        </p:sp>
        <p:sp>
          <p:nvSpPr>
            <p:cNvPr id="454668" name="Line 12"/>
            <p:cNvSpPr>
              <a:spLocks noChangeShapeType="1"/>
            </p:cNvSpPr>
            <p:nvPr/>
          </p:nvSpPr>
          <p:spPr bwMode="auto">
            <a:xfrm>
              <a:off x="2149"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9" name="Rectangle 13"/>
            <p:cNvSpPr>
              <a:spLocks noChangeArrowheads="1"/>
            </p:cNvSpPr>
            <p:nvPr/>
          </p:nvSpPr>
          <p:spPr bwMode="auto">
            <a:xfrm>
              <a:off x="4304" y="1661"/>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454670" name="Line 14"/>
            <p:cNvSpPr>
              <a:spLocks noChangeShapeType="1"/>
            </p:cNvSpPr>
            <p:nvPr/>
          </p:nvSpPr>
          <p:spPr bwMode="auto">
            <a:xfrm flipH="1">
              <a:off x="4400" y="1881"/>
              <a:ext cx="0" cy="2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1" name="Rectangle 15"/>
            <p:cNvSpPr>
              <a:spLocks noChangeArrowheads="1"/>
            </p:cNvSpPr>
            <p:nvPr/>
          </p:nvSpPr>
          <p:spPr bwMode="auto">
            <a:xfrm>
              <a:off x="5041" y="3224"/>
              <a:ext cx="194" cy="230"/>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F</a:t>
              </a:r>
            </a:p>
          </p:txBody>
        </p:sp>
        <p:sp>
          <p:nvSpPr>
            <p:cNvPr id="454672" name="Line 16"/>
            <p:cNvSpPr>
              <a:spLocks noChangeShapeType="1"/>
            </p:cNvSpPr>
            <p:nvPr/>
          </p:nvSpPr>
          <p:spPr bwMode="auto">
            <a:xfrm>
              <a:off x="5118" y="2980"/>
              <a:ext cx="0" cy="2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3" name="Rectangle 17"/>
            <p:cNvSpPr>
              <a:spLocks noChangeArrowheads="1"/>
            </p:cNvSpPr>
            <p:nvPr/>
          </p:nvSpPr>
          <p:spPr bwMode="auto">
            <a:xfrm>
              <a:off x="2552" y="2394"/>
              <a:ext cx="600" cy="229"/>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B1</a:t>
              </a:r>
            </a:p>
          </p:txBody>
        </p:sp>
        <p:sp>
          <p:nvSpPr>
            <p:cNvPr id="454674" name="Line 18"/>
            <p:cNvSpPr>
              <a:spLocks noChangeShapeType="1"/>
            </p:cNvSpPr>
            <p:nvPr/>
          </p:nvSpPr>
          <p:spPr bwMode="auto">
            <a:xfrm>
              <a:off x="2801" y="219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5" name="Line 19"/>
            <p:cNvSpPr>
              <a:spLocks noChangeShapeType="1"/>
            </p:cNvSpPr>
            <p:nvPr/>
          </p:nvSpPr>
          <p:spPr bwMode="auto">
            <a:xfrm flipH="1">
              <a:off x="2801" y="2629"/>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6" name="Rectangle 20"/>
            <p:cNvSpPr>
              <a:spLocks noChangeArrowheads="1"/>
            </p:cNvSpPr>
            <p:nvPr/>
          </p:nvSpPr>
          <p:spPr bwMode="auto">
            <a:xfrm>
              <a:off x="2280" y="3078"/>
              <a:ext cx="600" cy="230"/>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400" b="1" dirty="0">
                  <a:latin typeface="+mn-ea"/>
                </a:rPr>
                <a:t>网桥</a:t>
              </a:r>
              <a:r>
                <a:rPr lang="en-US" altLang="zh-CN" sz="1400" b="1" dirty="0">
                  <a:latin typeface="+mn-ea"/>
                </a:rPr>
                <a:t>B2</a:t>
              </a:r>
            </a:p>
          </p:txBody>
        </p:sp>
        <p:sp>
          <p:nvSpPr>
            <p:cNvPr id="454677" name="Line 21"/>
            <p:cNvSpPr>
              <a:spLocks noChangeShapeType="1"/>
            </p:cNvSpPr>
            <p:nvPr/>
          </p:nvSpPr>
          <p:spPr bwMode="auto">
            <a:xfrm>
              <a:off x="2513"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8" name="Line 22"/>
            <p:cNvSpPr>
              <a:spLocks noChangeShapeType="1"/>
            </p:cNvSpPr>
            <p:nvPr/>
          </p:nvSpPr>
          <p:spPr bwMode="auto">
            <a:xfrm>
              <a:off x="2508" y="3303"/>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9" name="Rectangle 23"/>
            <p:cNvSpPr>
              <a:spLocks noChangeArrowheads="1"/>
            </p:cNvSpPr>
            <p:nvPr/>
          </p:nvSpPr>
          <p:spPr bwMode="auto">
            <a:xfrm>
              <a:off x="3408" y="3078"/>
              <a:ext cx="599"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B3</a:t>
              </a:r>
            </a:p>
          </p:txBody>
        </p:sp>
        <p:sp>
          <p:nvSpPr>
            <p:cNvPr id="454680" name="Line 24"/>
            <p:cNvSpPr>
              <a:spLocks noChangeShapeType="1"/>
            </p:cNvSpPr>
            <p:nvPr/>
          </p:nvSpPr>
          <p:spPr bwMode="auto">
            <a:xfrm>
              <a:off x="3641"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1" name="Line 25"/>
            <p:cNvSpPr>
              <a:spLocks noChangeShapeType="1"/>
            </p:cNvSpPr>
            <p:nvPr/>
          </p:nvSpPr>
          <p:spPr bwMode="auto">
            <a:xfrm>
              <a:off x="3641" y="3322"/>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3" name="Line 27"/>
            <p:cNvSpPr>
              <a:spLocks noChangeShapeType="1"/>
            </p:cNvSpPr>
            <p:nvPr/>
          </p:nvSpPr>
          <p:spPr bwMode="auto">
            <a:xfrm>
              <a:off x="4146" y="2198"/>
              <a:ext cx="0" cy="29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4" name="Line 28"/>
            <p:cNvSpPr>
              <a:spLocks noChangeShapeType="1"/>
            </p:cNvSpPr>
            <p:nvPr/>
          </p:nvSpPr>
          <p:spPr bwMode="auto">
            <a:xfrm>
              <a:off x="4146" y="2736"/>
              <a:ext cx="0" cy="7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5" name="Line 29"/>
            <p:cNvSpPr>
              <a:spLocks noChangeShapeType="1"/>
            </p:cNvSpPr>
            <p:nvPr/>
          </p:nvSpPr>
          <p:spPr bwMode="auto">
            <a:xfrm>
              <a:off x="4379" y="2590"/>
              <a:ext cx="2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6" name="Line 30"/>
            <p:cNvSpPr>
              <a:spLocks noChangeShapeType="1"/>
            </p:cNvSpPr>
            <p:nvPr/>
          </p:nvSpPr>
          <p:spPr bwMode="auto">
            <a:xfrm>
              <a:off x="4661" y="2592"/>
              <a:ext cx="0" cy="3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7" name="Text Box 31"/>
            <p:cNvSpPr txBox="1">
              <a:spLocks noChangeArrowheads="1"/>
            </p:cNvSpPr>
            <p:nvPr/>
          </p:nvSpPr>
          <p:spPr bwMode="auto">
            <a:xfrm>
              <a:off x="1429" y="2124"/>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L1</a:t>
              </a:r>
            </a:p>
          </p:txBody>
        </p:sp>
        <p:sp>
          <p:nvSpPr>
            <p:cNvPr id="454688" name="Text Box 32"/>
            <p:cNvSpPr txBox="1">
              <a:spLocks noChangeArrowheads="1"/>
            </p:cNvSpPr>
            <p:nvPr/>
          </p:nvSpPr>
          <p:spPr bwMode="auto">
            <a:xfrm>
              <a:off x="1429" y="2797"/>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L2</a:t>
              </a:r>
            </a:p>
          </p:txBody>
        </p:sp>
        <p:sp>
          <p:nvSpPr>
            <p:cNvPr id="454689" name="Text Box 33"/>
            <p:cNvSpPr txBox="1">
              <a:spLocks noChangeArrowheads="1"/>
            </p:cNvSpPr>
            <p:nvPr/>
          </p:nvSpPr>
          <p:spPr bwMode="auto">
            <a:xfrm>
              <a:off x="1429" y="3471"/>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L5</a:t>
              </a:r>
            </a:p>
          </p:txBody>
        </p:sp>
        <p:sp>
          <p:nvSpPr>
            <p:cNvPr id="454690" name="Text Box 34"/>
            <p:cNvSpPr txBox="1">
              <a:spLocks noChangeArrowheads="1"/>
            </p:cNvSpPr>
            <p:nvPr/>
          </p:nvSpPr>
          <p:spPr bwMode="auto">
            <a:xfrm>
              <a:off x="4756" y="208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L4</a:t>
              </a:r>
            </a:p>
          </p:txBody>
        </p:sp>
        <p:sp>
          <p:nvSpPr>
            <p:cNvPr id="454691" name="Text Box 35"/>
            <p:cNvSpPr txBox="1">
              <a:spLocks noChangeArrowheads="1"/>
            </p:cNvSpPr>
            <p:nvPr/>
          </p:nvSpPr>
          <p:spPr bwMode="auto">
            <a:xfrm>
              <a:off x="4756" y="2715"/>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L6</a:t>
              </a:r>
            </a:p>
          </p:txBody>
        </p:sp>
        <p:sp>
          <p:nvSpPr>
            <p:cNvPr id="454692" name="Text Box 36"/>
            <p:cNvSpPr txBox="1">
              <a:spLocks noChangeArrowheads="1"/>
            </p:cNvSpPr>
            <p:nvPr/>
          </p:nvSpPr>
          <p:spPr bwMode="auto">
            <a:xfrm>
              <a:off x="4756" y="359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L3</a:t>
              </a:r>
            </a:p>
          </p:txBody>
        </p:sp>
        <p:sp>
          <p:nvSpPr>
            <p:cNvPr id="454693" name="Line 37"/>
            <p:cNvSpPr>
              <a:spLocks noChangeShapeType="1"/>
            </p:cNvSpPr>
            <p:nvPr/>
          </p:nvSpPr>
          <p:spPr bwMode="auto">
            <a:xfrm>
              <a:off x="2018" y="2854"/>
              <a:ext cx="169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4694" name="Line 38"/>
            <p:cNvSpPr>
              <a:spLocks noChangeShapeType="1"/>
            </p:cNvSpPr>
            <p:nvPr/>
          </p:nvSpPr>
          <p:spPr bwMode="auto">
            <a:xfrm>
              <a:off x="2018" y="3528"/>
              <a:ext cx="124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5" name="Line 39"/>
            <p:cNvSpPr>
              <a:spLocks noChangeShapeType="1"/>
            </p:cNvSpPr>
            <p:nvPr/>
          </p:nvSpPr>
          <p:spPr bwMode="auto">
            <a:xfrm>
              <a:off x="3486" y="3528"/>
              <a:ext cx="127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6" name="Line 40"/>
            <p:cNvSpPr>
              <a:spLocks noChangeShapeType="1"/>
            </p:cNvSpPr>
            <p:nvPr/>
          </p:nvSpPr>
          <p:spPr bwMode="auto">
            <a:xfrm>
              <a:off x="4367" y="2966"/>
              <a:ext cx="10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7" name="Line 41"/>
            <p:cNvSpPr>
              <a:spLocks noChangeShapeType="1"/>
            </p:cNvSpPr>
            <p:nvPr/>
          </p:nvSpPr>
          <p:spPr bwMode="auto">
            <a:xfrm>
              <a:off x="2018" y="2180"/>
              <a:ext cx="13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8" name="Line 42"/>
            <p:cNvSpPr>
              <a:spLocks noChangeShapeType="1"/>
            </p:cNvSpPr>
            <p:nvPr/>
          </p:nvSpPr>
          <p:spPr bwMode="auto">
            <a:xfrm>
              <a:off x="3715" y="2180"/>
              <a:ext cx="10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82" name="Rectangle 26"/>
            <p:cNvSpPr>
              <a:spLocks noChangeArrowheads="1"/>
            </p:cNvSpPr>
            <p:nvPr/>
          </p:nvSpPr>
          <p:spPr bwMode="auto">
            <a:xfrm>
              <a:off x="3787" y="2491"/>
              <a:ext cx="635"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a:latin typeface="+mn-ea"/>
                </a:rPr>
                <a:t>网桥</a:t>
              </a:r>
              <a:r>
                <a:rPr lang="en-US" altLang="zh-CN" sz="1400" b="1">
                  <a:latin typeface="+mn-ea"/>
                </a:rPr>
                <a:t>B4</a:t>
              </a: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3F71ECC-3096-DA50-E1E9-BD9C37BD220D}"/>
              </a:ext>
            </a:extLst>
          </p:cNvPr>
          <p:cNvSpPr txBox="1">
            <a:spLocks noChangeArrowheads="1"/>
          </p:cNvSpPr>
          <p:nvPr/>
        </p:nvSpPr>
        <p:spPr>
          <a:xfrm>
            <a:off x="660400" y="1130300"/>
            <a:ext cx="10858500" cy="7038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路由表的生成是由手工配置的，一旦配置完成，路由表不会变动。</a:t>
            </a:r>
          </a:p>
          <a:p>
            <a:endParaRPr lang="en-US" altLang="zh-CN" dirty="0"/>
          </a:p>
        </p:txBody>
      </p:sp>
      <p:sp>
        <p:nvSpPr>
          <p:cNvPr id="89" name="灯片编号占位符 5"/>
          <p:cNvSpPr>
            <a:spLocks noGrp="1"/>
          </p:cNvSpPr>
          <p:nvPr>
            <p:ph type="sldNum" sz="quarter" idx="12"/>
          </p:nvPr>
        </p:nvSpPr>
        <p:spPr/>
        <p:txBody>
          <a:bodyPr/>
          <a:lstStyle/>
          <a:p>
            <a:fld id="{29A10076-9964-49BC-B886-CEE114C2148C}" type="slidenum">
              <a:rPr lang="en-US" altLang="zh-CN"/>
              <a:pPr/>
              <a:t>176</a:t>
            </a:fld>
            <a:endParaRPr lang="en-US" altLang="zh-CN"/>
          </a:p>
        </p:txBody>
      </p:sp>
      <p:grpSp>
        <p:nvGrpSpPr>
          <p:cNvPr id="544816" name="Group 48"/>
          <p:cNvGrpSpPr>
            <a:grpSpLocks/>
          </p:cNvGrpSpPr>
          <p:nvPr/>
        </p:nvGrpSpPr>
        <p:grpSpPr bwMode="auto">
          <a:xfrm>
            <a:off x="1706932" y="1755849"/>
            <a:ext cx="8716962" cy="4321175"/>
            <a:chOff x="65" y="952"/>
            <a:chExt cx="5491" cy="2722"/>
          </a:xfrm>
        </p:grpSpPr>
        <p:sp>
          <p:nvSpPr>
            <p:cNvPr id="544778" name="Rectangle 10"/>
            <p:cNvSpPr>
              <a:spLocks noChangeArrowheads="1"/>
            </p:cNvSpPr>
            <p:nvPr/>
          </p:nvSpPr>
          <p:spPr bwMode="auto">
            <a:xfrm>
              <a:off x="1028" y="952"/>
              <a:ext cx="270" cy="278"/>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44779" name="Line 11"/>
            <p:cNvSpPr>
              <a:spLocks noChangeShapeType="1"/>
            </p:cNvSpPr>
            <p:nvPr/>
          </p:nvSpPr>
          <p:spPr bwMode="auto">
            <a:xfrm>
              <a:off x="1156" y="1235"/>
              <a:ext cx="0" cy="2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0" name="Rectangle 12"/>
            <p:cNvSpPr>
              <a:spLocks noChangeArrowheads="1"/>
            </p:cNvSpPr>
            <p:nvPr/>
          </p:nvSpPr>
          <p:spPr bwMode="auto">
            <a:xfrm>
              <a:off x="1159" y="174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44781" name="Line 13"/>
            <p:cNvSpPr>
              <a:spLocks noChangeShapeType="1"/>
            </p:cNvSpPr>
            <p:nvPr/>
          </p:nvSpPr>
          <p:spPr bwMode="auto">
            <a:xfrm>
              <a:off x="1302" y="2035"/>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2" name="Rectangle 14"/>
            <p:cNvSpPr>
              <a:spLocks noChangeArrowheads="1"/>
            </p:cNvSpPr>
            <p:nvPr/>
          </p:nvSpPr>
          <p:spPr bwMode="auto">
            <a:xfrm>
              <a:off x="4167"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44783" name="Line 15"/>
            <p:cNvSpPr>
              <a:spLocks noChangeShapeType="1"/>
            </p:cNvSpPr>
            <p:nvPr/>
          </p:nvSpPr>
          <p:spPr bwMode="auto">
            <a:xfrm>
              <a:off x="428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4" name="Rectangle 16"/>
            <p:cNvSpPr>
              <a:spLocks noChangeArrowheads="1"/>
            </p:cNvSpPr>
            <p:nvPr/>
          </p:nvSpPr>
          <p:spPr bwMode="auto">
            <a:xfrm>
              <a:off x="924"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44785" name="Line 17"/>
            <p:cNvSpPr>
              <a:spLocks noChangeShapeType="1"/>
            </p:cNvSpPr>
            <p:nvPr/>
          </p:nvSpPr>
          <p:spPr bwMode="auto">
            <a:xfrm>
              <a:off x="106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6" name="Rectangle 18"/>
            <p:cNvSpPr>
              <a:spLocks noChangeArrowheads="1"/>
            </p:cNvSpPr>
            <p:nvPr/>
          </p:nvSpPr>
          <p:spPr bwMode="auto">
            <a:xfrm>
              <a:off x="4038" y="977"/>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dirty="0">
                  <a:latin typeface="+mn-ea"/>
                </a:rPr>
                <a:t>D</a:t>
              </a:r>
            </a:p>
          </p:txBody>
        </p:sp>
        <p:sp>
          <p:nvSpPr>
            <p:cNvPr id="544787" name="Line 19"/>
            <p:cNvSpPr>
              <a:spLocks noChangeShapeType="1"/>
            </p:cNvSpPr>
            <p:nvPr/>
          </p:nvSpPr>
          <p:spPr bwMode="auto">
            <a:xfrm>
              <a:off x="4194" y="1250"/>
              <a:ext cx="1" cy="2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8" name="Rectangle 20"/>
            <p:cNvSpPr>
              <a:spLocks noChangeArrowheads="1"/>
            </p:cNvSpPr>
            <p:nvPr/>
          </p:nvSpPr>
          <p:spPr bwMode="auto">
            <a:xfrm>
              <a:off x="5086" y="2745"/>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44789" name="Line 21"/>
            <p:cNvSpPr>
              <a:spLocks noChangeShapeType="1"/>
            </p:cNvSpPr>
            <p:nvPr/>
          </p:nvSpPr>
          <p:spPr bwMode="auto">
            <a:xfrm>
              <a:off x="5194" y="2449"/>
              <a:ext cx="0"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0" name="Rectangle 22"/>
            <p:cNvSpPr>
              <a:spLocks noChangeArrowheads="1"/>
            </p:cNvSpPr>
            <p:nvPr/>
          </p:nvSpPr>
          <p:spPr bwMode="auto">
            <a:xfrm>
              <a:off x="1626" y="1739"/>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B1</a:t>
              </a:r>
            </a:p>
          </p:txBody>
        </p:sp>
        <p:sp>
          <p:nvSpPr>
            <p:cNvPr id="544791" name="Line 23"/>
            <p:cNvSpPr>
              <a:spLocks noChangeShapeType="1"/>
            </p:cNvSpPr>
            <p:nvPr/>
          </p:nvSpPr>
          <p:spPr bwMode="auto">
            <a:xfrm>
              <a:off x="1973" y="1502"/>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2" name="Line 24"/>
            <p:cNvSpPr>
              <a:spLocks noChangeShapeType="1"/>
            </p:cNvSpPr>
            <p:nvPr/>
          </p:nvSpPr>
          <p:spPr bwMode="auto">
            <a:xfrm flipH="1">
              <a:off x="1973" y="2024"/>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3" name="Rectangle 25"/>
            <p:cNvSpPr>
              <a:spLocks noChangeArrowheads="1"/>
            </p:cNvSpPr>
            <p:nvPr/>
          </p:nvSpPr>
          <p:spPr bwMode="auto">
            <a:xfrm>
              <a:off x="1248" y="2568"/>
              <a:ext cx="649" cy="278"/>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44794" name="Line 26"/>
            <p:cNvSpPr>
              <a:spLocks noChangeShapeType="1"/>
            </p:cNvSpPr>
            <p:nvPr/>
          </p:nvSpPr>
          <p:spPr bwMode="auto">
            <a:xfrm>
              <a:off x="1572"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5" name="Line 27"/>
            <p:cNvSpPr>
              <a:spLocks noChangeShapeType="1"/>
            </p:cNvSpPr>
            <p:nvPr/>
          </p:nvSpPr>
          <p:spPr bwMode="auto">
            <a:xfrm>
              <a:off x="1565" y="2840"/>
              <a:ext cx="0" cy="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6" name="Rectangle 28"/>
            <p:cNvSpPr>
              <a:spLocks noChangeArrowheads="1"/>
            </p:cNvSpPr>
            <p:nvPr/>
          </p:nvSpPr>
          <p:spPr bwMode="auto">
            <a:xfrm>
              <a:off x="2816" y="2568"/>
              <a:ext cx="648" cy="278"/>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44797" name="Line 29"/>
            <p:cNvSpPr>
              <a:spLocks noChangeShapeType="1"/>
            </p:cNvSpPr>
            <p:nvPr/>
          </p:nvSpPr>
          <p:spPr bwMode="auto">
            <a:xfrm>
              <a:off x="3140"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8" name="Line 30"/>
            <p:cNvSpPr>
              <a:spLocks noChangeShapeType="1"/>
            </p:cNvSpPr>
            <p:nvPr/>
          </p:nvSpPr>
          <p:spPr bwMode="auto">
            <a:xfrm>
              <a:off x="3140" y="2864"/>
              <a:ext cx="0" cy="2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9" name="Rectangle 31"/>
            <p:cNvSpPr>
              <a:spLocks noChangeArrowheads="1"/>
            </p:cNvSpPr>
            <p:nvPr/>
          </p:nvSpPr>
          <p:spPr bwMode="auto">
            <a:xfrm>
              <a:off x="3518" y="1857"/>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B4</a:t>
              </a:r>
            </a:p>
          </p:txBody>
        </p:sp>
        <p:sp>
          <p:nvSpPr>
            <p:cNvPr id="544800" name="Line 32"/>
            <p:cNvSpPr>
              <a:spLocks noChangeShapeType="1"/>
            </p:cNvSpPr>
            <p:nvPr/>
          </p:nvSpPr>
          <p:spPr bwMode="auto">
            <a:xfrm>
              <a:off x="3843" y="150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1" name="Line 33"/>
            <p:cNvSpPr>
              <a:spLocks noChangeShapeType="1"/>
            </p:cNvSpPr>
            <p:nvPr/>
          </p:nvSpPr>
          <p:spPr bwMode="auto">
            <a:xfrm>
              <a:off x="3843" y="2153"/>
              <a:ext cx="0" cy="94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2" name="Line 34"/>
            <p:cNvSpPr>
              <a:spLocks noChangeShapeType="1"/>
            </p:cNvSpPr>
            <p:nvPr/>
          </p:nvSpPr>
          <p:spPr bwMode="auto">
            <a:xfrm>
              <a:off x="4167" y="1976"/>
              <a:ext cx="3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3" name="Line 35"/>
            <p:cNvSpPr>
              <a:spLocks noChangeShapeType="1"/>
            </p:cNvSpPr>
            <p:nvPr/>
          </p:nvSpPr>
          <p:spPr bwMode="auto">
            <a:xfrm>
              <a:off x="4558" y="1979"/>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4" name="Text Box 36"/>
            <p:cNvSpPr txBox="1">
              <a:spLocks noChangeArrowheads="1"/>
            </p:cNvSpPr>
            <p:nvPr/>
          </p:nvSpPr>
          <p:spPr bwMode="auto">
            <a:xfrm>
              <a:off x="65" y="1374"/>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44805" name="Text Box 37"/>
            <p:cNvSpPr txBox="1">
              <a:spLocks noChangeArrowheads="1"/>
            </p:cNvSpPr>
            <p:nvPr/>
          </p:nvSpPr>
          <p:spPr bwMode="auto">
            <a:xfrm>
              <a:off x="65" y="2190"/>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44806" name="Text Box 38"/>
            <p:cNvSpPr txBox="1">
              <a:spLocks noChangeArrowheads="1"/>
            </p:cNvSpPr>
            <p:nvPr/>
          </p:nvSpPr>
          <p:spPr bwMode="auto">
            <a:xfrm>
              <a:off x="65" y="3006"/>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44807" name="Text Box 39"/>
            <p:cNvSpPr txBox="1">
              <a:spLocks noChangeArrowheads="1"/>
            </p:cNvSpPr>
            <p:nvPr/>
          </p:nvSpPr>
          <p:spPr bwMode="auto">
            <a:xfrm>
              <a:off x="4691" y="132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44808" name="Text Box 40"/>
            <p:cNvSpPr txBox="1">
              <a:spLocks noChangeArrowheads="1"/>
            </p:cNvSpPr>
            <p:nvPr/>
          </p:nvSpPr>
          <p:spPr bwMode="auto">
            <a:xfrm>
              <a:off x="4691" y="2091"/>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44809" name="Text Box 41"/>
            <p:cNvSpPr txBox="1">
              <a:spLocks noChangeArrowheads="1"/>
            </p:cNvSpPr>
            <p:nvPr/>
          </p:nvSpPr>
          <p:spPr bwMode="auto">
            <a:xfrm>
              <a:off x="4691" y="315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44810" name="Line 42"/>
            <p:cNvSpPr>
              <a:spLocks noChangeShapeType="1"/>
            </p:cNvSpPr>
            <p:nvPr/>
          </p:nvSpPr>
          <p:spPr bwMode="auto">
            <a:xfrm>
              <a:off x="884" y="2296"/>
              <a:ext cx="235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44811" name="Line 43"/>
            <p:cNvSpPr>
              <a:spLocks noChangeShapeType="1"/>
            </p:cNvSpPr>
            <p:nvPr/>
          </p:nvSpPr>
          <p:spPr bwMode="auto">
            <a:xfrm>
              <a:off x="884" y="3113"/>
              <a:ext cx="172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2" name="Line 44"/>
            <p:cNvSpPr>
              <a:spLocks noChangeShapeType="1"/>
            </p:cNvSpPr>
            <p:nvPr/>
          </p:nvSpPr>
          <p:spPr bwMode="auto">
            <a:xfrm>
              <a:off x="2925" y="3113"/>
              <a:ext cx="17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3" name="Line 45"/>
            <p:cNvSpPr>
              <a:spLocks noChangeShapeType="1"/>
            </p:cNvSpPr>
            <p:nvPr/>
          </p:nvSpPr>
          <p:spPr bwMode="auto">
            <a:xfrm>
              <a:off x="4150" y="2432"/>
              <a:ext cx="14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4" name="Line 46"/>
            <p:cNvSpPr>
              <a:spLocks noChangeShapeType="1"/>
            </p:cNvSpPr>
            <p:nvPr/>
          </p:nvSpPr>
          <p:spPr bwMode="auto">
            <a:xfrm>
              <a:off x="884" y="1480"/>
              <a:ext cx="181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5" name="Line 47"/>
            <p:cNvSpPr>
              <a:spLocks noChangeShapeType="1"/>
            </p:cNvSpPr>
            <p:nvPr/>
          </p:nvSpPr>
          <p:spPr bwMode="auto">
            <a:xfrm>
              <a:off x="3243" y="1480"/>
              <a:ext cx="14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graphicFrame>
        <p:nvGraphicFramePr>
          <p:cNvPr id="544911" name="Group 143"/>
          <p:cNvGraphicFramePr>
            <a:graphicFrameLocks noGrp="1"/>
          </p:cNvGraphicFramePr>
          <p:nvPr>
            <p:ph idx="1"/>
            <p:extLst>
              <p:ext uri="{D42A27DB-BD31-4B8C-83A1-F6EECF244321}">
                <p14:modId xmlns:p14="http://schemas.microsoft.com/office/powerpoint/2010/main" val="1117807027"/>
              </p:ext>
            </p:extLst>
          </p:nvPr>
        </p:nvGraphicFramePr>
        <p:xfrm>
          <a:off x="6031282" y="403391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5" name="Rectangle 2">
            <a:extLst>
              <a:ext uri="{FF2B5EF4-FFF2-40B4-BE49-F238E27FC236}">
                <a16:creationId xmlns:a16="http://schemas.microsoft.com/office/drawing/2014/main" id="{9AB13C24-6BEB-2A8F-4D24-FFC0B1DE0B6D}"/>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固定路由网桥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4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灯片编号占位符 5"/>
          <p:cNvSpPr>
            <a:spLocks noGrp="1"/>
          </p:cNvSpPr>
          <p:nvPr>
            <p:ph type="sldNum" sz="quarter" idx="12"/>
          </p:nvPr>
        </p:nvSpPr>
        <p:spPr/>
        <p:txBody>
          <a:bodyPr/>
          <a:lstStyle/>
          <a:p>
            <a:fld id="{33C4ED3E-FCC5-4C0F-BAC2-F2A456FA3A7A}" type="slidenum">
              <a:rPr lang="en-US" altLang="zh-CN"/>
              <a:pPr/>
              <a:t>177</a:t>
            </a:fld>
            <a:endParaRPr lang="en-US" altLang="zh-CN"/>
          </a:p>
        </p:txBody>
      </p:sp>
      <p:graphicFrame>
        <p:nvGraphicFramePr>
          <p:cNvPr id="545860" name="Group 68"/>
          <p:cNvGraphicFramePr>
            <a:graphicFrameLocks noGrp="1"/>
          </p:cNvGraphicFramePr>
          <p:nvPr>
            <p:ph idx="1"/>
            <p:extLst>
              <p:ext uri="{D42A27DB-BD31-4B8C-83A1-F6EECF244321}">
                <p14:modId xmlns:p14="http://schemas.microsoft.com/office/powerpoint/2010/main" val="1721060055"/>
              </p:ext>
            </p:extLst>
          </p:nvPr>
        </p:nvGraphicFramePr>
        <p:xfrm>
          <a:off x="2278064"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5861" name="Group 69"/>
          <p:cNvGraphicFramePr>
            <a:graphicFrameLocks noGrp="1"/>
          </p:cNvGraphicFramePr>
          <p:nvPr>
            <p:extLst>
              <p:ext uri="{D42A27DB-BD31-4B8C-83A1-F6EECF244321}">
                <p14:modId xmlns:p14="http://schemas.microsoft.com/office/powerpoint/2010/main" val="3635968953"/>
              </p:ext>
            </p:extLst>
          </p:nvPr>
        </p:nvGraphicFramePr>
        <p:xfrm>
          <a:off x="6383339"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05" name="Group 213"/>
          <p:cNvGraphicFramePr>
            <a:graphicFrameLocks noGrp="1"/>
          </p:cNvGraphicFramePr>
          <p:nvPr>
            <p:extLst>
              <p:ext uri="{D42A27DB-BD31-4B8C-83A1-F6EECF244321}">
                <p14:modId xmlns:p14="http://schemas.microsoft.com/office/powerpoint/2010/main" val="2286461645"/>
              </p:ext>
            </p:extLst>
          </p:nvPr>
        </p:nvGraphicFramePr>
        <p:xfrm>
          <a:off x="1919288" y="3889375"/>
          <a:ext cx="3313112" cy="2438400"/>
        </p:xfrm>
        <a:graphic>
          <a:graphicData uri="http://schemas.openxmlformats.org/drawingml/2006/table">
            <a:tbl>
              <a:tblPr/>
              <a:tblGrid>
                <a:gridCol w="576262">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1081087">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61" name="Group 269"/>
          <p:cNvGraphicFramePr>
            <a:graphicFrameLocks noGrp="1"/>
          </p:cNvGraphicFramePr>
          <p:nvPr>
            <p:extLst>
              <p:ext uri="{D42A27DB-BD31-4B8C-83A1-F6EECF244321}">
                <p14:modId xmlns:p14="http://schemas.microsoft.com/office/powerpoint/2010/main" val="3743648828"/>
              </p:ext>
            </p:extLst>
          </p:nvPr>
        </p:nvGraphicFramePr>
        <p:xfrm>
          <a:off x="5375276" y="3889375"/>
          <a:ext cx="4968875" cy="2438400"/>
        </p:xfrm>
        <a:graphic>
          <a:graphicData uri="http://schemas.openxmlformats.org/drawingml/2006/table">
            <a:tbl>
              <a:tblPr/>
              <a:tblGrid>
                <a:gridCol w="576263">
                  <a:extLst>
                    <a:ext uri="{9D8B030D-6E8A-4147-A177-3AD203B41FA5}">
                      <a16:colId xmlns:a16="http://schemas.microsoft.com/office/drawing/2014/main" val="20000"/>
                    </a:ext>
                  </a:extLst>
                </a:gridCol>
                <a:gridCol w="1081087">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1081087">
                  <a:extLst>
                    <a:ext uri="{9D8B030D-6E8A-4147-A177-3AD203B41FA5}">
                      <a16:colId xmlns:a16="http://schemas.microsoft.com/office/drawing/2014/main" val="20005"/>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45996" name="Text Box 204"/>
          <p:cNvSpPr txBox="1">
            <a:spLocks noChangeArrowheads="1"/>
          </p:cNvSpPr>
          <p:nvPr/>
        </p:nvSpPr>
        <p:spPr bwMode="auto">
          <a:xfrm>
            <a:off x="3450050" y="33861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B1</a:t>
            </a:r>
          </a:p>
        </p:txBody>
      </p:sp>
      <p:sp>
        <p:nvSpPr>
          <p:cNvPr id="545997" name="Text Box 205"/>
          <p:cNvSpPr txBox="1">
            <a:spLocks noChangeArrowheads="1"/>
          </p:cNvSpPr>
          <p:nvPr/>
        </p:nvSpPr>
        <p:spPr bwMode="auto">
          <a:xfrm>
            <a:off x="7945850" y="3409951"/>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B2</a:t>
            </a:r>
          </a:p>
        </p:txBody>
      </p:sp>
      <p:sp>
        <p:nvSpPr>
          <p:cNvPr id="545998" name="Text Box 206"/>
          <p:cNvSpPr txBox="1">
            <a:spLocks noChangeArrowheads="1"/>
          </p:cNvSpPr>
          <p:nvPr/>
        </p:nvSpPr>
        <p:spPr bwMode="auto">
          <a:xfrm>
            <a:off x="3211925"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B3</a:t>
            </a:r>
          </a:p>
        </p:txBody>
      </p:sp>
      <p:sp>
        <p:nvSpPr>
          <p:cNvPr id="545999" name="Text Box 207"/>
          <p:cNvSpPr txBox="1">
            <a:spLocks noChangeArrowheads="1"/>
          </p:cNvSpPr>
          <p:nvPr/>
        </p:nvSpPr>
        <p:spPr bwMode="auto">
          <a:xfrm>
            <a:off x="7515638"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B4</a:t>
            </a:r>
          </a:p>
        </p:txBody>
      </p:sp>
      <p:sp>
        <p:nvSpPr>
          <p:cNvPr id="2" name="Rectangle 2">
            <a:extLst>
              <a:ext uri="{FF2B5EF4-FFF2-40B4-BE49-F238E27FC236}">
                <a16:creationId xmlns:a16="http://schemas.microsoft.com/office/drawing/2014/main" id="{11B2C4ED-71A1-032D-0898-88433D28B83A}"/>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各网桥路由表</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8E49504-5896-40B7-B50E-0F15505C984C}" type="slidenum">
              <a:rPr lang="en-US" altLang="zh-CN"/>
              <a:pPr/>
              <a:t>178</a:t>
            </a:fld>
            <a:endParaRPr lang="en-US" altLang="zh-CN"/>
          </a:p>
        </p:txBody>
      </p:sp>
      <p:sp>
        <p:nvSpPr>
          <p:cNvPr id="586754" name="Rectangle 2"/>
          <p:cNvSpPr>
            <a:spLocks noGrp="1" noChangeArrowheads="1"/>
          </p:cNvSpPr>
          <p:nvPr>
            <p:ph type="title"/>
          </p:nvPr>
        </p:nvSpPr>
        <p:spPr/>
        <p:txBody>
          <a:bodyPr/>
          <a:lstStyle/>
          <a:p>
            <a:r>
              <a:rPr lang="zh-CN" altLang="en-US"/>
              <a:t>透明网桥</a:t>
            </a:r>
            <a:r>
              <a:rPr lang="en-US" altLang="zh-CN"/>
              <a:t>(Transparent Bridge)</a:t>
            </a:r>
          </a:p>
        </p:txBody>
      </p:sp>
      <p:sp>
        <p:nvSpPr>
          <p:cNvPr id="586755" name="Rectangle 3"/>
          <p:cNvSpPr>
            <a:spLocks noGrp="1" noChangeArrowheads="1"/>
          </p:cNvSpPr>
          <p:nvPr>
            <p:ph type="body" idx="1"/>
          </p:nvPr>
        </p:nvSpPr>
        <p:spPr/>
        <p:txBody>
          <a:bodyPr/>
          <a:lstStyle/>
          <a:p>
            <a:pPr>
              <a:buFont typeface="Wingdings" panose="05000000000000000000" pitchFamily="2" charset="2"/>
              <a:buChar char="n"/>
            </a:pPr>
            <a:r>
              <a:rPr lang="en-US" altLang="zh-CN" sz="2400" dirty="0"/>
              <a:t>“</a:t>
            </a:r>
            <a:r>
              <a:rPr lang="zh-CN" altLang="en-US" sz="2400" dirty="0"/>
              <a:t>透明”是指局域网上的站点并不知道所发送的帧将经过哪几个网桥，因为网桥对各站来说是看不见的 </a:t>
            </a:r>
          </a:p>
          <a:p>
            <a:pPr>
              <a:buFont typeface="Wingdings" panose="05000000000000000000" pitchFamily="2" charset="2"/>
              <a:buChar char="n"/>
            </a:pPr>
            <a:r>
              <a:rPr lang="zh-CN" altLang="en-US" sz="2400" dirty="0"/>
              <a:t>透明网桥是一种即插即用设备，其标准是 </a:t>
            </a:r>
            <a:r>
              <a:rPr lang="en-US" altLang="zh-CN" sz="2400" dirty="0"/>
              <a:t>IEEE 802.1D</a:t>
            </a:r>
            <a:r>
              <a:rPr lang="zh-CN" altLang="en-US" sz="2400" dirty="0"/>
              <a:t> </a:t>
            </a:r>
            <a:endParaRPr lang="en-US" altLang="zh-CN" sz="2400" dirty="0"/>
          </a:p>
          <a:p>
            <a:pPr>
              <a:buFont typeface="Wingdings" panose="05000000000000000000" pitchFamily="2" charset="2"/>
              <a:buChar char="n"/>
            </a:pPr>
            <a:r>
              <a:rPr lang="zh-CN" altLang="en-US" sz="2400" dirty="0"/>
              <a:t>采用逆向学习算法能够根据网络信息自动生成和修改自己的路由表</a:t>
            </a:r>
          </a:p>
          <a:p>
            <a:pPr>
              <a:buFont typeface="Wingdings" panose="05000000000000000000" pitchFamily="2" charset="2"/>
              <a:buChar char="n"/>
            </a:pPr>
            <a:r>
              <a:rPr lang="zh-CN" altLang="en-US" sz="2400" dirty="0"/>
              <a:t>自动修改和生成路由表的能力称为路由学习或地址学习</a:t>
            </a:r>
            <a:r>
              <a:rPr lang="en-US" altLang="zh-CN" sz="2400" dirty="0"/>
              <a:t>(Address Learning)</a:t>
            </a:r>
            <a:endParaRPr lang="zh-CN" altLang="en-US" sz="2400" dirty="0"/>
          </a:p>
          <a:p>
            <a:pPr>
              <a:buFont typeface="Wingdings" panose="05000000000000000000" pitchFamily="2" charset="2"/>
              <a:buChar char="n"/>
            </a:pPr>
            <a:r>
              <a:rPr lang="zh-CN" altLang="en-US" sz="2400" dirty="0"/>
              <a:t>要解决以下问题：</a:t>
            </a:r>
          </a:p>
          <a:p>
            <a:pPr marL="608012" lvl="1" indent="-342900">
              <a:buFont typeface="Wingdings" panose="05000000000000000000" pitchFamily="2" charset="2"/>
              <a:buChar char="Ø"/>
            </a:pPr>
            <a:r>
              <a:rPr lang="zh-CN" altLang="en-US" sz="2000" dirty="0">
                <a:latin typeface="+mn-ea"/>
              </a:rPr>
              <a:t>路由表的初始化</a:t>
            </a:r>
          </a:p>
          <a:p>
            <a:pPr marL="608012" lvl="1" indent="-342900">
              <a:buFont typeface="Wingdings" panose="05000000000000000000" pitchFamily="2" charset="2"/>
              <a:buChar char="Ø"/>
            </a:pPr>
            <a:r>
              <a:rPr lang="zh-CN" altLang="en-US" sz="2000" dirty="0">
                <a:latin typeface="+mn-ea"/>
              </a:rPr>
              <a:t>路由表的自动修改</a:t>
            </a:r>
          </a:p>
          <a:p>
            <a:pPr marL="608012" lvl="1" indent="-342900">
              <a:buFont typeface="Wingdings" panose="05000000000000000000" pitchFamily="2" charset="2"/>
              <a:buChar char="Ø"/>
            </a:pPr>
            <a:r>
              <a:rPr lang="zh-CN" altLang="en-US" sz="2000" dirty="0">
                <a:latin typeface="+mn-ea"/>
              </a:rPr>
              <a:t>帧循环</a:t>
            </a:r>
            <a:r>
              <a:rPr lang="en-US" altLang="zh-CN" sz="2000" dirty="0">
                <a:latin typeface="+mn-ea"/>
              </a:rPr>
              <a:t>--</a:t>
            </a:r>
            <a:r>
              <a:rPr lang="zh-CN" altLang="en-US" sz="2000" dirty="0">
                <a:latin typeface="+mn-ea"/>
              </a:rPr>
              <a:t>生成树算法</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p>
            <a:fld id="{F443AC03-600D-4F00-95F9-7DD2EAC03CD8}" type="slidenum">
              <a:rPr lang="en-US" altLang="zh-CN"/>
              <a:pPr/>
              <a:t>179</a:t>
            </a:fld>
            <a:endParaRPr lang="en-US" altLang="zh-CN"/>
          </a:p>
        </p:txBody>
      </p:sp>
      <p:sp>
        <p:nvSpPr>
          <p:cNvPr id="517122" name="Rectangle 2"/>
          <p:cNvSpPr>
            <a:spLocks noGrp="1" noChangeArrowheads="1"/>
          </p:cNvSpPr>
          <p:nvPr>
            <p:ph type="title"/>
          </p:nvPr>
        </p:nvSpPr>
        <p:spPr/>
        <p:txBody>
          <a:bodyPr/>
          <a:lstStyle/>
          <a:p>
            <a:r>
              <a:rPr lang="zh-CN" altLang="en-US"/>
              <a:t>路由表的初始化</a:t>
            </a:r>
          </a:p>
        </p:txBody>
      </p:sp>
      <p:sp>
        <p:nvSpPr>
          <p:cNvPr id="517125" name="Rectangle 5"/>
          <p:cNvSpPr>
            <a:spLocks noChangeArrowheads="1"/>
          </p:cNvSpPr>
          <p:nvPr/>
        </p:nvSpPr>
        <p:spPr bwMode="auto">
          <a:xfrm>
            <a:off x="4875214"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517126" name="Line 6"/>
          <p:cNvSpPr>
            <a:spLocks noChangeShapeType="1"/>
          </p:cNvSpPr>
          <p:nvPr/>
        </p:nvSpPr>
        <p:spPr bwMode="auto">
          <a:xfrm>
            <a:off x="5091113"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27" name="Rectangle 7"/>
          <p:cNvSpPr>
            <a:spLocks noChangeArrowheads="1"/>
          </p:cNvSpPr>
          <p:nvPr/>
        </p:nvSpPr>
        <p:spPr bwMode="auto">
          <a:xfrm>
            <a:off x="7535864"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517128" name="Line 8"/>
          <p:cNvSpPr>
            <a:spLocks noChangeShapeType="1"/>
          </p:cNvSpPr>
          <p:nvPr/>
        </p:nvSpPr>
        <p:spPr bwMode="auto">
          <a:xfrm>
            <a:off x="7751763"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32" name="Text Box 12"/>
          <p:cNvSpPr txBox="1">
            <a:spLocks noChangeArrowheads="1"/>
          </p:cNvSpPr>
          <p:nvPr/>
        </p:nvSpPr>
        <p:spPr bwMode="auto">
          <a:xfrm>
            <a:off x="3359151" y="34155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17133" name="Text Box 13"/>
          <p:cNvSpPr txBox="1">
            <a:spLocks noChangeArrowheads="1"/>
          </p:cNvSpPr>
          <p:nvPr/>
        </p:nvSpPr>
        <p:spPr bwMode="auto">
          <a:xfrm>
            <a:off x="3359151" y="47109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17134" name="Line 14"/>
          <p:cNvSpPr>
            <a:spLocks noChangeShapeType="1"/>
          </p:cNvSpPr>
          <p:nvPr/>
        </p:nvSpPr>
        <p:spPr bwMode="auto">
          <a:xfrm flipV="1">
            <a:off x="4659314" y="4877649"/>
            <a:ext cx="3597275"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5" name="Line 15"/>
          <p:cNvSpPr>
            <a:spLocks noChangeShapeType="1"/>
          </p:cNvSpPr>
          <p:nvPr/>
        </p:nvSpPr>
        <p:spPr bwMode="auto">
          <a:xfrm flipV="1">
            <a:off x="4659313" y="3582249"/>
            <a:ext cx="352425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6" name="Rectangle 16"/>
          <p:cNvSpPr>
            <a:spLocks noChangeArrowheads="1"/>
          </p:cNvSpPr>
          <p:nvPr/>
        </p:nvSpPr>
        <p:spPr bwMode="auto">
          <a:xfrm>
            <a:off x="4943475" y="3942611"/>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17137" name="Line 17"/>
          <p:cNvSpPr>
            <a:spLocks noChangeShapeType="1"/>
          </p:cNvSpPr>
          <p:nvPr/>
        </p:nvSpPr>
        <p:spPr bwMode="auto">
          <a:xfrm>
            <a:off x="5494338" y="3566374"/>
            <a:ext cx="0" cy="376237"/>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8" name="Line 18"/>
          <p:cNvSpPr>
            <a:spLocks noChangeShapeType="1"/>
          </p:cNvSpPr>
          <p:nvPr/>
        </p:nvSpPr>
        <p:spPr bwMode="auto">
          <a:xfrm flipH="1">
            <a:off x="5494338" y="4395048"/>
            <a:ext cx="0" cy="431800"/>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9" name="Rectangle 19"/>
          <p:cNvSpPr>
            <a:spLocks noChangeArrowheads="1"/>
          </p:cNvSpPr>
          <p:nvPr/>
        </p:nvSpPr>
        <p:spPr bwMode="auto">
          <a:xfrm>
            <a:off x="7391401"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C</a:t>
            </a:r>
          </a:p>
        </p:txBody>
      </p:sp>
      <p:sp>
        <p:nvSpPr>
          <p:cNvPr id="517140" name="Line 20"/>
          <p:cNvSpPr>
            <a:spLocks noChangeShapeType="1"/>
          </p:cNvSpPr>
          <p:nvPr/>
        </p:nvSpPr>
        <p:spPr bwMode="auto">
          <a:xfrm>
            <a:off x="7607300"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41" name="Rectangle 21"/>
          <p:cNvSpPr>
            <a:spLocks noChangeArrowheads="1"/>
          </p:cNvSpPr>
          <p:nvPr/>
        </p:nvSpPr>
        <p:spPr bwMode="auto">
          <a:xfrm>
            <a:off x="4872039"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517142" name="Line 22"/>
          <p:cNvSpPr>
            <a:spLocks noChangeShapeType="1"/>
          </p:cNvSpPr>
          <p:nvPr/>
        </p:nvSpPr>
        <p:spPr bwMode="auto">
          <a:xfrm>
            <a:off x="5087938"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2" name="Rectangle 3">
            <a:extLst>
              <a:ext uri="{FF2B5EF4-FFF2-40B4-BE49-F238E27FC236}">
                <a16:creationId xmlns:a16="http://schemas.microsoft.com/office/drawing/2014/main" id="{0FA6332A-E75E-B3C1-3F9F-DAB01AF7494E}"/>
              </a:ext>
            </a:extLst>
          </p:cNvPr>
          <p:cNvSpPr txBox="1">
            <a:spLocks noChangeArrowheads="1"/>
          </p:cNvSpPr>
          <p:nvPr/>
        </p:nvSpPr>
        <p:spPr>
          <a:xfrm>
            <a:off x="660400" y="1130299"/>
            <a:ext cx="10858500" cy="108658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当网桥收到一个发往某站点的帧，而在路由表中没有该站点的路由信息时，网桥使用一个</a:t>
            </a:r>
            <a:r>
              <a:rPr lang="zh-CN" altLang="en-US" sz="2400" dirty="0">
                <a:solidFill>
                  <a:srgbClr val="C00000"/>
                </a:solidFill>
              </a:rPr>
              <a:t>扩散算法</a:t>
            </a:r>
            <a:r>
              <a:rPr lang="zh-CN" altLang="en-US" sz="2400" dirty="0"/>
              <a:t>向它所连接的所有局域网发送这个帧。</a:t>
            </a:r>
          </a:p>
          <a:p>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97281-3148-48CC-89B9-50773427A19D}"/>
              </a:ext>
            </a:extLst>
          </p:cNvPr>
          <p:cNvSpPr>
            <a:spLocks noGrp="1"/>
          </p:cNvSpPr>
          <p:nvPr>
            <p:ph type="title"/>
          </p:nvPr>
        </p:nvSpPr>
        <p:spPr/>
        <p:txBody>
          <a:bodyPr/>
          <a:lstStyle/>
          <a:p>
            <a:r>
              <a:rPr lang="zh-CN" altLang="en-US" dirty="0"/>
              <a:t>传输方式：异步传输</a:t>
            </a:r>
          </a:p>
        </p:txBody>
      </p:sp>
      <p:sp>
        <p:nvSpPr>
          <p:cNvPr id="3" name="内容占位符 2">
            <a:extLst>
              <a:ext uri="{FF2B5EF4-FFF2-40B4-BE49-F238E27FC236}">
                <a16:creationId xmlns:a16="http://schemas.microsoft.com/office/drawing/2014/main" id="{23DD39D2-64FD-415F-8A0A-3AFCD85C2ABE}"/>
              </a:ext>
            </a:extLst>
          </p:cNvPr>
          <p:cNvSpPr>
            <a:spLocks noGrp="1"/>
          </p:cNvSpPr>
          <p:nvPr>
            <p:ph idx="1"/>
          </p:nvPr>
        </p:nvSpPr>
        <p:spPr>
          <a:xfrm>
            <a:off x="660399" y="1125539"/>
            <a:ext cx="11119221" cy="1079779"/>
          </a:xfrm>
        </p:spPr>
        <p:txBody>
          <a:bodyPr>
            <a:normAutofit fontScale="85000" lnSpcReduction="10000"/>
          </a:bodyPr>
          <a:lstStyle/>
          <a:p>
            <a:r>
              <a:rPr lang="zh-CN" altLang="en-US" sz="2800" dirty="0">
                <a:solidFill>
                  <a:srgbClr val="FF0000"/>
                </a:solidFill>
                <a:latin typeface="+mn-ea"/>
              </a:rPr>
              <a:t>异步传输：</a:t>
            </a:r>
            <a:r>
              <a:rPr lang="zh-CN" altLang="en-US" sz="2800" dirty="0">
                <a:latin typeface="+mn-ea"/>
              </a:rPr>
              <a:t>两个设备间以有限的几个比特通常是一个字符为单位进行的数据传输</a:t>
            </a:r>
          </a:p>
          <a:p>
            <a:pPr marL="538163" indent="-360363">
              <a:buFont typeface="Wingdings" panose="05000000000000000000" pitchFamily="2" charset="2"/>
              <a:buChar char="Ø"/>
            </a:pPr>
            <a:r>
              <a:rPr lang="zh-CN" altLang="en-US" sz="2200" dirty="0">
                <a:latin typeface="+mn-ea"/>
              </a:rPr>
              <a:t>特点：传输开销大、效率低，用于低速设备</a:t>
            </a: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10DC69D9-A30A-4F67-A06E-3512C75786A9}"/>
              </a:ext>
            </a:extLst>
          </p:cNvPr>
          <p:cNvSpPr>
            <a:spLocks noGrp="1"/>
          </p:cNvSpPr>
          <p:nvPr>
            <p:ph type="sldNum" sz="quarter" idx="12"/>
          </p:nvPr>
        </p:nvSpPr>
        <p:spPr/>
        <p:txBody>
          <a:bodyPr/>
          <a:lstStyle/>
          <a:p>
            <a:fld id="{C8BB1146-E542-4D4E-B8E9-6919A11DDD48}" type="slidenum">
              <a:rPr lang="en-US" smtClean="0"/>
              <a:t>18</a:t>
            </a:fld>
            <a:endParaRPr lang="en-US"/>
          </a:p>
        </p:txBody>
      </p:sp>
      <p:sp>
        <p:nvSpPr>
          <p:cNvPr id="5" name="Line 211">
            <a:extLst>
              <a:ext uri="{FF2B5EF4-FFF2-40B4-BE49-F238E27FC236}">
                <a16:creationId xmlns:a16="http://schemas.microsoft.com/office/drawing/2014/main" id="{AD9EA7C2-F5D2-40DE-89A4-E9A204B02895}"/>
              </a:ext>
            </a:extLst>
          </p:cNvPr>
          <p:cNvSpPr>
            <a:spLocks noChangeShapeType="1"/>
          </p:cNvSpPr>
          <p:nvPr/>
        </p:nvSpPr>
        <p:spPr bwMode="auto">
          <a:xfrm>
            <a:off x="1940585" y="3137277"/>
            <a:ext cx="8127965" cy="3176"/>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358">
            <a:extLst>
              <a:ext uri="{FF2B5EF4-FFF2-40B4-BE49-F238E27FC236}">
                <a16:creationId xmlns:a16="http://schemas.microsoft.com/office/drawing/2014/main" id="{CCB4754D-FE2E-4C83-814D-1CF138D2F605}"/>
              </a:ext>
            </a:extLst>
          </p:cNvPr>
          <p:cNvGrpSpPr>
            <a:grpSpLocks/>
          </p:cNvGrpSpPr>
          <p:nvPr/>
        </p:nvGrpSpPr>
        <p:grpSpPr bwMode="auto">
          <a:xfrm>
            <a:off x="2495869" y="2632454"/>
            <a:ext cx="6969125" cy="720725"/>
            <a:chOff x="657" y="1798"/>
            <a:chExt cx="4390" cy="589"/>
          </a:xfrm>
        </p:grpSpPr>
        <p:sp>
          <p:nvSpPr>
            <p:cNvPr id="7" name="Line 286">
              <a:extLst>
                <a:ext uri="{FF2B5EF4-FFF2-40B4-BE49-F238E27FC236}">
                  <a16:creationId xmlns:a16="http://schemas.microsoft.com/office/drawing/2014/main" id="{B9A6AFE3-D25E-451A-9B0A-FAE5668A5970}"/>
                </a:ext>
              </a:extLst>
            </p:cNvPr>
            <p:cNvSpPr>
              <a:spLocks noChangeShapeType="1"/>
            </p:cNvSpPr>
            <p:nvPr/>
          </p:nvSpPr>
          <p:spPr bwMode="auto">
            <a:xfrm>
              <a:off x="504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287">
              <a:extLst>
                <a:ext uri="{FF2B5EF4-FFF2-40B4-BE49-F238E27FC236}">
                  <a16:creationId xmlns:a16="http://schemas.microsoft.com/office/drawing/2014/main" id="{A8B732BD-F8E0-4612-8FB6-B82CC8D6802E}"/>
                </a:ext>
              </a:extLst>
            </p:cNvPr>
            <p:cNvSpPr>
              <a:spLocks noChangeShapeType="1"/>
            </p:cNvSpPr>
            <p:nvPr/>
          </p:nvSpPr>
          <p:spPr bwMode="auto">
            <a:xfrm>
              <a:off x="492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88">
              <a:extLst>
                <a:ext uri="{FF2B5EF4-FFF2-40B4-BE49-F238E27FC236}">
                  <a16:creationId xmlns:a16="http://schemas.microsoft.com/office/drawing/2014/main" id="{AC8B478C-E132-486F-B2FF-9C952463CCBF}"/>
                </a:ext>
              </a:extLst>
            </p:cNvPr>
            <p:cNvSpPr>
              <a:spLocks noChangeShapeType="1"/>
            </p:cNvSpPr>
            <p:nvPr/>
          </p:nvSpPr>
          <p:spPr bwMode="auto">
            <a:xfrm>
              <a:off x="480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89">
              <a:extLst>
                <a:ext uri="{FF2B5EF4-FFF2-40B4-BE49-F238E27FC236}">
                  <a16:creationId xmlns:a16="http://schemas.microsoft.com/office/drawing/2014/main" id="{23B89F5F-9BB5-414E-AE39-B3D9C2C14D51}"/>
                </a:ext>
              </a:extLst>
            </p:cNvPr>
            <p:cNvSpPr>
              <a:spLocks noChangeShapeType="1"/>
            </p:cNvSpPr>
            <p:nvPr/>
          </p:nvSpPr>
          <p:spPr bwMode="auto">
            <a:xfrm>
              <a:off x="469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90">
              <a:extLst>
                <a:ext uri="{FF2B5EF4-FFF2-40B4-BE49-F238E27FC236}">
                  <a16:creationId xmlns:a16="http://schemas.microsoft.com/office/drawing/2014/main" id="{E030E79B-897F-4993-9BA4-1932D28A9233}"/>
                </a:ext>
              </a:extLst>
            </p:cNvPr>
            <p:cNvSpPr>
              <a:spLocks noChangeShapeType="1"/>
            </p:cNvSpPr>
            <p:nvPr/>
          </p:nvSpPr>
          <p:spPr bwMode="auto">
            <a:xfrm>
              <a:off x="457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91">
              <a:extLst>
                <a:ext uri="{FF2B5EF4-FFF2-40B4-BE49-F238E27FC236}">
                  <a16:creationId xmlns:a16="http://schemas.microsoft.com/office/drawing/2014/main" id="{AB177505-6FE9-4C52-AC9D-AC0DF3D04089}"/>
                </a:ext>
              </a:extLst>
            </p:cNvPr>
            <p:cNvSpPr>
              <a:spLocks noChangeShapeType="1"/>
            </p:cNvSpPr>
            <p:nvPr/>
          </p:nvSpPr>
          <p:spPr bwMode="auto">
            <a:xfrm>
              <a:off x="445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92">
              <a:extLst>
                <a:ext uri="{FF2B5EF4-FFF2-40B4-BE49-F238E27FC236}">
                  <a16:creationId xmlns:a16="http://schemas.microsoft.com/office/drawing/2014/main" id="{A0005A0E-36E3-4AA3-838D-D403158F73D3}"/>
                </a:ext>
              </a:extLst>
            </p:cNvPr>
            <p:cNvSpPr>
              <a:spLocks noChangeShapeType="1"/>
            </p:cNvSpPr>
            <p:nvPr/>
          </p:nvSpPr>
          <p:spPr bwMode="auto">
            <a:xfrm>
              <a:off x="433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93">
              <a:extLst>
                <a:ext uri="{FF2B5EF4-FFF2-40B4-BE49-F238E27FC236}">
                  <a16:creationId xmlns:a16="http://schemas.microsoft.com/office/drawing/2014/main" id="{64E9E3E5-654E-4EF3-B5FD-CFE8954BFB40}"/>
                </a:ext>
              </a:extLst>
            </p:cNvPr>
            <p:cNvSpPr>
              <a:spLocks noChangeShapeType="1"/>
            </p:cNvSpPr>
            <p:nvPr/>
          </p:nvSpPr>
          <p:spPr bwMode="auto">
            <a:xfrm>
              <a:off x="421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94">
              <a:extLst>
                <a:ext uri="{FF2B5EF4-FFF2-40B4-BE49-F238E27FC236}">
                  <a16:creationId xmlns:a16="http://schemas.microsoft.com/office/drawing/2014/main" id="{285560CA-EE3B-42FF-B85A-4D158133097B}"/>
                </a:ext>
              </a:extLst>
            </p:cNvPr>
            <p:cNvSpPr>
              <a:spLocks noChangeShapeType="1"/>
            </p:cNvSpPr>
            <p:nvPr/>
          </p:nvSpPr>
          <p:spPr bwMode="auto">
            <a:xfrm>
              <a:off x="409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95">
              <a:extLst>
                <a:ext uri="{FF2B5EF4-FFF2-40B4-BE49-F238E27FC236}">
                  <a16:creationId xmlns:a16="http://schemas.microsoft.com/office/drawing/2014/main" id="{58D00895-5FA3-4B03-BC6E-F1A08C6B6C27}"/>
                </a:ext>
              </a:extLst>
            </p:cNvPr>
            <p:cNvSpPr>
              <a:spLocks noChangeShapeType="1"/>
            </p:cNvSpPr>
            <p:nvPr/>
          </p:nvSpPr>
          <p:spPr bwMode="auto">
            <a:xfrm>
              <a:off x="398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96">
              <a:extLst>
                <a:ext uri="{FF2B5EF4-FFF2-40B4-BE49-F238E27FC236}">
                  <a16:creationId xmlns:a16="http://schemas.microsoft.com/office/drawing/2014/main" id="{1429751C-D2B1-470C-BFA6-CA79E9F82D85}"/>
                </a:ext>
              </a:extLst>
            </p:cNvPr>
            <p:cNvSpPr>
              <a:spLocks noChangeShapeType="1"/>
            </p:cNvSpPr>
            <p:nvPr/>
          </p:nvSpPr>
          <p:spPr bwMode="auto">
            <a:xfrm>
              <a:off x="386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97">
              <a:extLst>
                <a:ext uri="{FF2B5EF4-FFF2-40B4-BE49-F238E27FC236}">
                  <a16:creationId xmlns:a16="http://schemas.microsoft.com/office/drawing/2014/main" id="{26D51594-6D69-4715-AB59-05EF1F4F6F1C}"/>
                </a:ext>
              </a:extLst>
            </p:cNvPr>
            <p:cNvSpPr>
              <a:spLocks noChangeShapeType="1"/>
            </p:cNvSpPr>
            <p:nvPr/>
          </p:nvSpPr>
          <p:spPr bwMode="auto">
            <a:xfrm>
              <a:off x="374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98">
              <a:extLst>
                <a:ext uri="{FF2B5EF4-FFF2-40B4-BE49-F238E27FC236}">
                  <a16:creationId xmlns:a16="http://schemas.microsoft.com/office/drawing/2014/main" id="{71BACA12-04DA-4FEC-9578-B46854703CDD}"/>
                </a:ext>
              </a:extLst>
            </p:cNvPr>
            <p:cNvSpPr>
              <a:spLocks noChangeShapeType="1"/>
            </p:cNvSpPr>
            <p:nvPr/>
          </p:nvSpPr>
          <p:spPr bwMode="auto">
            <a:xfrm>
              <a:off x="362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99">
              <a:extLst>
                <a:ext uri="{FF2B5EF4-FFF2-40B4-BE49-F238E27FC236}">
                  <a16:creationId xmlns:a16="http://schemas.microsoft.com/office/drawing/2014/main" id="{43E4501E-39F5-4ACC-8027-EFEF2C2AA14A}"/>
                </a:ext>
              </a:extLst>
            </p:cNvPr>
            <p:cNvSpPr>
              <a:spLocks noChangeShapeType="1"/>
            </p:cNvSpPr>
            <p:nvPr/>
          </p:nvSpPr>
          <p:spPr bwMode="auto">
            <a:xfrm>
              <a:off x="350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00">
              <a:extLst>
                <a:ext uri="{FF2B5EF4-FFF2-40B4-BE49-F238E27FC236}">
                  <a16:creationId xmlns:a16="http://schemas.microsoft.com/office/drawing/2014/main" id="{22FC12B6-28F3-4A6E-AFD6-071C1A9458E8}"/>
                </a:ext>
              </a:extLst>
            </p:cNvPr>
            <p:cNvSpPr>
              <a:spLocks noChangeShapeType="1"/>
            </p:cNvSpPr>
            <p:nvPr/>
          </p:nvSpPr>
          <p:spPr bwMode="auto">
            <a:xfrm>
              <a:off x="338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01">
              <a:extLst>
                <a:ext uri="{FF2B5EF4-FFF2-40B4-BE49-F238E27FC236}">
                  <a16:creationId xmlns:a16="http://schemas.microsoft.com/office/drawing/2014/main" id="{F9D1010C-370A-4737-B068-665FC542D29D}"/>
                </a:ext>
              </a:extLst>
            </p:cNvPr>
            <p:cNvSpPr>
              <a:spLocks noChangeShapeType="1"/>
            </p:cNvSpPr>
            <p:nvPr/>
          </p:nvSpPr>
          <p:spPr bwMode="auto">
            <a:xfrm>
              <a:off x="326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02">
              <a:extLst>
                <a:ext uri="{FF2B5EF4-FFF2-40B4-BE49-F238E27FC236}">
                  <a16:creationId xmlns:a16="http://schemas.microsoft.com/office/drawing/2014/main" id="{D41FA653-84E0-45C9-95D8-D89D2B90F5E1}"/>
                </a:ext>
              </a:extLst>
            </p:cNvPr>
            <p:cNvSpPr>
              <a:spLocks noChangeShapeType="1"/>
            </p:cNvSpPr>
            <p:nvPr/>
          </p:nvSpPr>
          <p:spPr bwMode="auto">
            <a:xfrm>
              <a:off x="314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03">
              <a:extLst>
                <a:ext uri="{FF2B5EF4-FFF2-40B4-BE49-F238E27FC236}">
                  <a16:creationId xmlns:a16="http://schemas.microsoft.com/office/drawing/2014/main" id="{0864AC20-1DD2-4685-A475-9617B3AAD1B2}"/>
                </a:ext>
              </a:extLst>
            </p:cNvPr>
            <p:cNvSpPr>
              <a:spLocks noChangeShapeType="1"/>
            </p:cNvSpPr>
            <p:nvPr/>
          </p:nvSpPr>
          <p:spPr bwMode="auto">
            <a:xfrm>
              <a:off x="302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04">
              <a:extLst>
                <a:ext uri="{FF2B5EF4-FFF2-40B4-BE49-F238E27FC236}">
                  <a16:creationId xmlns:a16="http://schemas.microsoft.com/office/drawing/2014/main" id="{0F4660F5-89C7-48E0-8D2F-D88940CE8604}"/>
                </a:ext>
              </a:extLst>
            </p:cNvPr>
            <p:cNvSpPr>
              <a:spLocks noChangeShapeType="1"/>
            </p:cNvSpPr>
            <p:nvPr/>
          </p:nvSpPr>
          <p:spPr bwMode="auto">
            <a:xfrm>
              <a:off x="291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05">
              <a:extLst>
                <a:ext uri="{FF2B5EF4-FFF2-40B4-BE49-F238E27FC236}">
                  <a16:creationId xmlns:a16="http://schemas.microsoft.com/office/drawing/2014/main" id="{C6180797-2433-4651-98C3-ABD6E2DAA4A5}"/>
                </a:ext>
              </a:extLst>
            </p:cNvPr>
            <p:cNvSpPr>
              <a:spLocks noChangeShapeType="1"/>
            </p:cNvSpPr>
            <p:nvPr/>
          </p:nvSpPr>
          <p:spPr bwMode="auto">
            <a:xfrm>
              <a:off x="279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06">
              <a:extLst>
                <a:ext uri="{FF2B5EF4-FFF2-40B4-BE49-F238E27FC236}">
                  <a16:creationId xmlns:a16="http://schemas.microsoft.com/office/drawing/2014/main" id="{8BD0DBB4-547F-4185-A2C5-9159206F4645}"/>
                </a:ext>
              </a:extLst>
            </p:cNvPr>
            <p:cNvSpPr>
              <a:spLocks noChangeShapeType="1"/>
            </p:cNvSpPr>
            <p:nvPr/>
          </p:nvSpPr>
          <p:spPr bwMode="auto">
            <a:xfrm>
              <a:off x="267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7">
              <a:extLst>
                <a:ext uri="{FF2B5EF4-FFF2-40B4-BE49-F238E27FC236}">
                  <a16:creationId xmlns:a16="http://schemas.microsoft.com/office/drawing/2014/main" id="{400717B4-B308-4FDB-88F1-51E3FA558FB5}"/>
                </a:ext>
              </a:extLst>
            </p:cNvPr>
            <p:cNvSpPr>
              <a:spLocks noChangeShapeType="1"/>
            </p:cNvSpPr>
            <p:nvPr/>
          </p:nvSpPr>
          <p:spPr bwMode="auto">
            <a:xfrm>
              <a:off x="255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08">
              <a:extLst>
                <a:ext uri="{FF2B5EF4-FFF2-40B4-BE49-F238E27FC236}">
                  <a16:creationId xmlns:a16="http://schemas.microsoft.com/office/drawing/2014/main" id="{91456502-745B-496E-A1D0-DFD2A75A5F27}"/>
                </a:ext>
              </a:extLst>
            </p:cNvPr>
            <p:cNvSpPr>
              <a:spLocks noChangeShapeType="1"/>
            </p:cNvSpPr>
            <p:nvPr/>
          </p:nvSpPr>
          <p:spPr bwMode="auto">
            <a:xfrm>
              <a:off x="243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09">
              <a:extLst>
                <a:ext uri="{FF2B5EF4-FFF2-40B4-BE49-F238E27FC236}">
                  <a16:creationId xmlns:a16="http://schemas.microsoft.com/office/drawing/2014/main" id="{1671694E-F967-44D5-B09B-E148E37A4B2B}"/>
                </a:ext>
              </a:extLst>
            </p:cNvPr>
            <p:cNvSpPr>
              <a:spLocks noChangeShapeType="1"/>
            </p:cNvSpPr>
            <p:nvPr/>
          </p:nvSpPr>
          <p:spPr bwMode="auto">
            <a:xfrm>
              <a:off x="231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0">
              <a:extLst>
                <a:ext uri="{FF2B5EF4-FFF2-40B4-BE49-F238E27FC236}">
                  <a16:creationId xmlns:a16="http://schemas.microsoft.com/office/drawing/2014/main" id="{5EE41542-71A5-4506-900A-C53C772BAF3D}"/>
                </a:ext>
              </a:extLst>
            </p:cNvPr>
            <p:cNvSpPr>
              <a:spLocks noChangeShapeType="1"/>
            </p:cNvSpPr>
            <p:nvPr/>
          </p:nvSpPr>
          <p:spPr bwMode="auto">
            <a:xfrm>
              <a:off x="220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1">
              <a:extLst>
                <a:ext uri="{FF2B5EF4-FFF2-40B4-BE49-F238E27FC236}">
                  <a16:creationId xmlns:a16="http://schemas.microsoft.com/office/drawing/2014/main" id="{3ADAC2DD-15B1-4D57-A59D-DF1BF050D030}"/>
                </a:ext>
              </a:extLst>
            </p:cNvPr>
            <p:cNvSpPr>
              <a:spLocks noChangeShapeType="1"/>
            </p:cNvSpPr>
            <p:nvPr/>
          </p:nvSpPr>
          <p:spPr bwMode="auto">
            <a:xfrm>
              <a:off x="208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2">
              <a:extLst>
                <a:ext uri="{FF2B5EF4-FFF2-40B4-BE49-F238E27FC236}">
                  <a16:creationId xmlns:a16="http://schemas.microsoft.com/office/drawing/2014/main" id="{69AF62EB-A653-4D7F-9452-85DA691CDEE6}"/>
                </a:ext>
              </a:extLst>
            </p:cNvPr>
            <p:cNvSpPr>
              <a:spLocks noChangeShapeType="1"/>
            </p:cNvSpPr>
            <p:nvPr/>
          </p:nvSpPr>
          <p:spPr bwMode="auto">
            <a:xfrm>
              <a:off x="196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13">
              <a:extLst>
                <a:ext uri="{FF2B5EF4-FFF2-40B4-BE49-F238E27FC236}">
                  <a16:creationId xmlns:a16="http://schemas.microsoft.com/office/drawing/2014/main" id="{C9FA8FEB-715A-46EA-82C5-5EF14A4FF8EB}"/>
                </a:ext>
              </a:extLst>
            </p:cNvPr>
            <p:cNvSpPr>
              <a:spLocks noChangeShapeType="1"/>
            </p:cNvSpPr>
            <p:nvPr/>
          </p:nvSpPr>
          <p:spPr bwMode="auto">
            <a:xfrm>
              <a:off x="184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4">
              <a:extLst>
                <a:ext uri="{FF2B5EF4-FFF2-40B4-BE49-F238E27FC236}">
                  <a16:creationId xmlns:a16="http://schemas.microsoft.com/office/drawing/2014/main" id="{AC9595D4-ADE6-4852-A79F-5C7181A41E09}"/>
                </a:ext>
              </a:extLst>
            </p:cNvPr>
            <p:cNvSpPr>
              <a:spLocks noChangeShapeType="1"/>
            </p:cNvSpPr>
            <p:nvPr/>
          </p:nvSpPr>
          <p:spPr bwMode="auto">
            <a:xfrm>
              <a:off x="172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5">
              <a:extLst>
                <a:ext uri="{FF2B5EF4-FFF2-40B4-BE49-F238E27FC236}">
                  <a16:creationId xmlns:a16="http://schemas.microsoft.com/office/drawing/2014/main" id="{CCF3E57C-BC7D-453C-9B8E-910909F068EA}"/>
                </a:ext>
              </a:extLst>
            </p:cNvPr>
            <p:cNvSpPr>
              <a:spLocks noChangeShapeType="1"/>
            </p:cNvSpPr>
            <p:nvPr/>
          </p:nvSpPr>
          <p:spPr bwMode="auto">
            <a:xfrm>
              <a:off x="160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16">
              <a:extLst>
                <a:ext uri="{FF2B5EF4-FFF2-40B4-BE49-F238E27FC236}">
                  <a16:creationId xmlns:a16="http://schemas.microsoft.com/office/drawing/2014/main" id="{86BD40FC-063D-4700-B22A-2EF69559901E}"/>
                </a:ext>
              </a:extLst>
            </p:cNvPr>
            <p:cNvSpPr>
              <a:spLocks noChangeShapeType="1"/>
            </p:cNvSpPr>
            <p:nvPr/>
          </p:nvSpPr>
          <p:spPr bwMode="auto">
            <a:xfrm>
              <a:off x="148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7">
              <a:extLst>
                <a:ext uri="{FF2B5EF4-FFF2-40B4-BE49-F238E27FC236}">
                  <a16:creationId xmlns:a16="http://schemas.microsoft.com/office/drawing/2014/main" id="{16174B10-275C-4B50-B6FB-B3BCF4ECCE80}"/>
                </a:ext>
              </a:extLst>
            </p:cNvPr>
            <p:cNvSpPr>
              <a:spLocks noChangeShapeType="1"/>
            </p:cNvSpPr>
            <p:nvPr/>
          </p:nvSpPr>
          <p:spPr bwMode="auto">
            <a:xfrm>
              <a:off x="136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8">
              <a:extLst>
                <a:ext uri="{FF2B5EF4-FFF2-40B4-BE49-F238E27FC236}">
                  <a16:creationId xmlns:a16="http://schemas.microsoft.com/office/drawing/2014/main" id="{D6573107-4068-43DB-B9D0-285797C32907}"/>
                </a:ext>
              </a:extLst>
            </p:cNvPr>
            <p:cNvSpPr>
              <a:spLocks noChangeShapeType="1"/>
            </p:cNvSpPr>
            <p:nvPr/>
          </p:nvSpPr>
          <p:spPr bwMode="auto">
            <a:xfrm>
              <a:off x="125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19">
              <a:extLst>
                <a:ext uri="{FF2B5EF4-FFF2-40B4-BE49-F238E27FC236}">
                  <a16:creationId xmlns:a16="http://schemas.microsoft.com/office/drawing/2014/main" id="{B9FC2A8A-4B20-4D75-AC16-13D3FC43B472}"/>
                </a:ext>
              </a:extLst>
            </p:cNvPr>
            <p:cNvSpPr>
              <a:spLocks noChangeShapeType="1"/>
            </p:cNvSpPr>
            <p:nvPr/>
          </p:nvSpPr>
          <p:spPr bwMode="auto">
            <a:xfrm>
              <a:off x="113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20">
              <a:extLst>
                <a:ext uri="{FF2B5EF4-FFF2-40B4-BE49-F238E27FC236}">
                  <a16:creationId xmlns:a16="http://schemas.microsoft.com/office/drawing/2014/main" id="{11129FCA-60E1-486F-BF96-8E99A7731397}"/>
                </a:ext>
              </a:extLst>
            </p:cNvPr>
            <p:cNvSpPr>
              <a:spLocks noChangeShapeType="1"/>
            </p:cNvSpPr>
            <p:nvPr/>
          </p:nvSpPr>
          <p:spPr bwMode="auto">
            <a:xfrm>
              <a:off x="101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21">
              <a:extLst>
                <a:ext uri="{FF2B5EF4-FFF2-40B4-BE49-F238E27FC236}">
                  <a16:creationId xmlns:a16="http://schemas.microsoft.com/office/drawing/2014/main" id="{59C12922-AD92-489C-B21F-843BD1A4F56A}"/>
                </a:ext>
              </a:extLst>
            </p:cNvPr>
            <p:cNvSpPr>
              <a:spLocks noChangeShapeType="1"/>
            </p:cNvSpPr>
            <p:nvPr/>
          </p:nvSpPr>
          <p:spPr bwMode="auto">
            <a:xfrm>
              <a:off x="89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22">
              <a:extLst>
                <a:ext uri="{FF2B5EF4-FFF2-40B4-BE49-F238E27FC236}">
                  <a16:creationId xmlns:a16="http://schemas.microsoft.com/office/drawing/2014/main" id="{0433FEDD-F64B-4E26-928E-B1ACE500DEEA}"/>
                </a:ext>
              </a:extLst>
            </p:cNvPr>
            <p:cNvSpPr>
              <a:spLocks noChangeShapeType="1"/>
            </p:cNvSpPr>
            <p:nvPr/>
          </p:nvSpPr>
          <p:spPr bwMode="auto">
            <a:xfrm>
              <a:off x="77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3">
              <a:extLst>
                <a:ext uri="{FF2B5EF4-FFF2-40B4-BE49-F238E27FC236}">
                  <a16:creationId xmlns:a16="http://schemas.microsoft.com/office/drawing/2014/main" id="{8288B6BC-7918-4804-A572-757652A3521D}"/>
                </a:ext>
              </a:extLst>
            </p:cNvPr>
            <p:cNvSpPr>
              <a:spLocks noChangeShapeType="1"/>
            </p:cNvSpPr>
            <p:nvPr/>
          </p:nvSpPr>
          <p:spPr bwMode="auto">
            <a:xfrm>
              <a:off x="65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 name="Line 324">
            <a:extLst>
              <a:ext uri="{FF2B5EF4-FFF2-40B4-BE49-F238E27FC236}">
                <a16:creationId xmlns:a16="http://schemas.microsoft.com/office/drawing/2014/main" id="{95AC6BA7-3522-4FAD-B3E2-F7CC0814A95D}"/>
              </a:ext>
            </a:extLst>
          </p:cNvPr>
          <p:cNvSpPr>
            <a:spLocks noChangeShapeType="1"/>
          </p:cNvSpPr>
          <p:nvPr/>
        </p:nvSpPr>
        <p:spPr bwMode="auto">
          <a:xfrm flipV="1">
            <a:off x="9464993"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25">
            <a:extLst>
              <a:ext uri="{FF2B5EF4-FFF2-40B4-BE49-F238E27FC236}">
                <a16:creationId xmlns:a16="http://schemas.microsoft.com/office/drawing/2014/main" id="{42A286A5-8F90-463A-9C61-9677E075652A}"/>
              </a:ext>
            </a:extLst>
          </p:cNvPr>
          <p:cNvSpPr>
            <a:spLocks noChangeShapeType="1"/>
          </p:cNvSpPr>
          <p:nvPr/>
        </p:nvSpPr>
        <p:spPr bwMode="auto">
          <a:xfrm flipH="1">
            <a:off x="8901431"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26">
            <a:extLst>
              <a:ext uri="{FF2B5EF4-FFF2-40B4-BE49-F238E27FC236}">
                <a16:creationId xmlns:a16="http://schemas.microsoft.com/office/drawing/2014/main" id="{43C013CE-4270-4520-9DCB-390BDD008BC5}"/>
              </a:ext>
            </a:extLst>
          </p:cNvPr>
          <p:cNvSpPr>
            <a:spLocks noChangeShapeType="1"/>
          </p:cNvSpPr>
          <p:nvPr/>
        </p:nvSpPr>
        <p:spPr bwMode="auto">
          <a:xfrm>
            <a:off x="8901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27">
            <a:extLst>
              <a:ext uri="{FF2B5EF4-FFF2-40B4-BE49-F238E27FC236}">
                <a16:creationId xmlns:a16="http://schemas.microsoft.com/office/drawing/2014/main" id="{436032E1-5BCB-41A1-AD6B-49A35FBFEE93}"/>
              </a:ext>
            </a:extLst>
          </p:cNvPr>
          <p:cNvSpPr>
            <a:spLocks noChangeShapeType="1"/>
          </p:cNvSpPr>
          <p:nvPr/>
        </p:nvSpPr>
        <p:spPr bwMode="auto">
          <a:xfrm flipH="1">
            <a:off x="8523606"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28">
            <a:extLst>
              <a:ext uri="{FF2B5EF4-FFF2-40B4-BE49-F238E27FC236}">
                <a16:creationId xmlns:a16="http://schemas.microsoft.com/office/drawing/2014/main" id="{E987BA0F-CEFB-47ED-A81E-0038B5C575A4}"/>
              </a:ext>
            </a:extLst>
          </p:cNvPr>
          <p:cNvSpPr>
            <a:spLocks noChangeShapeType="1"/>
          </p:cNvSpPr>
          <p:nvPr/>
        </p:nvSpPr>
        <p:spPr bwMode="auto">
          <a:xfrm flipV="1">
            <a:off x="8523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29">
            <a:extLst>
              <a:ext uri="{FF2B5EF4-FFF2-40B4-BE49-F238E27FC236}">
                <a16:creationId xmlns:a16="http://schemas.microsoft.com/office/drawing/2014/main" id="{0984ACB7-286E-42C9-92C0-B9FD61873C9B}"/>
              </a:ext>
            </a:extLst>
          </p:cNvPr>
          <p:cNvSpPr>
            <a:spLocks noChangeShapeType="1"/>
          </p:cNvSpPr>
          <p:nvPr/>
        </p:nvSpPr>
        <p:spPr bwMode="auto">
          <a:xfrm flipH="1">
            <a:off x="7958455"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30">
            <a:extLst>
              <a:ext uri="{FF2B5EF4-FFF2-40B4-BE49-F238E27FC236}">
                <a16:creationId xmlns:a16="http://schemas.microsoft.com/office/drawing/2014/main" id="{9BFD7012-E040-4856-BADA-84D7C20A1336}"/>
              </a:ext>
            </a:extLst>
          </p:cNvPr>
          <p:cNvSpPr>
            <a:spLocks noChangeShapeType="1"/>
          </p:cNvSpPr>
          <p:nvPr/>
        </p:nvSpPr>
        <p:spPr bwMode="auto">
          <a:xfrm flipV="1">
            <a:off x="79584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31">
            <a:extLst>
              <a:ext uri="{FF2B5EF4-FFF2-40B4-BE49-F238E27FC236}">
                <a16:creationId xmlns:a16="http://schemas.microsoft.com/office/drawing/2014/main" id="{917512BC-B171-4C3E-90C3-2F46707ABA80}"/>
              </a:ext>
            </a:extLst>
          </p:cNvPr>
          <p:cNvSpPr>
            <a:spLocks noChangeShapeType="1"/>
          </p:cNvSpPr>
          <p:nvPr/>
        </p:nvSpPr>
        <p:spPr bwMode="auto">
          <a:xfrm flipH="1">
            <a:off x="7582219"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32">
            <a:extLst>
              <a:ext uri="{FF2B5EF4-FFF2-40B4-BE49-F238E27FC236}">
                <a16:creationId xmlns:a16="http://schemas.microsoft.com/office/drawing/2014/main" id="{032B2E77-F002-4D7C-AEA9-30F04D2605DF}"/>
              </a:ext>
            </a:extLst>
          </p:cNvPr>
          <p:cNvSpPr>
            <a:spLocks noChangeShapeType="1"/>
          </p:cNvSpPr>
          <p:nvPr/>
        </p:nvSpPr>
        <p:spPr bwMode="auto">
          <a:xfrm flipV="1">
            <a:off x="701706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34">
            <a:extLst>
              <a:ext uri="{FF2B5EF4-FFF2-40B4-BE49-F238E27FC236}">
                <a16:creationId xmlns:a16="http://schemas.microsoft.com/office/drawing/2014/main" id="{50759446-3932-4B6F-871E-ECB0C6563492}"/>
              </a:ext>
            </a:extLst>
          </p:cNvPr>
          <p:cNvSpPr>
            <a:spLocks noChangeShapeType="1"/>
          </p:cNvSpPr>
          <p:nvPr/>
        </p:nvSpPr>
        <p:spPr bwMode="auto">
          <a:xfrm flipH="1">
            <a:off x="6450330"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35">
            <a:extLst>
              <a:ext uri="{FF2B5EF4-FFF2-40B4-BE49-F238E27FC236}">
                <a16:creationId xmlns:a16="http://schemas.microsoft.com/office/drawing/2014/main" id="{0843C046-4574-43AB-8986-2ABCC796E7F1}"/>
              </a:ext>
            </a:extLst>
          </p:cNvPr>
          <p:cNvSpPr>
            <a:spLocks noChangeShapeType="1"/>
          </p:cNvSpPr>
          <p:nvPr/>
        </p:nvSpPr>
        <p:spPr bwMode="auto">
          <a:xfrm flipV="1">
            <a:off x="64503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36">
            <a:extLst>
              <a:ext uri="{FF2B5EF4-FFF2-40B4-BE49-F238E27FC236}">
                <a16:creationId xmlns:a16="http://schemas.microsoft.com/office/drawing/2014/main" id="{9E18263E-86F2-4675-BFB8-59407DD0B6DE}"/>
              </a:ext>
            </a:extLst>
          </p:cNvPr>
          <p:cNvSpPr>
            <a:spLocks noChangeShapeType="1"/>
          </p:cNvSpPr>
          <p:nvPr/>
        </p:nvSpPr>
        <p:spPr bwMode="auto">
          <a:xfrm flipH="1">
            <a:off x="607568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37">
            <a:extLst>
              <a:ext uri="{FF2B5EF4-FFF2-40B4-BE49-F238E27FC236}">
                <a16:creationId xmlns:a16="http://schemas.microsoft.com/office/drawing/2014/main" id="{4FE322F8-987A-49B3-8011-AB7493747CEE}"/>
              </a:ext>
            </a:extLst>
          </p:cNvPr>
          <p:cNvSpPr>
            <a:spLocks noChangeShapeType="1"/>
          </p:cNvSpPr>
          <p:nvPr/>
        </p:nvSpPr>
        <p:spPr bwMode="auto">
          <a:xfrm flipH="1">
            <a:off x="569785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38">
            <a:extLst>
              <a:ext uri="{FF2B5EF4-FFF2-40B4-BE49-F238E27FC236}">
                <a16:creationId xmlns:a16="http://schemas.microsoft.com/office/drawing/2014/main" id="{F6C2EE10-BB31-48F5-A7B6-BC83B061A9E9}"/>
              </a:ext>
            </a:extLst>
          </p:cNvPr>
          <p:cNvSpPr>
            <a:spLocks noChangeShapeType="1"/>
          </p:cNvSpPr>
          <p:nvPr/>
        </p:nvSpPr>
        <p:spPr bwMode="auto">
          <a:xfrm flipV="1">
            <a:off x="607568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39">
            <a:extLst>
              <a:ext uri="{FF2B5EF4-FFF2-40B4-BE49-F238E27FC236}">
                <a16:creationId xmlns:a16="http://schemas.microsoft.com/office/drawing/2014/main" id="{B6FEA745-AE87-467A-B337-1EAA2C9FD41A}"/>
              </a:ext>
            </a:extLst>
          </p:cNvPr>
          <p:cNvSpPr>
            <a:spLocks noChangeShapeType="1"/>
          </p:cNvSpPr>
          <p:nvPr/>
        </p:nvSpPr>
        <p:spPr bwMode="auto">
          <a:xfrm flipH="1">
            <a:off x="5510531"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40">
            <a:extLst>
              <a:ext uri="{FF2B5EF4-FFF2-40B4-BE49-F238E27FC236}">
                <a16:creationId xmlns:a16="http://schemas.microsoft.com/office/drawing/2014/main" id="{499AD135-7789-47A2-AB7B-743053F3E5E5}"/>
              </a:ext>
            </a:extLst>
          </p:cNvPr>
          <p:cNvSpPr>
            <a:spLocks noChangeShapeType="1"/>
          </p:cNvSpPr>
          <p:nvPr/>
        </p:nvSpPr>
        <p:spPr bwMode="auto">
          <a:xfrm flipV="1">
            <a:off x="56978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341">
            <a:extLst>
              <a:ext uri="{FF2B5EF4-FFF2-40B4-BE49-F238E27FC236}">
                <a16:creationId xmlns:a16="http://schemas.microsoft.com/office/drawing/2014/main" id="{144CD6EA-9CB5-4A45-AA5E-A418A507DBAA}"/>
              </a:ext>
            </a:extLst>
          </p:cNvPr>
          <p:cNvSpPr>
            <a:spLocks noChangeShapeType="1"/>
          </p:cNvSpPr>
          <p:nvPr/>
        </p:nvSpPr>
        <p:spPr bwMode="auto">
          <a:xfrm flipV="1">
            <a:off x="55105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42">
            <a:extLst>
              <a:ext uri="{FF2B5EF4-FFF2-40B4-BE49-F238E27FC236}">
                <a16:creationId xmlns:a16="http://schemas.microsoft.com/office/drawing/2014/main" id="{92243C40-7BAE-4DD2-8C39-EDA05D8289B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43">
            <a:extLst>
              <a:ext uri="{FF2B5EF4-FFF2-40B4-BE49-F238E27FC236}">
                <a16:creationId xmlns:a16="http://schemas.microsoft.com/office/drawing/2014/main" id="{A8A63F35-1147-4D2D-B8DC-E889B8A51B46}"/>
              </a:ext>
            </a:extLst>
          </p:cNvPr>
          <p:cNvSpPr>
            <a:spLocks noChangeShapeType="1"/>
          </p:cNvSpPr>
          <p:nvPr/>
        </p:nvSpPr>
        <p:spPr bwMode="auto">
          <a:xfrm flipV="1">
            <a:off x="53216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44">
            <a:extLst>
              <a:ext uri="{FF2B5EF4-FFF2-40B4-BE49-F238E27FC236}">
                <a16:creationId xmlns:a16="http://schemas.microsoft.com/office/drawing/2014/main" id="{ACDD8316-9260-41F0-BF1E-4C71FBE6B41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45">
            <a:extLst>
              <a:ext uri="{FF2B5EF4-FFF2-40B4-BE49-F238E27FC236}">
                <a16:creationId xmlns:a16="http://schemas.microsoft.com/office/drawing/2014/main" id="{A7FF77BB-EF29-496D-8586-A52242B4DD63}"/>
              </a:ext>
            </a:extLst>
          </p:cNvPr>
          <p:cNvSpPr>
            <a:spLocks noChangeShapeType="1"/>
          </p:cNvSpPr>
          <p:nvPr/>
        </p:nvSpPr>
        <p:spPr bwMode="auto">
          <a:xfrm flipH="1">
            <a:off x="5132706"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46">
            <a:extLst>
              <a:ext uri="{FF2B5EF4-FFF2-40B4-BE49-F238E27FC236}">
                <a16:creationId xmlns:a16="http://schemas.microsoft.com/office/drawing/2014/main" id="{4412644D-427D-40F3-BA01-90BE0F9BAA53}"/>
              </a:ext>
            </a:extLst>
          </p:cNvPr>
          <p:cNvSpPr>
            <a:spLocks noChangeShapeType="1"/>
          </p:cNvSpPr>
          <p:nvPr/>
        </p:nvSpPr>
        <p:spPr bwMode="auto">
          <a:xfrm flipV="1">
            <a:off x="43818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347">
            <a:extLst>
              <a:ext uri="{FF2B5EF4-FFF2-40B4-BE49-F238E27FC236}">
                <a16:creationId xmlns:a16="http://schemas.microsoft.com/office/drawing/2014/main" id="{8B9EA0B4-B7B7-4613-85A5-56EA53AE12A9}"/>
              </a:ext>
            </a:extLst>
          </p:cNvPr>
          <p:cNvSpPr>
            <a:spLocks noChangeShapeType="1"/>
          </p:cNvSpPr>
          <p:nvPr/>
        </p:nvSpPr>
        <p:spPr bwMode="auto">
          <a:xfrm flipH="1">
            <a:off x="3818256"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348">
            <a:extLst>
              <a:ext uri="{FF2B5EF4-FFF2-40B4-BE49-F238E27FC236}">
                <a16:creationId xmlns:a16="http://schemas.microsoft.com/office/drawing/2014/main" id="{79495763-25A2-4FD2-82C8-A5428E123CA7}"/>
              </a:ext>
            </a:extLst>
          </p:cNvPr>
          <p:cNvSpPr>
            <a:spLocks noChangeShapeType="1"/>
          </p:cNvSpPr>
          <p:nvPr/>
        </p:nvSpPr>
        <p:spPr bwMode="auto">
          <a:xfrm>
            <a:off x="38182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49">
            <a:extLst>
              <a:ext uri="{FF2B5EF4-FFF2-40B4-BE49-F238E27FC236}">
                <a16:creationId xmlns:a16="http://schemas.microsoft.com/office/drawing/2014/main" id="{BAA2E101-9716-4283-927D-23C1FCBB4E6F}"/>
              </a:ext>
            </a:extLst>
          </p:cNvPr>
          <p:cNvSpPr>
            <a:spLocks noChangeShapeType="1"/>
          </p:cNvSpPr>
          <p:nvPr/>
        </p:nvSpPr>
        <p:spPr bwMode="auto">
          <a:xfrm flipH="1">
            <a:off x="344043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50">
            <a:extLst>
              <a:ext uri="{FF2B5EF4-FFF2-40B4-BE49-F238E27FC236}">
                <a16:creationId xmlns:a16="http://schemas.microsoft.com/office/drawing/2014/main" id="{8D6540DB-6348-4929-A8C9-3D1E66CAC22B}"/>
              </a:ext>
            </a:extLst>
          </p:cNvPr>
          <p:cNvSpPr>
            <a:spLocks noChangeShapeType="1"/>
          </p:cNvSpPr>
          <p:nvPr/>
        </p:nvSpPr>
        <p:spPr bwMode="auto">
          <a:xfrm flipV="1">
            <a:off x="3440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51">
            <a:extLst>
              <a:ext uri="{FF2B5EF4-FFF2-40B4-BE49-F238E27FC236}">
                <a16:creationId xmlns:a16="http://schemas.microsoft.com/office/drawing/2014/main" id="{5A954CD6-FFBF-4AD5-A632-ED5B98B97083}"/>
              </a:ext>
            </a:extLst>
          </p:cNvPr>
          <p:cNvSpPr>
            <a:spLocks noChangeShapeType="1"/>
          </p:cNvSpPr>
          <p:nvPr/>
        </p:nvSpPr>
        <p:spPr bwMode="auto">
          <a:xfrm flipH="1">
            <a:off x="306260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52">
            <a:extLst>
              <a:ext uri="{FF2B5EF4-FFF2-40B4-BE49-F238E27FC236}">
                <a16:creationId xmlns:a16="http://schemas.microsoft.com/office/drawing/2014/main" id="{F843D524-3434-42F2-BF73-37990DB3B87C}"/>
              </a:ext>
            </a:extLst>
          </p:cNvPr>
          <p:cNvSpPr>
            <a:spLocks noChangeShapeType="1"/>
          </p:cNvSpPr>
          <p:nvPr/>
        </p:nvSpPr>
        <p:spPr bwMode="auto">
          <a:xfrm flipV="1">
            <a:off x="3062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353">
            <a:extLst>
              <a:ext uri="{FF2B5EF4-FFF2-40B4-BE49-F238E27FC236}">
                <a16:creationId xmlns:a16="http://schemas.microsoft.com/office/drawing/2014/main" id="{1A82385F-8C50-44E0-A464-46E3B128E9E0}"/>
              </a:ext>
            </a:extLst>
          </p:cNvPr>
          <p:cNvSpPr>
            <a:spLocks noChangeShapeType="1"/>
          </p:cNvSpPr>
          <p:nvPr/>
        </p:nvSpPr>
        <p:spPr bwMode="auto">
          <a:xfrm flipH="1">
            <a:off x="2491105" y="3137278"/>
            <a:ext cx="573088"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363">
            <a:extLst>
              <a:ext uri="{FF2B5EF4-FFF2-40B4-BE49-F238E27FC236}">
                <a16:creationId xmlns:a16="http://schemas.microsoft.com/office/drawing/2014/main" id="{E6CCC49E-21DD-49A0-8B3D-05F38BE46967}"/>
              </a:ext>
            </a:extLst>
          </p:cNvPr>
          <p:cNvSpPr txBox="1">
            <a:spLocks noChangeArrowheads="1"/>
          </p:cNvSpPr>
          <p:nvPr/>
        </p:nvSpPr>
        <p:spPr bwMode="auto">
          <a:xfrm>
            <a:off x="750919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1 1 0 0 0 1 1 0 0 0</a:t>
            </a:r>
          </a:p>
        </p:txBody>
      </p:sp>
      <p:sp>
        <p:nvSpPr>
          <p:cNvPr id="75" name="Line 364">
            <a:extLst>
              <a:ext uri="{FF2B5EF4-FFF2-40B4-BE49-F238E27FC236}">
                <a16:creationId xmlns:a16="http://schemas.microsoft.com/office/drawing/2014/main" id="{A7748336-0BF4-4F82-BEDA-EEA4628B9E80}"/>
              </a:ext>
            </a:extLst>
          </p:cNvPr>
          <p:cNvSpPr>
            <a:spLocks noChangeShapeType="1"/>
          </p:cNvSpPr>
          <p:nvPr/>
        </p:nvSpPr>
        <p:spPr bwMode="auto">
          <a:xfrm>
            <a:off x="4399280" y="3127754"/>
            <a:ext cx="719138" cy="9525"/>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365">
            <a:extLst>
              <a:ext uri="{FF2B5EF4-FFF2-40B4-BE49-F238E27FC236}">
                <a16:creationId xmlns:a16="http://schemas.microsoft.com/office/drawing/2014/main" id="{F61E8FB1-E696-425B-862B-7C012FA7042B}"/>
              </a:ext>
            </a:extLst>
          </p:cNvPr>
          <p:cNvSpPr>
            <a:spLocks noChangeShapeType="1"/>
          </p:cNvSpPr>
          <p:nvPr/>
        </p:nvSpPr>
        <p:spPr bwMode="auto">
          <a:xfrm>
            <a:off x="7032944" y="3137278"/>
            <a:ext cx="503237"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366">
            <a:extLst>
              <a:ext uri="{FF2B5EF4-FFF2-40B4-BE49-F238E27FC236}">
                <a16:creationId xmlns:a16="http://schemas.microsoft.com/office/drawing/2014/main" id="{F4365CDE-7F25-4BBE-AC44-DBFCE5EF9B72}"/>
              </a:ext>
            </a:extLst>
          </p:cNvPr>
          <p:cNvSpPr txBox="1">
            <a:spLocks noChangeArrowheads="1"/>
          </p:cNvSpPr>
          <p:nvPr/>
        </p:nvSpPr>
        <p:spPr bwMode="auto">
          <a:xfrm>
            <a:off x="506444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1 0 1 0 0 1 1 0 0 0</a:t>
            </a:r>
          </a:p>
        </p:txBody>
      </p:sp>
      <p:sp>
        <p:nvSpPr>
          <p:cNvPr id="78" name="Text Box 367">
            <a:extLst>
              <a:ext uri="{FF2B5EF4-FFF2-40B4-BE49-F238E27FC236}">
                <a16:creationId xmlns:a16="http://schemas.microsoft.com/office/drawing/2014/main" id="{F5C534BD-807A-4A71-9A26-6D86CD110D5C}"/>
              </a:ext>
            </a:extLst>
          </p:cNvPr>
          <p:cNvSpPr txBox="1">
            <a:spLocks noChangeArrowheads="1"/>
          </p:cNvSpPr>
          <p:nvPr/>
        </p:nvSpPr>
        <p:spPr bwMode="auto">
          <a:xfrm>
            <a:off x="2424430"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1 1 1 0 0 1 1 0 0 0</a:t>
            </a:r>
          </a:p>
        </p:txBody>
      </p:sp>
      <p:sp>
        <p:nvSpPr>
          <p:cNvPr id="79" name="AutoShape 368">
            <a:extLst>
              <a:ext uri="{FF2B5EF4-FFF2-40B4-BE49-F238E27FC236}">
                <a16:creationId xmlns:a16="http://schemas.microsoft.com/office/drawing/2014/main" id="{B0EF3271-4379-4ECF-BE22-2FED8BF08780}"/>
              </a:ext>
            </a:extLst>
          </p:cNvPr>
          <p:cNvSpPr>
            <a:spLocks noChangeArrowheads="1"/>
          </p:cNvSpPr>
          <p:nvPr/>
        </p:nvSpPr>
        <p:spPr bwMode="auto">
          <a:xfrm>
            <a:off x="9049068"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0" name="AutoShape 369">
            <a:extLst>
              <a:ext uri="{FF2B5EF4-FFF2-40B4-BE49-F238E27FC236}">
                <a16:creationId xmlns:a16="http://schemas.microsoft.com/office/drawing/2014/main" id="{69761280-B053-4649-BD0E-98F058AA128A}"/>
              </a:ext>
            </a:extLst>
          </p:cNvPr>
          <p:cNvSpPr>
            <a:spLocks noChangeArrowheads="1"/>
          </p:cNvSpPr>
          <p:nvPr/>
        </p:nvSpPr>
        <p:spPr bwMode="auto">
          <a:xfrm>
            <a:off x="660114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1" name="AutoShape 370">
            <a:extLst>
              <a:ext uri="{FF2B5EF4-FFF2-40B4-BE49-F238E27FC236}">
                <a16:creationId xmlns:a16="http://schemas.microsoft.com/office/drawing/2014/main" id="{369E630A-39E4-4DB0-877E-BBC02761B8F5}"/>
              </a:ext>
            </a:extLst>
          </p:cNvPr>
          <p:cNvSpPr>
            <a:spLocks noChangeArrowheads="1"/>
          </p:cNvSpPr>
          <p:nvPr/>
        </p:nvSpPr>
        <p:spPr bwMode="auto">
          <a:xfrm>
            <a:off x="396589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2" name="AutoShape 371">
            <a:extLst>
              <a:ext uri="{FF2B5EF4-FFF2-40B4-BE49-F238E27FC236}">
                <a16:creationId xmlns:a16="http://schemas.microsoft.com/office/drawing/2014/main" id="{7A5EDDF4-5288-4CD7-804B-F9BFCCD8E54D}"/>
              </a:ext>
            </a:extLst>
          </p:cNvPr>
          <p:cNvSpPr>
            <a:spLocks noChangeArrowheads="1"/>
          </p:cNvSpPr>
          <p:nvPr/>
        </p:nvSpPr>
        <p:spPr bwMode="auto">
          <a:xfrm>
            <a:off x="5016818" y="3424616"/>
            <a:ext cx="792162" cy="358775"/>
          </a:xfrm>
          <a:prstGeom prst="wedgeRoundRectCallout">
            <a:avLst>
              <a:gd name="adj1" fmla="val -26352"/>
              <a:gd name="adj2" fmla="val -123894"/>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3" name="AutoShape 372">
            <a:extLst>
              <a:ext uri="{FF2B5EF4-FFF2-40B4-BE49-F238E27FC236}">
                <a16:creationId xmlns:a16="http://schemas.microsoft.com/office/drawing/2014/main" id="{AE9CA07F-7C60-418F-A83F-06F6A968BE18}"/>
              </a:ext>
            </a:extLst>
          </p:cNvPr>
          <p:cNvSpPr>
            <a:spLocks noChangeArrowheads="1"/>
          </p:cNvSpPr>
          <p:nvPr/>
        </p:nvSpPr>
        <p:spPr bwMode="auto">
          <a:xfrm>
            <a:off x="7464743" y="3424616"/>
            <a:ext cx="792162" cy="358775"/>
          </a:xfrm>
          <a:prstGeom prst="wedgeRoundRectCallout">
            <a:avLst>
              <a:gd name="adj1" fmla="val -2635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4" name="AutoShape 373">
            <a:extLst>
              <a:ext uri="{FF2B5EF4-FFF2-40B4-BE49-F238E27FC236}">
                <a16:creationId xmlns:a16="http://schemas.microsoft.com/office/drawing/2014/main" id="{32FD0485-F849-4BC4-B94E-C2E032CD398D}"/>
              </a:ext>
            </a:extLst>
          </p:cNvPr>
          <p:cNvSpPr>
            <a:spLocks noChangeArrowheads="1"/>
          </p:cNvSpPr>
          <p:nvPr/>
        </p:nvSpPr>
        <p:spPr bwMode="auto">
          <a:xfrm>
            <a:off x="2453006" y="3424616"/>
            <a:ext cx="792163" cy="358775"/>
          </a:xfrm>
          <a:prstGeom prst="wedgeRoundRectCallout">
            <a:avLst>
              <a:gd name="adj1" fmla="val -3116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5" name="Text Box 379">
            <a:extLst>
              <a:ext uri="{FF2B5EF4-FFF2-40B4-BE49-F238E27FC236}">
                <a16:creationId xmlns:a16="http://schemas.microsoft.com/office/drawing/2014/main" id="{36EDA64A-410F-48F8-B011-4C962B717D1E}"/>
              </a:ext>
            </a:extLst>
          </p:cNvPr>
          <p:cNvSpPr txBox="1">
            <a:spLocks noChangeArrowheads="1"/>
          </p:cNvSpPr>
          <p:nvPr/>
        </p:nvSpPr>
        <p:spPr bwMode="auto">
          <a:xfrm>
            <a:off x="8346712"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1</a:t>
            </a:r>
          </a:p>
        </p:txBody>
      </p:sp>
      <p:sp>
        <p:nvSpPr>
          <p:cNvPr id="86" name="Text Box 380">
            <a:extLst>
              <a:ext uri="{FF2B5EF4-FFF2-40B4-BE49-F238E27FC236}">
                <a16:creationId xmlns:a16="http://schemas.microsoft.com/office/drawing/2014/main" id="{36E9F315-3601-48C3-B97C-85EAE781576A}"/>
              </a:ext>
            </a:extLst>
          </p:cNvPr>
          <p:cNvSpPr txBox="1">
            <a:spLocks noChangeArrowheads="1"/>
          </p:cNvSpPr>
          <p:nvPr/>
        </p:nvSpPr>
        <p:spPr bwMode="auto">
          <a:xfrm>
            <a:off x="5886768"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2</a:t>
            </a:r>
          </a:p>
        </p:txBody>
      </p:sp>
      <p:sp>
        <p:nvSpPr>
          <p:cNvPr id="87" name="Text Box 381">
            <a:extLst>
              <a:ext uri="{FF2B5EF4-FFF2-40B4-BE49-F238E27FC236}">
                <a16:creationId xmlns:a16="http://schemas.microsoft.com/office/drawing/2014/main" id="{88E03194-A0F6-45F7-B800-A21CC63D6BB7}"/>
              </a:ext>
            </a:extLst>
          </p:cNvPr>
          <p:cNvSpPr txBox="1">
            <a:spLocks noChangeArrowheads="1"/>
          </p:cNvSpPr>
          <p:nvPr/>
        </p:nvSpPr>
        <p:spPr bwMode="auto">
          <a:xfrm>
            <a:off x="3245169" y="2014848"/>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dirty="0">
                <a:latin typeface="+mn-ea"/>
              </a:rPr>
              <a:t>3</a:t>
            </a:r>
          </a:p>
        </p:txBody>
      </p:sp>
      <p:sp>
        <p:nvSpPr>
          <p:cNvPr id="88" name="Rectangle 382">
            <a:extLst>
              <a:ext uri="{FF2B5EF4-FFF2-40B4-BE49-F238E27FC236}">
                <a16:creationId xmlns:a16="http://schemas.microsoft.com/office/drawing/2014/main" id="{8C4469AE-6C3E-4EB3-8848-5104D4A904AF}"/>
              </a:ext>
            </a:extLst>
          </p:cNvPr>
          <p:cNvSpPr>
            <a:spLocks noChangeArrowheads="1"/>
          </p:cNvSpPr>
          <p:nvPr/>
        </p:nvSpPr>
        <p:spPr bwMode="auto">
          <a:xfrm>
            <a:off x="268319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89" name="Rectangle 383">
            <a:extLst>
              <a:ext uri="{FF2B5EF4-FFF2-40B4-BE49-F238E27FC236}">
                <a16:creationId xmlns:a16="http://schemas.microsoft.com/office/drawing/2014/main" id="{34DFFDBB-19B7-4C09-90DD-4FB92EF9A3D5}"/>
              </a:ext>
            </a:extLst>
          </p:cNvPr>
          <p:cNvSpPr>
            <a:spLocks noChangeArrowheads="1"/>
          </p:cNvSpPr>
          <p:nvPr/>
        </p:nvSpPr>
        <p:spPr bwMode="auto">
          <a:xfrm>
            <a:off x="531844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0" name="Rectangle 384">
            <a:extLst>
              <a:ext uri="{FF2B5EF4-FFF2-40B4-BE49-F238E27FC236}">
                <a16:creationId xmlns:a16="http://schemas.microsoft.com/office/drawing/2014/main" id="{46934A37-29F8-4D07-8ECD-E24367DD8E34}"/>
              </a:ext>
            </a:extLst>
          </p:cNvPr>
          <p:cNvSpPr>
            <a:spLocks noChangeArrowheads="1"/>
          </p:cNvSpPr>
          <p:nvPr/>
        </p:nvSpPr>
        <p:spPr bwMode="auto">
          <a:xfrm>
            <a:off x="7767955" y="2414966"/>
            <a:ext cx="1512888"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1" name="内容占位符 2">
            <a:extLst>
              <a:ext uri="{FF2B5EF4-FFF2-40B4-BE49-F238E27FC236}">
                <a16:creationId xmlns:a16="http://schemas.microsoft.com/office/drawing/2014/main" id="{9A887070-AC58-8333-486A-B515C1A09AD6}"/>
              </a:ext>
            </a:extLst>
          </p:cNvPr>
          <p:cNvSpPr txBox="1">
            <a:spLocks/>
          </p:cNvSpPr>
          <p:nvPr/>
        </p:nvSpPr>
        <p:spPr>
          <a:xfrm>
            <a:off x="671511" y="4111257"/>
            <a:ext cx="10847389" cy="927848"/>
          </a:xfrm>
          <a:prstGeom prst="rect">
            <a:avLst/>
          </a:prstGeom>
        </p:spPr>
        <p:txBody>
          <a:bodyPr vert="horz" lIns="91440" tIns="45720" rIns="91440" bIns="45720" rtlCol="0">
            <a:normAutofit fontScale="85000" lnSpcReduction="2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100" dirty="0">
                <a:solidFill>
                  <a:srgbClr val="FF0000"/>
                </a:solidFill>
                <a:latin typeface="+mn-ea"/>
              </a:rPr>
              <a:t>同步传输：</a:t>
            </a:r>
            <a:r>
              <a:rPr lang="zh-CN" altLang="en-US" sz="3100" dirty="0"/>
              <a:t>将字符或比特流组合成帧成块地传送，帧的格式随协议而定</a:t>
            </a:r>
            <a:endParaRPr lang="zh-CN" altLang="en-US" sz="3100" dirty="0">
              <a:latin typeface="+mn-ea"/>
            </a:endParaRPr>
          </a:p>
          <a:p>
            <a:pPr marL="538163" indent="-360363">
              <a:buFont typeface="Wingdings" panose="05000000000000000000" pitchFamily="2" charset="2"/>
              <a:buChar char="Ø"/>
            </a:pPr>
            <a:r>
              <a:rPr lang="zh-CN" altLang="en-US" dirty="0"/>
              <a:t>两级同步：位同步和帧同步</a:t>
            </a:r>
            <a:endParaRPr lang="en-US" altLang="zh-CN" dirty="0"/>
          </a:p>
          <a:p>
            <a:pPr marL="538163" indent="-360363">
              <a:buFont typeface="Wingdings" panose="05000000000000000000" pitchFamily="2" charset="2"/>
              <a:buChar char="Ø"/>
            </a:pPr>
            <a:endParaRPr lang="zh-CN" altLang="en-US" dirty="0"/>
          </a:p>
          <a:p>
            <a:pPr marL="538163" indent="-360363">
              <a:buFont typeface="Wingdings" panose="05000000000000000000" pitchFamily="2" charset="2"/>
              <a:buChar char="Ø"/>
            </a:pP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92" name="AutoShape 5">
            <a:extLst>
              <a:ext uri="{FF2B5EF4-FFF2-40B4-BE49-F238E27FC236}">
                <a16:creationId xmlns:a16="http://schemas.microsoft.com/office/drawing/2014/main" id="{07F0A447-3B14-7BDE-FFA4-B0F45E3EB888}"/>
              </a:ext>
            </a:extLst>
          </p:cNvPr>
          <p:cNvSpPr>
            <a:spLocks noChangeArrowheads="1"/>
          </p:cNvSpPr>
          <p:nvPr/>
        </p:nvSpPr>
        <p:spPr bwMode="auto">
          <a:xfrm>
            <a:off x="2707090" y="5356605"/>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latin typeface="黑体" panose="02010609060101010101" pitchFamily="49" charset="-122"/>
                <a:ea typeface="黑体" panose="02010609060101010101" pitchFamily="49" charset="-122"/>
              </a:rPr>
              <a:t>设</a:t>
            </a:r>
          </a:p>
          <a:p>
            <a:pPr algn="ctr"/>
            <a:r>
              <a:rPr lang="zh-CN" altLang="en-US" dirty="0">
                <a:solidFill>
                  <a:schemeClr val="bg1"/>
                </a:solidFill>
                <a:latin typeface="黑体" panose="02010609060101010101" pitchFamily="49" charset="-122"/>
                <a:ea typeface="黑体" panose="02010609060101010101" pitchFamily="49" charset="-122"/>
              </a:rPr>
              <a:t>备</a:t>
            </a:r>
          </a:p>
          <a:p>
            <a:pPr algn="ctr"/>
            <a:r>
              <a:rPr lang="en-US" altLang="zh-CN" dirty="0">
                <a:solidFill>
                  <a:schemeClr val="bg1"/>
                </a:solidFill>
                <a:latin typeface="黑体" panose="02010609060101010101" pitchFamily="49" charset="-122"/>
                <a:ea typeface="黑体" panose="02010609060101010101" pitchFamily="49" charset="-122"/>
              </a:rPr>
              <a:t>1</a:t>
            </a:r>
          </a:p>
        </p:txBody>
      </p:sp>
      <p:sp>
        <p:nvSpPr>
          <p:cNvPr id="93" name="AutoShape 6">
            <a:extLst>
              <a:ext uri="{FF2B5EF4-FFF2-40B4-BE49-F238E27FC236}">
                <a16:creationId xmlns:a16="http://schemas.microsoft.com/office/drawing/2014/main" id="{DE055739-4964-A8C6-18A7-09F1E103E8E3}"/>
              </a:ext>
            </a:extLst>
          </p:cNvPr>
          <p:cNvSpPr>
            <a:spLocks noChangeArrowheads="1"/>
          </p:cNvSpPr>
          <p:nvPr/>
        </p:nvSpPr>
        <p:spPr bwMode="auto">
          <a:xfrm>
            <a:off x="8574490" y="5330249"/>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1"/>
                </a:solidFill>
                <a:latin typeface="黑体" panose="02010609060101010101" pitchFamily="49" charset="-122"/>
                <a:ea typeface="黑体" panose="02010609060101010101" pitchFamily="49" charset="-122"/>
              </a:rPr>
              <a:t>设</a:t>
            </a:r>
          </a:p>
          <a:p>
            <a:pPr algn="ctr"/>
            <a:r>
              <a:rPr lang="zh-CN" altLang="en-US">
                <a:solidFill>
                  <a:schemeClr val="bg1"/>
                </a:solidFill>
                <a:latin typeface="黑体" panose="02010609060101010101" pitchFamily="49" charset="-122"/>
                <a:ea typeface="黑体" panose="02010609060101010101" pitchFamily="49" charset="-122"/>
              </a:rPr>
              <a:t>备</a:t>
            </a:r>
          </a:p>
          <a:p>
            <a:pPr algn="ctr"/>
            <a:r>
              <a:rPr lang="en-US" altLang="zh-CN">
                <a:solidFill>
                  <a:schemeClr val="bg1"/>
                </a:solidFill>
                <a:latin typeface="黑体" panose="02010609060101010101" pitchFamily="49" charset="-122"/>
                <a:ea typeface="黑体" panose="02010609060101010101" pitchFamily="49" charset="-122"/>
              </a:rPr>
              <a:t>2</a:t>
            </a:r>
          </a:p>
        </p:txBody>
      </p:sp>
      <p:sp>
        <p:nvSpPr>
          <p:cNvPr id="94" name="Line 7">
            <a:extLst>
              <a:ext uri="{FF2B5EF4-FFF2-40B4-BE49-F238E27FC236}">
                <a16:creationId xmlns:a16="http://schemas.microsoft.com/office/drawing/2014/main" id="{2E84F04A-49B1-210E-A5E7-BCBCEB6FAE4A}"/>
              </a:ext>
            </a:extLst>
          </p:cNvPr>
          <p:cNvSpPr>
            <a:spLocks noChangeShapeType="1"/>
          </p:cNvSpPr>
          <p:nvPr/>
        </p:nvSpPr>
        <p:spPr bwMode="auto">
          <a:xfrm flipV="1">
            <a:off x="3354790" y="5682042"/>
            <a:ext cx="521970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5" name="Rectangle 9">
            <a:extLst>
              <a:ext uri="{FF2B5EF4-FFF2-40B4-BE49-F238E27FC236}">
                <a16:creationId xmlns:a16="http://schemas.microsoft.com/office/drawing/2014/main" id="{B24C382A-E5F1-E14E-8C02-78C0306F5EAD}"/>
              </a:ext>
            </a:extLst>
          </p:cNvPr>
          <p:cNvSpPr>
            <a:spLocks noChangeArrowheads="1"/>
          </p:cNvSpPr>
          <p:nvPr/>
        </p:nvSpPr>
        <p:spPr bwMode="auto">
          <a:xfrm>
            <a:off x="7063508" y="5827299"/>
            <a:ext cx="5032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syn</a:t>
            </a:r>
          </a:p>
        </p:txBody>
      </p:sp>
      <p:sp>
        <p:nvSpPr>
          <p:cNvPr id="96" name="Rectangle 10">
            <a:extLst>
              <a:ext uri="{FF2B5EF4-FFF2-40B4-BE49-F238E27FC236}">
                <a16:creationId xmlns:a16="http://schemas.microsoft.com/office/drawing/2014/main" id="{57C04A83-2DB0-B44D-D722-4EEB67316180}"/>
              </a:ext>
            </a:extLst>
          </p:cNvPr>
          <p:cNvSpPr>
            <a:spLocks noChangeArrowheads="1"/>
          </p:cNvSpPr>
          <p:nvPr/>
        </p:nvSpPr>
        <p:spPr bwMode="auto">
          <a:xfrm>
            <a:off x="7566744" y="5827299"/>
            <a:ext cx="503238"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a:solidFill>
                  <a:schemeClr val="accent1"/>
                </a:solidFill>
              </a:rPr>
              <a:t>syn</a:t>
            </a:r>
          </a:p>
        </p:txBody>
      </p:sp>
      <p:sp>
        <p:nvSpPr>
          <p:cNvPr id="97" name="Rectangle 11">
            <a:extLst>
              <a:ext uri="{FF2B5EF4-FFF2-40B4-BE49-F238E27FC236}">
                <a16:creationId xmlns:a16="http://schemas.microsoft.com/office/drawing/2014/main" id="{1B2F7811-9290-371D-8A7B-55BFBACD765F}"/>
              </a:ext>
            </a:extLst>
          </p:cNvPr>
          <p:cNvSpPr>
            <a:spLocks noChangeArrowheads="1"/>
          </p:cNvSpPr>
          <p:nvPr/>
        </p:nvSpPr>
        <p:spPr bwMode="auto">
          <a:xfrm>
            <a:off x="5172478" y="5827299"/>
            <a:ext cx="9350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data</a:t>
            </a:r>
          </a:p>
        </p:txBody>
      </p:sp>
      <p:sp>
        <p:nvSpPr>
          <p:cNvPr id="98" name="Rectangle 12">
            <a:extLst>
              <a:ext uri="{FF2B5EF4-FFF2-40B4-BE49-F238E27FC236}">
                <a16:creationId xmlns:a16="http://schemas.microsoft.com/office/drawing/2014/main" id="{465D670C-4A69-17DD-CA9E-D6387C39A901}"/>
              </a:ext>
            </a:extLst>
          </p:cNvPr>
          <p:cNvSpPr>
            <a:spLocks noChangeArrowheads="1"/>
          </p:cNvSpPr>
          <p:nvPr/>
        </p:nvSpPr>
        <p:spPr bwMode="auto">
          <a:xfrm>
            <a:off x="4376823" y="5827299"/>
            <a:ext cx="79565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error</a:t>
            </a:r>
          </a:p>
        </p:txBody>
      </p:sp>
      <p:sp>
        <p:nvSpPr>
          <p:cNvPr id="99" name="Rectangle 13">
            <a:extLst>
              <a:ext uri="{FF2B5EF4-FFF2-40B4-BE49-F238E27FC236}">
                <a16:creationId xmlns:a16="http://schemas.microsoft.com/office/drawing/2014/main" id="{24CB5EC7-7699-9954-14A4-53714BE3870A}"/>
              </a:ext>
            </a:extLst>
          </p:cNvPr>
          <p:cNvSpPr>
            <a:spLocks noChangeArrowheads="1"/>
          </p:cNvSpPr>
          <p:nvPr/>
        </p:nvSpPr>
        <p:spPr bwMode="auto">
          <a:xfrm>
            <a:off x="3800560" y="5827299"/>
            <a:ext cx="57467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end</a:t>
            </a:r>
          </a:p>
        </p:txBody>
      </p:sp>
      <p:sp>
        <p:nvSpPr>
          <p:cNvPr id="100" name="Text Box 94">
            <a:extLst>
              <a:ext uri="{FF2B5EF4-FFF2-40B4-BE49-F238E27FC236}">
                <a16:creationId xmlns:a16="http://schemas.microsoft.com/office/drawing/2014/main" id="{B03B98FC-8820-6947-84C4-59A567240029}"/>
              </a:ext>
            </a:extLst>
          </p:cNvPr>
          <p:cNvSpPr txBox="1">
            <a:spLocks noChangeArrowheads="1"/>
          </p:cNvSpPr>
          <p:nvPr/>
        </p:nvSpPr>
        <p:spPr bwMode="auto">
          <a:xfrm>
            <a:off x="5343451" y="636895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数据帧</a:t>
            </a:r>
          </a:p>
        </p:txBody>
      </p:sp>
      <p:sp>
        <p:nvSpPr>
          <p:cNvPr id="101" name="Rectangle 8">
            <a:extLst>
              <a:ext uri="{FF2B5EF4-FFF2-40B4-BE49-F238E27FC236}">
                <a16:creationId xmlns:a16="http://schemas.microsoft.com/office/drawing/2014/main" id="{EE3F550E-FD45-5D41-0BE4-410C6226CBB6}"/>
              </a:ext>
            </a:extLst>
          </p:cNvPr>
          <p:cNvSpPr>
            <a:spLocks noChangeArrowheads="1"/>
          </p:cNvSpPr>
          <p:nvPr/>
        </p:nvSpPr>
        <p:spPr bwMode="auto">
          <a:xfrm>
            <a:off x="6109103" y="5827299"/>
            <a:ext cx="946150"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control</a:t>
            </a:r>
          </a:p>
        </p:txBody>
      </p:sp>
    </p:spTree>
    <p:extLst>
      <p:ext uri="{BB962C8B-B14F-4D97-AF65-F5344CB8AC3E}">
        <p14:creationId xmlns:p14="http://schemas.microsoft.com/office/powerpoint/2010/main" val="13499254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AA3A6FD7-035B-4DE8-8F1C-E8CDAA71CDB8}" type="slidenum">
              <a:rPr lang="en-US" altLang="zh-CN"/>
              <a:pPr/>
              <a:t>180</a:t>
            </a:fld>
            <a:endParaRPr lang="en-US" altLang="zh-CN"/>
          </a:p>
        </p:txBody>
      </p:sp>
      <p:sp>
        <p:nvSpPr>
          <p:cNvPr id="589826" name="Rectangle 2"/>
          <p:cNvSpPr>
            <a:spLocks noGrp="1" noChangeArrowheads="1"/>
          </p:cNvSpPr>
          <p:nvPr>
            <p:ph type="title"/>
          </p:nvPr>
        </p:nvSpPr>
        <p:spPr/>
        <p:txBody>
          <a:bodyPr/>
          <a:lstStyle/>
          <a:p>
            <a:r>
              <a:rPr lang="zh-CN" altLang="en-US" dirty="0"/>
              <a:t>路由表的建立过程举例</a:t>
            </a:r>
          </a:p>
        </p:txBody>
      </p:sp>
      <p:sp>
        <p:nvSpPr>
          <p:cNvPr id="589828" name="Rectangle 4"/>
          <p:cNvSpPr>
            <a:spLocks noChangeArrowheads="1"/>
          </p:cNvSpPr>
          <p:nvPr/>
        </p:nvSpPr>
        <p:spPr bwMode="auto">
          <a:xfrm>
            <a:off x="3748088" y="3816797"/>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29" name="Line 5"/>
          <p:cNvSpPr>
            <a:spLocks noChangeShapeType="1"/>
          </p:cNvSpPr>
          <p:nvPr/>
        </p:nvSpPr>
        <p:spPr bwMode="auto">
          <a:xfrm>
            <a:off x="6623050" y="2497586"/>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0" name="Line 6"/>
          <p:cNvSpPr>
            <a:spLocks noChangeShapeType="1"/>
          </p:cNvSpPr>
          <p:nvPr/>
        </p:nvSpPr>
        <p:spPr bwMode="auto">
          <a:xfrm>
            <a:off x="10155238" y="2515047"/>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1" name="Line 7"/>
          <p:cNvSpPr>
            <a:spLocks noChangeShapeType="1"/>
          </p:cNvSpPr>
          <p:nvPr/>
        </p:nvSpPr>
        <p:spPr bwMode="auto">
          <a:xfrm flipV="1">
            <a:off x="8298713" y="2522985"/>
            <a:ext cx="2121637"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2" name="Rectangle 8"/>
          <p:cNvSpPr>
            <a:spLocks noChangeArrowheads="1"/>
          </p:cNvSpPr>
          <p:nvPr/>
        </p:nvSpPr>
        <p:spPr bwMode="auto">
          <a:xfrm>
            <a:off x="10372725" y="2443611"/>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33" name="Line 9"/>
          <p:cNvSpPr>
            <a:spLocks noChangeShapeType="1"/>
          </p:cNvSpPr>
          <p:nvPr/>
        </p:nvSpPr>
        <p:spPr bwMode="auto">
          <a:xfrm>
            <a:off x="9004300" y="2527747"/>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6" name="Line 12"/>
          <p:cNvSpPr>
            <a:spLocks noChangeShapeType="1"/>
          </p:cNvSpPr>
          <p:nvPr/>
        </p:nvSpPr>
        <p:spPr bwMode="auto">
          <a:xfrm>
            <a:off x="4743152" y="2483066"/>
            <a:ext cx="2641899" cy="2880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7" name="Line 13"/>
          <p:cNvSpPr>
            <a:spLocks noChangeShapeType="1"/>
          </p:cNvSpPr>
          <p:nvPr/>
        </p:nvSpPr>
        <p:spPr bwMode="auto">
          <a:xfrm>
            <a:off x="5567363" y="2510286"/>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0" name="Line 16"/>
          <p:cNvSpPr>
            <a:spLocks noChangeShapeType="1"/>
          </p:cNvSpPr>
          <p:nvPr/>
        </p:nvSpPr>
        <p:spPr bwMode="auto">
          <a:xfrm>
            <a:off x="3509963" y="2518222"/>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1" name="Rectangle 17"/>
          <p:cNvSpPr>
            <a:spLocks noChangeArrowheads="1"/>
          </p:cNvSpPr>
          <p:nvPr/>
        </p:nvSpPr>
        <p:spPr bwMode="auto">
          <a:xfrm>
            <a:off x="1698625" y="2465836"/>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42" name="Line 18"/>
          <p:cNvSpPr>
            <a:spLocks noChangeShapeType="1"/>
          </p:cNvSpPr>
          <p:nvPr/>
        </p:nvSpPr>
        <p:spPr bwMode="auto">
          <a:xfrm flipV="1">
            <a:off x="1774824" y="2510291"/>
            <a:ext cx="2200137" cy="19044"/>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3" name="Line 19"/>
          <p:cNvSpPr>
            <a:spLocks noChangeShapeType="1"/>
          </p:cNvSpPr>
          <p:nvPr/>
        </p:nvSpPr>
        <p:spPr bwMode="auto">
          <a:xfrm>
            <a:off x="2166938" y="2529336"/>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6" name="Rectangle 22"/>
          <p:cNvSpPr>
            <a:spLocks noChangeArrowheads="1"/>
          </p:cNvSpPr>
          <p:nvPr/>
        </p:nvSpPr>
        <p:spPr bwMode="auto">
          <a:xfrm>
            <a:off x="7618973" y="1682376"/>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2</a:t>
            </a:r>
          </a:p>
        </p:txBody>
      </p:sp>
      <p:sp>
        <p:nvSpPr>
          <p:cNvPr id="589849" name="Rectangle 25"/>
          <p:cNvSpPr>
            <a:spLocks noChangeArrowheads="1"/>
          </p:cNvSpPr>
          <p:nvPr/>
        </p:nvSpPr>
        <p:spPr bwMode="auto">
          <a:xfrm>
            <a:off x="4155919" y="1662813"/>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1</a:t>
            </a:r>
          </a:p>
        </p:txBody>
      </p:sp>
      <p:sp>
        <p:nvSpPr>
          <p:cNvPr id="589850" name="Rectangle 26"/>
          <p:cNvSpPr>
            <a:spLocks noChangeArrowheads="1"/>
          </p:cNvSpPr>
          <p:nvPr/>
        </p:nvSpPr>
        <p:spPr bwMode="auto">
          <a:xfrm>
            <a:off x="1603102" y="2992886"/>
            <a:ext cx="35586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A</a:t>
            </a:r>
            <a:endParaRPr lang="en-US" altLang="zh-CN" sz="1800" b="1" baseline="-25000" dirty="0">
              <a:latin typeface="+mn-ea"/>
              <a:ea typeface="+mn-ea"/>
            </a:endParaRPr>
          </a:p>
        </p:txBody>
      </p:sp>
      <p:sp>
        <p:nvSpPr>
          <p:cNvPr id="589851" name="Rectangle 27"/>
          <p:cNvSpPr>
            <a:spLocks noChangeArrowheads="1"/>
          </p:cNvSpPr>
          <p:nvPr/>
        </p:nvSpPr>
        <p:spPr bwMode="auto">
          <a:xfrm>
            <a:off x="2982913" y="2992886"/>
            <a:ext cx="33663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a:t>
            </a:r>
            <a:endParaRPr lang="en-US" altLang="zh-CN" sz="1800" b="1" baseline="-25000">
              <a:latin typeface="+mn-ea"/>
              <a:ea typeface="+mn-ea"/>
            </a:endParaRPr>
          </a:p>
        </p:txBody>
      </p:sp>
      <p:sp>
        <p:nvSpPr>
          <p:cNvPr id="589852" name="Rectangle 28"/>
          <p:cNvSpPr>
            <a:spLocks noChangeArrowheads="1"/>
          </p:cNvSpPr>
          <p:nvPr/>
        </p:nvSpPr>
        <p:spPr bwMode="auto">
          <a:xfrm>
            <a:off x="5062014" y="2992886"/>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C</a:t>
            </a:r>
            <a:endParaRPr lang="en-US" altLang="zh-CN" sz="1800" b="1" baseline="-25000" dirty="0">
              <a:latin typeface="+mn-ea"/>
              <a:ea typeface="+mn-ea"/>
            </a:endParaRPr>
          </a:p>
        </p:txBody>
      </p:sp>
      <p:sp>
        <p:nvSpPr>
          <p:cNvPr id="589853" name="Rectangle 29"/>
          <p:cNvSpPr>
            <a:spLocks noChangeArrowheads="1"/>
          </p:cNvSpPr>
          <p:nvPr/>
        </p:nvSpPr>
        <p:spPr bwMode="auto">
          <a:xfrm>
            <a:off x="6107113" y="2992886"/>
            <a:ext cx="36548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D</a:t>
            </a:r>
            <a:endParaRPr lang="en-US" altLang="zh-CN" sz="1800" b="1" baseline="-25000">
              <a:latin typeface="+mn-ea"/>
              <a:ea typeface="+mn-ea"/>
            </a:endParaRPr>
          </a:p>
        </p:txBody>
      </p:sp>
      <p:sp>
        <p:nvSpPr>
          <p:cNvPr id="589854" name="Rectangle 30"/>
          <p:cNvSpPr>
            <a:spLocks noChangeArrowheads="1"/>
          </p:cNvSpPr>
          <p:nvPr/>
        </p:nvSpPr>
        <p:spPr bwMode="auto">
          <a:xfrm>
            <a:off x="8510588" y="2992886"/>
            <a:ext cx="31419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E</a:t>
            </a:r>
            <a:endParaRPr lang="en-US" altLang="zh-CN" sz="1800" b="1" baseline="-25000">
              <a:latin typeface="+mn-ea"/>
              <a:ea typeface="+mn-ea"/>
            </a:endParaRPr>
          </a:p>
        </p:txBody>
      </p:sp>
      <p:sp>
        <p:nvSpPr>
          <p:cNvPr id="589855" name="Rectangle 31"/>
          <p:cNvSpPr>
            <a:spLocks noChangeArrowheads="1"/>
          </p:cNvSpPr>
          <p:nvPr/>
        </p:nvSpPr>
        <p:spPr bwMode="auto">
          <a:xfrm>
            <a:off x="9714078" y="3001588"/>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F</a:t>
            </a:r>
            <a:endParaRPr lang="en-US" altLang="zh-CN" sz="1800" b="1" baseline="-25000" dirty="0">
              <a:latin typeface="+mn-ea"/>
              <a:ea typeface="+mn-ea"/>
            </a:endParaRPr>
          </a:p>
        </p:txBody>
      </p:sp>
      <p:sp>
        <p:nvSpPr>
          <p:cNvPr id="589856" name="Rectangle 32"/>
          <p:cNvSpPr>
            <a:spLocks noChangeArrowheads="1"/>
          </p:cNvSpPr>
          <p:nvPr/>
        </p:nvSpPr>
        <p:spPr bwMode="auto">
          <a:xfrm>
            <a:off x="34448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7" name="Rectangle 33"/>
          <p:cNvSpPr>
            <a:spLocks noChangeArrowheads="1"/>
          </p:cNvSpPr>
          <p:nvPr/>
        </p:nvSpPr>
        <p:spPr bwMode="auto">
          <a:xfrm>
            <a:off x="49053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58" name="Rectangle 34"/>
          <p:cNvSpPr>
            <a:spLocks noChangeArrowheads="1"/>
          </p:cNvSpPr>
          <p:nvPr/>
        </p:nvSpPr>
        <p:spPr bwMode="auto">
          <a:xfrm>
            <a:off x="6921500"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9" name="Rectangle 35"/>
          <p:cNvSpPr>
            <a:spLocks noChangeArrowheads="1"/>
          </p:cNvSpPr>
          <p:nvPr/>
        </p:nvSpPr>
        <p:spPr bwMode="auto">
          <a:xfrm>
            <a:off x="8431213"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60" name="Line 36"/>
          <p:cNvSpPr>
            <a:spLocks noChangeShapeType="1"/>
          </p:cNvSpPr>
          <p:nvPr/>
        </p:nvSpPr>
        <p:spPr bwMode="auto">
          <a:xfrm>
            <a:off x="361791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1" name="Line 37"/>
          <p:cNvSpPr>
            <a:spLocks noChangeShapeType="1"/>
          </p:cNvSpPr>
          <p:nvPr/>
        </p:nvSpPr>
        <p:spPr bwMode="auto">
          <a:xfrm>
            <a:off x="361791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2" name="Line 38"/>
          <p:cNvSpPr>
            <a:spLocks noChangeShapeType="1"/>
          </p:cNvSpPr>
          <p:nvPr/>
        </p:nvSpPr>
        <p:spPr bwMode="auto">
          <a:xfrm>
            <a:off x="361791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3" name="Line 39"/>
          <p:cNvSpPr>
            <a:spLocks noChangeShapeType="1"/>
          </p:cNvSpPr>
          <p:nvPr/>
        </p:nvSpPr>
        <p:spPr bwMode="auto">
          <a:xfrm>
            <a:off x="4475163" y="3848548"/>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4" name="Rectangle 40"/>
          <p:cNvSpPr>
            <a:spLocks noChangeArrowheads="1"/>
          </p:cNvSpPr>
          <p:nvPr/>
        </p:nvSpPr>
        <p:spPr bwMode="auto">
          <a:xfrm>
            <a:off x="7153275" y="3832672"/>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65" name="Line 41"/>
          <p:cNvSpPr>
            <a:spLocks noChangeShapeType="1"/>
          </p:cNvSpPr>
          <p:nvPr/>
        </p:nvSpPr>
        <p:spPr bwMode="auto">
          <a:xfrm>
            <a:off x="705326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6" name="Line 42"/>
          <p:cNvSpPr>
            <a:spLocks noChangeShapeType="1"/>
          </p:cNvSpPr>
          <p:nvPr/>
        </p:nvSpPr>
        <p:spPr bwMode="auto">
          <a:xfrm>
            <a:off x="705326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7" name="Line 43"/>
          <p:cNvSpPr>
            <a:spLocks noChangeShapeType="1"/>
          </p:cNvSpPr>
          <p:nvPr/>
        </p:nvSpPr>
        <p:spPr bwMode="auto">
          <a:xfrm>
            <a:off x="705326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8" name="Line 44"/>
          <p:cNvSpPr>
            <a:spLocks noChangeShapeType="1"/>
          </p:cNvSpPr>
          <p:nvPr/>
        </p:nvSpPr>
        <p:spPr bwMode="auto">
          <a:xfrm>
            <a:off x="7910514" y="3848548"/>
            <a:ext cx="1587"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9" name="Freeform 45"/>
          <p:cNvSpPr>
            <a:spLocks/>
          </p:cNvSpPr>
          <p:nvPr/>
        </p:nvSpPr>
        <p:spPr bwMode="auto">
          <a:xfrm>
            <a:off x="361791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0" name="Freeform 46"/>
          <p:cNvSpPr>
            <a:spLocks/>
          </p:cNvSpPr>
          <p:nvPr/>
        </p:nvSpPr>
        <p:spPr bwMode="auto">
          <a:xfrm>
            <a:off x="705326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2" name="Rectangle 48"/>
          <p:cNvSpPr>
            <a:spLocks noChangeArrowheads="1"/>
          </p:cNvSpPr>
          <p:nvPr/>
        </p:nvSpPr>
        <p:spPr bwMode="auto">
          <a:xfrm>
            <a:off x="37703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3" name="Rectangle 49"/>
          <p:cNvSpPr>
            <a:spLocks noChangeArrowheads="1"/>
          </p:cNvSpPr>
          <p:nvPr/>
        </p:nvSpPr>
        <p:spPr bwMode="auto">
          <a:xfrm>
            <a:off x="45831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4" name="Rectangle 50"/>
          <p:cNvSpPr>
            <a:spLocks noChangeArrowheads="1"/>
          </p:cNvSpPr>
          <p:nvPr/>
        </p:nvSpPr>
        <p:spPr bwMode="auto">
          <a:xfrm>
            <a:off x="8053388"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5" name="Rectangle 51"/>
          <p:cNvSpPr>
            <a:spLocks noChangeArrowheads="1"/>
          </p:cNvSpPr>
          <p:nvPr/>
        </p:nvSpPr>
        <p:spPr bwMode="auto">
          <a:xfrm>
            <a:off x="7219950"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6" name="Line 52"/>
          <p:cNvSpPr>
            <a:spLocks noChangeShapeType="1"/>
          </p:cNvSpPr>
          <p:nvPr/>
        </p:nvSpPr>
        <p:spPr bwMode="auto">
          <a:xfrm>
            <a:off x="3617914" y="5361436"/>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grpSp>
        <p:nvGrpSpPr>
          <p:cNvPr id="589877" name="Group 53"/>
          <p:cNvGrpSpPr>
            <a:grpSpLocks/>
          </p:cNvGrpSpPr>
          <p:nvPr/>
        </p:nvGrpSpPr>
        <p:grpSpPr bwMode="auto">
          <a:xfrm>
            <a:off x="2711450" y="4978841"/>
            <a:ext cx="2411414" cy="387350"/>
            <a:chOff x="748" y="3220"/>
            <a:chExt cx="1519" cy="244"/>
          </a:xfrm>
        </p:grpSpPr>
        <p:sp>
          <p:nvSpPr>
            <p:cNvPr id="589878" name="Rectangle 54"/>
            <p:cNvSpPr>
              <a:spLocks noChangeArrowheads="1"/>
            </p:cNvSpPr>
            <p:nvPr/>
          </p:nvSpPr>
          <p:spPr bwMode="auto">
            <a:xfrm>
              <a:off x="1485" y="3233"/>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           1</a:t>
              </a:r>
              <a:endParaRPr lang="en-US" altLang="zh-CN" sz="1800" b="1" baseline="-25000">
                <a:latin typeface="+mn-ea"/>
                <a:ea typeface="+mn-ea"/>
              </a:endParaRPr>
            </a:p>
          </p:txBody>
        </p:sp>
        <p:sp>
          <p:nvSpPr>
            <p:cNvPr id="589879" name="Rectangle 55"/>
            <p:cNvSpPr>
              <a:spLocks noChangeArrowheads="1"/>
            </p:cNvSpPr>
            <p:nvPr/>
          </p:nvSpPr>
          <p:spPr bwMode="auto">
            <a:xfrm>
              <a:off x="748" y="3220"/>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B → A</a:t>
              </a:r>
              <a:endParaRPr lang="en-US" altLang="zh-CN" sz="1800" b="1" baseline="-25000">
                <a:latin typeface="+mn-ea"/>
                <a:ea typeface="+mn-ea"/>
              </a:endParaRPr>
            </a:p>
          </p:txBody>
        </p:sp>
      </p:grpSp>
      <p:grpSp>
        <p:nvGrpSpPr>
          <p:cNvPr id="589880" name="Group 56"/>
          <p:cNvGrpSpPr>
            <a:grpSpLocks/>
          </p:cNvGrpSpPr>
          <p:nvPr/>
        </p:nvGrpSpPr>
        <p:grpSpPr bwMode="auto">
          <a:xfrm>
            <a:off x="2701925" y="4208916"/>
            <a:ext cx="2436813" cy="387350"/>
            <a:chOff x="742" y="2735"/>
            <a:chExt cx="1535" cy="244"/>
          </a:xfrm>
        </p:grpSpPr>
        <p:sp>
          <p:nvSpPr>
            <p:cNvPr id="589881" name="Rectangle 57"/>
            <p:cNvSpPr>
              <a:spLocks noChangeArrowheads="1"/>
            </p:cNvSpPr>
            <p:nvPr/>
          </p:nvSpPr>
          <p:spPr bwMode="auto">
            <a:xfrm>
              <a:off x="742" y="2735"/>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endParaRPr lang="en-US" altLang="zh-CN" sz="1800" b="1" baseline="-25000">
                <a:latin typeface="+mn-ea"/>
                <a:ea typeface="+mn-ea"/>
              </a:endParaRPr>
            </a:p>
          </p:txBody>
        </p:sp>
        <p:sp>
          <p:nvSpPr>
            <p:cNvPr id="589882" name="Rectangle 58"/>
            <p:cNvSpPr>
              <a:spLocks noChangeArrowheads="1"/>
            </p:cNvSpPr>
            <p:nvPr/>
          </p:nvSpPr>
          <p:spPr bwMode="auto">
            <a:xfrm>
              <a:off x="1485" y="2748"/>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3" name="Group 59"/>
          <p:cNvGrpSpPr>
            <a:grpSpLocks/>
          </p:cNvGrpSpPr>
          <p:nvPr/>
        </p:nvGrpSpPr>
        <p:grpSpPr bwMode="auto">
          <a:xfrm>
            <a:off x="2711450" y="4591491"/>
            <a:ext cx="2387601" cy="387350"/>
            <a:chOff x="748" y="2976"/>
            <a:chExt cx="1504" cy="244"/>
          </a:xfrm>
        </p:grpSpPr>
        <p:sp>
          <p:nvSpPr>
            <p:cNvPr id="589884" name="Rectangle 60"/>
            <p:cNvSpPr>
              <a:spLocks noChangeArrowheads="1"/>
            </p:cNvSpPr>
            <p:nvPr/>
          </p:nvSpPr>
          <p:spPr bwMode="auto">
            <a:xfrm>
              <a:off x="748" y="2976"/>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85" name="Rectangle 61"/>
            <p:cNvSpPr>
              <a:spLocks noChangeArrowheads="1"/>
            </p:cNvSpPr>
            <p:nvPr/>
          </p:nvSpPr>
          <p:spPr bwMode="auto">
            <a:xfrm>
              <a:off x="1489" y="2989"/>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grpSp>
        <p:nvGrpSpPr>
          <p:cNvPr id="589886" name="Group 62"/>
          <p:cNvGrpSpPr>
            <a:grpSpLocks/>
          </p:cNvGrpSpPr>
          <p:nvPr/>
        </p:nvGrpSpPr>
        <p:grpSpPr bwMode="auto">
          <a:xfrm>
            <a:off x="6138864" y="4186685"/>
            <a:ext cx="2432050" cy="407987"/>
            <a:chOff x="2907" y="2721"/>
            <a:chExt cx="1532" cy="257"/>
          </a:xfrm>
        </p:grpSpPr>
        <p:sp>
          <p:nvSpPr>
            <p:cNvPr id="589887" name="Rectangle 63"/>
            <p:cNvSpPr>
              <a:spLocks noChangeArrowheads="1"/>
            </p:cNvSpPr>
            <p:nvPr/>
          </p:nvSpPr>
          <p:spPr bwMode="auto">
            <a:xfrm>
              <a:off x="2907" y="2721"/>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p>
          </p:txBody>
        </p:sp>
        <p:sp>
          <p:nvSpPr>
            <p:cNvPr id="589888" name="Rectangle 64"/>
            <p:cNvSpPr>
              <a:spLocks noChangeArrowheads="1"/>
            </p:cNvSpPr>
            <p:nvPr/>
          </p:nvSpPr>
          <p:spPr bwMode="auto">
            <a:xfrm>
              <a:off x="3647" y="2747"/>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9" name="Group 65"/>
          <p:cNvGrpSpPr>
            <a:grpSpLocks/>
          </p:cNvGrpSpPr>
          <p:nvPr/>
        </p:nvGrpSpPr>
        <p:grpSpPr bwMode="auto">
          <a:xfrm>
            <a:off x="6167440" y="4605791"/>
            <a:ext cx="2370138" cy="387350"/>
            <a:chOff x="2925" y="2985"/>
            <a:chExt cx="1493" cy="244"/>
          </a:xfrm>
        </p:grpSpPr>
        <p:sp>
          <p:nvSpPr>
            <p:cNvPr id="589890" name="Rectangle 66"/>
            <p:cNvSpPr>
              <a:spLocks noChangeArrowheads="1"/>
            </p:cNvSpPr>
            <p:nvPr/>
          </p:nvSpPr>
          <p:spPr bwMode="auto">
            <a:xfrm>
              <a:off x="2925" y="2985"/>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91" name="Rectangle 67"/>
            <p:cNvSpPr>
              <a:spLocks noChangeArrowheads="1"/>
            </p:cNvSpPr>
            <p:nvPr/>
          </p:nvSpPr>
          <p:spPr bwMode="auto">
            <a:xfrm>
              <a:off x="3655" y="2998"/>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sp>
        <p:nvSpPr>
          <p:cNvPr id="589892" name="Rectangle 68"/>
          <p:cNvSpPr>
            <a:spLocks noChangeArrowheads="1"/>
          </p:cNvSpPr>
          <p:nvPr/>
        </p:nvSpPr>
        <p:spPr bwMode="auto">
          <a:xfrm>
            <a:off x="3617914" y="3848548"/>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93" name="Rectangle 69"/>
          <p:cNvSpPr>
            <a:spLocks noChangeArrowheads="1"/>
          </p:cNvSpPr>
          <p:nvPr/>
        </p:nvSpPr>
        <p:spPr bwMode="auto">
          <a:xfrm>
            <a:off x="7053264" y="3848548"/>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pic>
        <p:nvPicPr>
          <p:cNvPr id="2" name="图形 1">
            <a:extLst>
              <a:ext uri="{FF2B5EF4-FFF2-40B4-BE49-F238E27FC236}">
                <a16:creationId xmlns:a16="http://schemas.microsoft.com/office/drawing/2014/main" id="{6C08076D-7579-7EE9-AEC9-99D34728F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5095" y="3106839"/>
            <a:ext cx="499927" cy="378516"/>
          </a:xfrm>
          <a:prstGeom prst="rect">
            <a:avLst/>
          </a:prstGeom>
        </p:spPr>
      </p:pic>
      <p:pic>
        <p:nvPicPr>
          <p:cNvPr id="3" name="图形 2">
            <a:extLst>
              <a:ext uri="{FF2B5EF4-FFF2-40B4-BE49-F238E27FC236}">
                <a16:creationId xmlns:a16="http://schemas.microsoft.com/office/drawing/2014/main" id="{8D478E14-ADBC-141A-645A-1072C7624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36" y="3113535"/>
            <a:ext cx="499927" cy="378516"/>
          </a:xfrm>
          <a:prstGeom prst="rect">
            <a:avLst/>
          </a:prstGeom>
        </p:spPr>
      </p:pic>
      <p:pic>
        <p:nvPicPr>
          <p:cNvPr id="4" name="图形 3">
            <a:extLst>
              <a:ext uri="{FF2B5EF4-FFF2-40B4-BE49-F238E27FC236}">
                <a16:creationId xmlns:a16="http://schemas.microsoft.com/office/drawing/2014/main" id="{835628E3-2045-2953-87AF-E292A9C81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610" y="3091548"/>
            <a:ext cx="499927" cy="378516"/>
          </a:xfrm>
          <a:prstGeom prst="rect">
            <a:avLst/>
          </a:prstGeom>
        </p:spPr>
      </p:pic>
      <p:pic>
        <p:nvPicPr>
          <p:cNvPr id="5" name="图形 4">
            <a:extLst>
              <a:ext uri="{FF2B5EF4-FFF2-40B4-BE49-F238E27FC236}">
                <a16:creationId xmlns:a16="http://schemas.microsoft.com/office/drawing/2014/main" id="{EFB95F70-09E0-D275-F2BF-77703D496F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9377" y="3096576"/>
            <a:ext cx="499927" cy="378516"/>
          </a:xfrm>
          <a:prstGeom prst="rect">
            <a:avLst/>
          </a:prstGeom>
        </p:spPr>
      </p:pic>
      <p:pic>
        <p:nvPicPr>
          <p:cNvPr id="6" name="图形 5">
            <a:extLst>
              <a:ext uri="{FF2B5EF4-FFF2-40B4-BE49-F238E27FC236}">
                <a16:creationId xmlns:a16="http://schemas.microsoft.com/office/drawing/2014/main" id="{731E40C6-AB01-5097-5580-D44BD8384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6471" y="3091548"/>
            <a:ext cx="499927" cy="378516"/>
          </a:xfrm>
          <a:prstGeom prst="rect">
            <a:avLst/>
          </a:prstGeom>
        </p:spPr>
      </p:pic>
      <p:pic>
        <p:nvPicPr>
          <p:cNvPr id="7" name="图形 6">
            <a:extLst>
              <a:ext uri="{FF2B5EF4-FFF2-40B4-BE49-F238E27FC236}">
                <a16:creationId xmlns:a16="http://schemas.microsoft.com/office/drawing/2014/main" id="{D63C93DD-8756-AF72-115C-25BB5DF42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2519" y="3113535"/>
            <a:ext cx="499927" cy="378516"/>
          </a:xfrm>
          <a:prstGeom prst="rect">
            <a:avLst/>
          </a:prstGeom>
        </p:spPr>
      </p:pic>
      <p:pic>
        <p:nvPicPr>
          <p:cNvPr id="9" name="图形 8">
            <a:extLst>
              <a:ext uri="{FF2B5EF4-FFF2-40B4-BE49-F238E27FC236}">
                <a16:creationId xmlns:a16="http://schemas.microsoft.com/office/drawing/2014/main" id="{A4646067-A208-EED5-FE81-B7200DDB1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2553" y="2001810"/>
            <a:ext cx="859156" cy="677218"/>
          </a:xfrm>
          <a:prstGeom prst="rect">
            <a:avLst/>
          </a:prstGeom>
        </p:spPr>
      </p:pic>
      <p:pic>
        <p:nvPicPr>
          <p:cNvPr id="11" name="图形 10">
            <a:extLst>
              <a:ext uri="{FF2B5EF4-FFF2-40B4-BE49-F238E27FC236}">
                <a16:creationId xmlns:a16="http://schemas.microsoft.com/office/drawing/2014/main" id="{51555AC1-F8CA-DCA3-3EE7-DC8536329D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1242" y="2011377"/>
            <a:ext cx="859156" cy="677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89880"/>
                                        </p:tgtEl>
                                        <p:attrNameLst>
                                          <p:attrName>style.visibility</p:attrName>
                                        </p:attrNameLst>
                                      </p:cBhvr>
                                      <p:to>
                                        <p:strVal val="visible"/>
                                      </p:to>
                                    </p:set>
                                    <p:animEffect transition="in" filter="wipe(left)">
                                      <p:cBhvr>
                                        <p:cTn id="7" dur="2000"/>
                                        <p:tgtEl>
                                          <p:spTgt spid="589880"/>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589886"/>
                                        </p:tgtEl>
                                        <p:attrNameLst>
                                          <p:attrName>style.visibility</p:attrName>
                                        </p:attrNameLst>
                                      </p:cBhvr>
                                      <p:to>
                                        <p:strVal val="visible"/>
                                      </p:to>
                                    </p:set>
                                    <p:animEffect transition="in" filter="wipe(left)">
                                      <p:cBhvr>
                                        <p:cTn id="11" dur="2000"/>
                                        <p:tgtEl>
                                          <p:spTgt spid="589886"/>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89883"/>
                                        </p:tgtEl>
                                        <p:attrNameLst>
                                          <p:attrName>style.visibility</p:attrName>
                                        </p:attrNameLst>
                                      </p:cBhvr>
                                      <p:to>
                                        <p:strVal val="visible"/>
                                      </p:to>
                                    </p:set>
                                    <p:animEffect transition="in" filter="wipe(left)">
                                      <p:cBhvr>
                                        <p:cTn id="15" dur="2000"/>
                                        <p:tgtEl>
                                          <p:spTgt spid="589883"/>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589889"/>
                                        </p:tgtEl>
                                        <p:attrNameLst>
                                          <p:attrName>style.visibility</p:attrName>
                                        </p:attrNameLst>
                                      </p:cBhvr>
                                      <p:to>
                                        <p:strVal val="visible"/>
                                      </p:to>
                                    </p:set>
                                    <p:animEffect transition="in" filter="wipe(left)">
                                      <p:cBhvr>
                                        <p:cTn id="19" dur="2000"/>
                                        <p:tgtEl>
                                          <p:spTgt spid="589889"/>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89877"/>
                                        </p:tgtEl>
                                        <p:attrNameLst>
                                          <p:attrName>style.visibility</p:attrName>
                                        </p:attrNameLst>
                                      </p:cBhvr>
                                      <p:to>
                                        <p:strVal val="visible"/>
                                      </p:to>
                                    </p:set>
                                    <p:animEffect transition="in" filter="wipe(left)">
                                      <p:cBhvr>
                                        <p:cTn id="23" dur="2000"/>
                                        <p:tgtEl>
                                          <p:spTgt spid="58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934D046-70C1-494F-92AE-084E3F08E771}" type="slidenum">
              <a:rPr lang="en-US" altLang="zh-CN"/>
              <a:pPr/>
              <a:t>181</a:t>
            </a:fld>
            <a:endParaRPr lang="en-US" altLang="zh-CN"/>
          </a:p>
        </p:txBody>
      </p:sp>
      <p:sp>
        <p:nvSpPr>
          <p:cNvPr id="516098" name="Rectangle 2"/>
          <p:cNvSpPr>
            <a:spLocks noGrp="1" noChangeArrowheads="1"/>
          </p:cNvSpPr>
          <p:nvPr>
            <p:ph type="title"/>
          </p:nvPr>
        </p:nvSpPr>
        <p:spPr/>
        <p:txBody>
          <a:bodyPr/>
          <a:lstStyle/>
          <a:p>
            <a:r>
              <a:rPr lang="zh-CN" altLang="en-US" dirty="0"/>
              <a:t>路由表的自动修改</a:t>
            </a:r>
          </a:p>
        </p:txBody>
      </p:sp>
      <p:sp>
        <p:nvSpPr>
          <p:cNvPr id="516099"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任何时候当它接收到一个帧时，它检查帧的源地址。然后就知道发送这个帧的站点可以通过这个帧刚到达的局域网来访问。</a:t>
            </a:r>
          </a:p>
          <a:p>
            <a:pPr>
              <a:buFont typeface="Wingdings" panose="05000000000000000000" pitchFamily="2" charset="2"/>
              <a:buChar char="n"/>
            </a:pPr>
            <a:r>
              <a:rPr lang="zh-CN" altLang="en-US" sz="2400" dirty="0"/>
              <a:t>网桥的</a:t>
            </a:r>
            <a:r>
              <a:rPr lang="en-US" altLang="zh-CN" sz="2400" dirty="0"/>
              <a:t>MAC</a:t>
            </a:r>
            <a:r>
              <a:rPr lang="zh-CN" altLang="en-US" sz="2400" dirty="0"/>
              <a:t>地址表空间有限，当局域网中站点数目大于</a:t>
            </a:r>
            <a:r>
              <a:rPr lang="en-US" altLang="zh-CN" sz="2400" dirty="0"/>
              <a:t>MAC</a:t>
            </a:r>
            <a:r>
              <a:rPr lang="zh-CN" altLang="en-US" sz="2400" dirty="0"/>
              <a:t>地址表表项是，要采取某种算法替换一些表项。</a:t>
            </a:r>
          </a:p>
          <a:p>
            <a:pPr>
              <a:buFont typeface="Wingdings" panose="05000000000000000000" pitchFamily="2" charset="2"/>
              <a:buChar char="n"/>
            </a:pPr>
            <a:r>
              <a:rPr lang="zh-CN" altLang="en-US" sz="2400" dirty="0"/>
              <a:t>定时器：为了处理动态拓扑问题，每当增加散列表项时，均在该项中注明帧的到达时间。</a:t>
            </a:r>
          </a:p>
          <a:p>
            <a:endParaRPr lang="en-US" altLang="zh-C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灯片编号占位符 5"/>
          <p:cNvSpPr>
            <a:spLocks noGrp="1"/>
          </p:cNvSpPr>
          <p:nvPr>
            <p:ph type="sldNum" sz="quarter" idx="12"/>
          </p:nvPr>
        </p:nvSpPr>
        <p:spPr/>
        <p:txBody>
          <a:bodyPr/>
          <a:lstStyle/>
          <a:p>
            <a:fld id="{2A165311-B0D9-42DA-808A-732D58E3F1D2}" type="slidenum">
              <a:rPr lang="en-US" altLang="zh-CN"/>
              <a:pPr/>
              <a:t>182</a:t>
            </a:fld>
            <a:endParaRPr lang="en-US" altLang="zh-CN"/>
          </a:p>
        </p:txBody>
      </p:sp>
      <p:sp>
        <p:nvSpPr>
          <p:cNvPr id="593924" name="Rectangle 4"/>
          <p:cNvSpPr>
            <a:spLocks noChangeArrowheads="1"/>
          </p:cNvSpPr>
          <p:nvPr/>
        </p:nvSpPr>
        <p:spPr bwMode="auto">
          <a:xfrm>
            <a:off x="3132619" y="132483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93925" name="Line 5"/>
          <p:cNvSpPr>
            <a:spLocks noChangeShapeType="1"/>
          </p:cNvSpPr>
          <p:nvPr/>
        </p:nvSpPr>
        <p:spPr bwMode="auto">
          <a:xfrm>
            <a:off x="3348518" y="1756632"/>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6" name="Rectangle 6"/>
          <p:cNvSpPr>
            <a:spLocks noChangeArrowheads="1"/>
          </p:cNvSpPr>
          <p:nvPr/>
        </p:nvSpPr>
        <p:spPr bwMode="auto">
          <a:xfrm>
            <a:off x="3353282" y="261229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93927" name="Line 7"/>
          <p:cNvSpPr>
            <a:spLocks noChangeShapeType="1"/>
          </p:cNvSpPr>
          <p:nvPr/>
        </p:nvSpPr>
        <p:spPr bwMode="auto">
          <a:xfrm>
            <a:off x="3580293" y="30710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8" name="Rectangle 8"/>
          <p:cNvSpPr>
            <a:spLocks noChangeArrowheads="1"/>
          </p:cNvSpPr>
          <p:nvPr/>
        </p:nvSpPr>
        <p:spPr bwMode="auto">
          <a:xfrm>
            <a:off x="8128482"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93929" name="Line 9"/>
          <p:cNvSpPr>
            <a:spLocks noChangeShapeType="1"/>
          </p:cNvSpPr>
          <p:nvPr/>
        </p:nvSpPr>
        <p:spPr bwMode="auto">
          <a:xfrm>
            <a:off x="831739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0" name="Rectangle 10"/>
          <p:cNvSpPr>
            <a:spLocks noChangeArrowheads="1"/>
          </p:cNvSpPr>
          <p:nvPr/>
        </p:nvSpPr>
        <p:spPr bwMode="auto">
          <a:xfrm>
            <a:off x="2980219"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93931" name="Line 11"/>
          <p:cNvSpPr>
            <a:spLocks noChangeShapeType="1"/>
          </p:cNvSpPr>
          <p:nvPr/>
        </p:nvSpPr>
        <p:spPr bwMode="auto">
          <a:xfrm>
            <a:off x="320564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nvGrpSpPr>
          <p:cNvPr id="594007" name="Group 87"/>
          <p:cNvGrpSpPr>
            <a:grpSpLocks/>
          </p:cNvGrpSpPr>
          <p:nvPr/>
        </p:nvGrpSpPr>
        <p:grpSpPr bwMode="auto">
          <a:xfrm>
            <a:off x="7961794" y="1324832"/>
            <a:ext cx="428625" cy="865187"/>
            <a:chOff x="4062" y="851"/>
            <a:chExt cx="270" cy="629"/>
          </a:xfrm>
        </p:grpSpPr>
        <p:sp>
          <p:nvSpPr>
            <p:cNvPr id="593932" name="Rectangle 12"/>
            <p:cNvSpPr>
              <a:spLocks noChangeArrowheads="1"/>
            </p:cNvSpPr>
            <p:nvPr/>
          </p:nvSpPr>
          <p:spPr bwMode="auto">
            <a:xfrm>
              <a:off x="4062" y="851"/>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593933" name="Line 13"/>
            <p:cNvSpPr>
              <a:spLocks noChangeShapeType="1"/>
            </p:cNvSpPr>
            <p:nvPr/>
          </p:nvSpPr>
          <p:spPr bwMode="auto">
            <a:xfrm flipH="1">
              <a:off x="4195" y="1117"/>
              <a:ext cx="0" cy="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593934" name="Rectangle 14"/>
          <p:cNvSpPr>
            <a:spLocks noChangeArrowheads="1"/>
          </p:cNvSpPr>
          <p:nvPr/>
        </p:nvSpPr>
        <p:spPr bwMode="auto">
          <a:xfrm>
            <a:off x="9587394" y="419820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93935" name="Line 15"/>
          <p:cNvSpPr>
            <a:spLocks noChangeShapeType="1"/>
          </p:cNvSpPr>
          <p:nvPr/>
        </p:nvSpPr>
        <p:spPr bwMode="auto">
          <a:xfrm>
            <a:off x="9758843" y="3728306"/>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6" name="Rectangle 16"/>
          <p:cNvSpPr>
            <a:spLocks noChangeArrowheads="1"/>
          </p:cNvSpPr>
          <p:nvPr/>
        </p:nvSpPr>
        <p:spPr bwMode="auto">
          <a:xfrm>
            <a:off x="4094643" y="2601182"/>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93937" name="Line 17"/>
          <p:cNvSpPr>
            <a:spLocks noChangeShapeType="1"/>
          </p:cNvSpPr>
          <p:nvPr/>
        </p:nvSpPr>
        <p:spPr bwMode="auto">
          <a:xfrm>
            <a:off x="4645506" y="2224943"/>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8" name="Line 18"/>
          <p:cNvSpPr>
            <a:spLocks noChangeShapeType="1"/>
          </p:cNvSpPr>
          <p:nvPr/>
        </p:nvSpPr>
        <p:spPr bwMode="auto">
          <a:xfrm flipH="1">
            <a:off x="4645506" y="3053618"/>
            <a:ext cx="0" cy="4318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9" name="Rectangle 19"/>
          <p:cNvSpPr>
            <a:spLocks noChangeArrowheads="1"/>
          </p:cNvSpPr>
          <p:nvPr/>
        </p:nvSpPr>
        <p:spPr bwMode="auto">
          <a:xfrm>
            <a:off x="3494568" y="3917219"/>
            <a:ext cx="1030288"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93940" name="Line 20"/>
          <p:cNvSpPr>
            <a:spLocks noChangeShapeType="1"/>
          </p:cNvSpPr>
          <p:nvPr/>
        </p:nvSpPr>
        <p:spPr bwMode="auto">
          <a:xfrm>
            <a:off x="40089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1" name="Line 21"/>
          <p:cNvSpPr>
            <a:spLocks noChangeShapeType="1"/>
          </p:cNvSpPr>
          <p:nvPr/>
        </p:nvSpPr>
        <p:spPr bwMode="auto">
          <a:xfrm>
            <a:off x="3997806" y="434901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2" name="Rectangle 22"/>
          <p:cNvSpPr>
            <a:spLocks noChangeArrowheads="1"/>
          </p:cNvSpPr>
          <p:nvPr/>
        </p:nvSpPr>
        <p:spPr bwMode="auto">
          <a:xfrm>
            <a:off x="5983768" y="3917219"/>
            <a:ext cx="1028700" cy="441325"/>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93943" name="Line 23"/>
          <p:cNvSpPr>
            <a:spLocks noChangeShapeType="1"/>
          </p:cNvSpPr>
          <p:nvPr/>
        </p:nvSpPr>
        <p:spPr bwMode="auto">
          <a:xfrm>
            <a:off x="64981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4" name="Line 24"/>
          <p:cNvSpPr>
            <a:spLocks noChangeShapeType="1"/>
          </p:cNvSpPr>
          <p:nvPr/>
        </p:nvSpPr>
        <p:spPr bwMode="auto">
          <a:xfrm>
            <a:off x="6498118" y="4387118"/>
            <a:ext cx="0" cy="3746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5" name="Rectangle 25"/>
          <p:cNvSpPr>
            <a:spLocks noChangeArrowheads="1"/>
          </p:cNvSpPr>
          <p:nvPr/>
        </p:nvSpPr>
        <p:spPr bwMode="auto">
          <a:xfrm>
            <a:off x="7098193" y="2788507"/>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593946" name="Line 26"/>
          <p:cNvSpPr>
            <a:spLocks noChangeShapeType="1"/>
          </p:cNvSpPr>
          <p:nvPr/>
        </p:nvSpPr>
        <p:spPr bwMode="auto">
          <a:xfrm>
            <a:off x="7614131" y="2224944"/>
            <a:ext cx="0" cy="5635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7" name="Line 27"/>
          <p:cNvSpPr>
            <a:spLocks noChangeShapeType="1"/>
          </p:cNvSpPr>
          <p:nvPr/>
        </p:nvSpPr>
        <p:spPr bwMode="auto">
          <a:xfrm>
            <a:off x="7614131" y="3258406"/>
            <a:ext cx="0" cy="15033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8" name="Line 28"/>
          <p:cNvSpPr>
            <a:spLocks noChangeShapeType="1"/>
          </p:cNvSpPr>
          <p:nvPr/>
        </p:nvSpPr>
        <p:spPr bwMode="auto">
          <a:xfrm>
            <a:off x="8128482" y="2977418"/>
            <a:ext cx="600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9" name="Line 29"/>
          <p:cNvSpPr>
            <a:spLocks noChangeShapeType="1"/>
          </p:cNvSpPr>
          <p:nvPr/>
        </p:nvSpPr>
        <p:spPr bwMode="auto">
          <a:xfrm>
            <a:off x="8749193" y="2982182"/>
            <a:ext cx="0" cy="7191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50" name="Text Box 30"/>
          <p:cNvSpPr txBox="1">
            <a:spLocks noChangeArrowheads="1"/>
          </p:cNvSpPr>
          <p:nvPr/>
        </p:nvSpPr>
        <p:spPr bwMode="auto">
          <a:xfrm>
            <a:off x="1616557" y="20217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93951" name="Text Box 31"/>
          <p:cNvSpPr txBox="1">
            <a:spLocks noChangeArrowheads="1"/>
          </p:cNvSpPr>
          <p:nvPr/>
        </p:nvSpPr>
        <p:spPr bwMode="auto">
          <a:xfrm>
            <a:off x="1616557" y="33171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93952" name="Text Box 32"/>
          <p:cNvSpPr txBox="1">
            <a:spLocks noChangeArrowheads="1"/>
          </p:cNvSpPr>
          <p:nvPr/>
        </p:nvSpPr>
        <p:spPr bwMode="auto">
          <a:xfrm>
            <a:off x="1616557" y="46125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93953" name="Text Box 33"/>
          <p:cNvSpPr txBox="1">
            <a:spLocks noChangeArrowheads="1"/>
          </p:cNvSpPr>
          <p:nvPr/>
        </p:nvSpPr>
        <p:spPr bwMode="auto">
          <a:xfrm>
            <a:off x="8960332" y="1948719"/>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93954" name="Text Box 34"/>
          <p:cNvSpPr txBox="1">
            <a:spLocks noChangeArrowheads="1"/>
          </p:cNvSpPr>
          <p:nvPr/>
        </p:nvSpPr>
        <p:spPr bwMode="auto">
          <a:xfrm>
            <a:off x="8960332" y="3159982"/>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93955" name="Text Box 35"/>
          <p:cNvSpPr txBox="1">
            <a:spLocks noChangeArrowheads="1"/>
          </p:cNvSpPr>
          <p:nvPr/>
        </p:nvSpPr>
        <p:spPr bwMode="auto">
          <a:xfrm>
            <a:off x="8960332" y="48538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93956" name="Line 36"/>
          <p:cNvSpPr>
            <a:spLocks noChangeShapeType="1"/>
          </p:cNvSpPr>
          <p:nvPr/>
        </p:nvSpPr>
        <p:spPr bwMode="auto">
          <a:xfrm>
            <a:off x="2916719" y="3485418"/>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93957" name="Line 37"/>
          <p:cNvSpPr>
            <a:spLocks noChangeShapeType="1"/>
          </p:cNvSpPr>
          <p:nvPr/>
        </p:nvSpPr>
        <p:spPr bwMode="auto">
          <a:xfrm>
            <a:off x="2916718" y="4782406"/>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8" name="Line 38"/>
          <p:cNvSpPr>
            <a:spLocks noChangeShapeType="1"/>
          </p:cNvSpPr>
          <p:nvPr/>
        </p:nvSpPr>
        <p:spPr bwMode="auto">
          <a:xfrm>
            <a:off x="6156807" y="4782406"/>
            <a:ext cx="28082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9" name="Line 39"/>
          <p:cNvSpPr>
            <a:spLocks noChangeShapeType="1"/>
          </p:cNvSpPr>
          <p:nvPr/>
        </p:nvSpPr>
        <p:spPr bwMode="auto">
          <a:xfrm>
            <a:off x="8101494" y="3701318"/>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0" name="Line 40"/>
          <p:cNvSpPr>
            <a:spLocks noChangeShapeType="1"/>
          </p:cNvSpPr>
          <p:nvPr/>
        </p:nvSpPr>
        <p:spPr bwMode="auto">
          <a:xfrm>
            <a:off x="2916719" y="2190018"/>
            <a:ext cx="28813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1" name="Line 41"/>
          <p:cNvSpPr>
            <a:spLocks noChangeShapeType="1"/>
          </p:cNvSpPr>
          <p:nvPr/>
        </p:nvSpPr>
        <p:spPr bwMode="auto">
          <a:xfrm>
            <a:off x="6661631" y="2190018"/>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aphicFrame>
        <p:nvGraphicFramePr>
          <p:cNvPr id="593962" name="Group 42"/>
          <p:cNvGraphicFramePr>
            <a:graphicFrameLocks noGrp="1"/>
          </p:cNvGraphicFramePr>
          <p:nvPr>
            <p:ph idx="1"/>
            <p:extLst>
              <p:ext uri="{D42A27DB-BD31-4B8C-83A1-F6EECF244321}">
                <p14:modId xmlns:p14="http://schemas.microsoft.com/office/powerpoint/2010/main" val="773267389"/>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graphicFrame>
        <p:nvGraphicFramePr>
          <p:cNvPr id="594054" name="Group 134"/>
          <p:cNvGraphicFramePr>
            <a:graphicFrameLocks noGrp="1"/>
          </p:cNvGraphicFramePr>
          <p:nvPr>
            <p:extLst>
              <p:ext uri="{D42A27DB-BD31-4B8C-83A1-F6EECF244321}">
                <p14:modId xmlns:p14="http://schemas.microsoft.com/office/powerpoint/2010/main" val="1235657841"/>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2" name="Rectangle 2">
            <a:extLst>
              <a:ext uri="{FF2B5EF4-FFF2-40B4-BE49-F238E27FC236}">
                <a16:creationId xmlns:a16="http://schemas.microsoft.com/office/drawing/2014/main" id="{7001DBB3-DCB4-628C-172C-A776BA562AA3}"/>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sz="3200" dirty="0"/>
              <a:t>路由表的自动修改示例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91667E-6 -5.55112E-17 L -0.30742 -0.00069 " pathEditMode="relative" rAng="0" ptsTypes="AA">
                                      <p:cBhvr>
                                        <p:cTn id="10" dur="2000" fill="hold"/>
                                        <p:tgtEl>
                                          <p:spTgt spid="594007"/>
                                        </p:tgtEl>
                                        <p:attrNameLst>
                                          <p:attrName>ppt_x</p:attrName>
                                          <p:attrName>ppt_y</p:attrName>
                                        </p:attrNameLst>
                                      </p:cBhvr>
                                      <p:rCtr x="-15378" y="-4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2000"/>
                                        <p:tgtEl>
                                          <p:spTgt spid="593962"/>
                                        </p:tgtEl>
                                      </p:cBhvr>
                                    </p:animEffect>
                                    <p:set>
                                      <p:cBhvr>
                                        <p:cTn id="15" dur="1" fill="hold">
                                          <p:stCondLst>
                                            <p:cond delay="1999"/>
                                          </p:stCondLst>
                                        </p:cTn>
                                        <p:tgtEl>
                                          <p:spTgt spid="593962"/>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594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a:spLocks noGrp="1"/>
          </p:cNvSpPr>
          <p:nvPr>
            <p:ph type="sldNum" sz="quarter" idx="12"/>
          </p:nvPr>
        </p:nvSpPr>
        <p:spPr/>
        <p:txBody>
          <a:bodyPr/>
          <a:lstStyle/>
          <a:p>
            <a:fld id="{9377CAE6-EB9B-41CA-B96E-3BAAEE889391}" type="slidenum">
              <a:rPr lang="en-US" altLang="zh-CN"/>
              <a:pPr/>
              <a:t>183</a:t>
            </a:fld>
            <a:endParaRPr lang="en-US" altLang="zh-CN"/>
          </a:p>
        </p:txBody>
      </p:sp>
      <p:sp>
        <p:nvSpPr>
          <p:cNvPr id="518146" name="Rectangle 2"/>
          <p:cNvSpPr>
            <a:spLocks noGrp="1" noChangeArrowheads="1"/>
          </p:cNvSpPr>
          <p:nvPr>
            <p:ph type="title"/>
          </p:nvPr>
        </p:nvSpPr>
        <p:spPr/>
        <p:txBody>
          <a:bodyPr/>
          <a:lstStyle/>
          <a:p>
            <a:r>
              <a:rPr lang="zh-CN" altLang="en-US" dirty="0"/>
              <a:t>帧循环问题</a:t>
            </a:r>
          </a:p>
        </p:txBody>
      </p:sp>
      <p:sp>
        <p:nvSpPr>
          <p:cNvPr id="518147" name="Rectangle 3"/>
          <p:cNvSpPr>
            <a:spLocks noGrp="1" noChangeArrowheads="1"/>
          </p:cNvSpPr>
          <p:nvPr>
            <p:ph type="body" idx="1"/>
          </p:nvPr>
        </p:nvSpPr>
        <p:spPr>
          <a:xfrm>
            <a:off x="666749" y="1127304"/>
            <a:ext cx="10829923" cy="1260347"/>
          </a:xfrm>
        </p:spPr>
        <p:txBody>
          <a:bodyPr>
            <a:normAutofit/>
          </a:bodyPr>
          <a:lstStyle/>
          <a:p>
            <a:pPr>
              <a:buFont typeface="Wingdings" panose="05000000000000000000" pitchFamily="2" charset="2"/>
              <a:buChar char="n"/>
            </a:pPr>
            <a:r>
              <a:rPr lang="zh-CN" altLang="en-US" sz="2400" dirty="0"/>
              <a:t>当一个互连局域网有回路时，就可能会产生帧的循环传递问题。这种过程继续下去，将导致帧的爆炸，最终会阻塞整个系统，使通信停止。 </a:t>
            </a:r>
          </a:p>
        </p:txBody>
      </p:sp>
      <p:sp>
        <p:nvSpPr>
          <p:cNvPr id="518162" name="Line 18"/>
          <p:cNvSpPr>
            <a:spLocks noChangeShapeType="1"/>
          </p:cNvSpPr>
          <p:nvPr/>
        </p:nvSpPr>
        <p:spPr bwMode="auto">
          <a:xfrm>
            <a:off x="3871766" y="3579223"/>
            <a:ext cx="494506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3" name="Line 19"/>
          <p:cNvSpPr>
            <a:spLocks noChangeShapeType="1"/>
          </p:cNvSpPr>
          <p:nvPr/>
        </p:nvSpPr>
        <p:spPr bwMode="auto">
          <a:xfrm flipV="1">
            <a:off x="3511404" y="5317535"/>
            <a:ext cx="5280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4" name="Rectangle 20"/>
          <p:cNvSpPr>
            <a:spLocks noChangeArrowheads="1"/>
          </p:cNvSpPr>
          <p:nvPr/>
        </p:nvSpPr>
        <p:spPr bwMode="auto">
          <a:xfrm>
            <a:off x="8769203" y="3355385"/>
            <a:ext cx="1170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2</a:t>
            </a:r>
          </a:p>
        </p:txBody>
      </p:sp>
      <p:sp>
        <p:nvSpPr>
          <p:cNvPr id="518165" name="Rectangle 21"/>
          <p:cNvSpPr>
            <a:spLocks noChangeArrowheads="1"/>
          </p:cNvSpPr>
          <p:nvPr/>
        </p:nvSpPr>
        <p:spPr bwMode="auto">
          <a:xfrm>
            <a:off x="8735867" y="5047661"/>
            <a:ext cx="11653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1</a:t>
            </a:r>
          </a:p>
        </p:txBody>
      </p:sp>
      <p:sp>
        <p:nvSpPr>
          <p:cNvPr id="518166" name="Line 22"/>
          <p:cNvSpPr>
            <a:spLocks noChangeShapeType="1"/>
          </p:cNvSpPr>
          <p:nvPr/>
        </p:nvSpPr>
        <p:spPr bwMode="auto">
          <a:xfrm flipH="1">
            <a:off x="4281341" y="3561760"/>
            <a:ext cx="0" cy="757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7" name="Line 23"/>
          <p:cNvSpPr>
            <a:spLocks noChangeShapeType="1"/>
          </p:cNvSpPr>
          <p:nvPr/>
        </p:nvSpPr>
        <p:spPr bwMode="auto">
          <a:xfrm>
            <a:off x="4270228" y="4653960"/>
            <a:ext cx="0" cy="6556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8" name="Line 24"/>
          <p:cNvSpPr>
            <a:spLocks noChangeShapeType="1"/>
          </p:cNvSpPr>
          <p:nvPr/>
        </p:nvSpPr>
        <p:spPr bwMode="auto">
          <a:xfrm flipH="1">
            <a:off x="7902428" y="3585574"/>
            <a:ext cx="1588" cy="7254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9" name="Line 25"/>
          <p:cNvSpPr>
            <a:spLocks noChangeShapeType="1"/>
          </p:cNvSpPr>
          <p:nvPr/>
        </p:nvSpPr>
        <p:spPr bwMode="auto">
          <a:xfrm>
            <a:off x="7902428" y="4665074"/>
            <a:ext cx="0" cy="6556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70" name="Arc 26"/>
          <p:cNvSpPr>
            <a:spLocks/>
          </p:cNvSpPr>
          <p:nvPr/>
        </p:nvSpPr>
        <p:spPr bwMode="auto">
          <a:xfrm rot="5255629" flipH="1">
            <a:off x="5744222" y="2614816"/>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zh-CN" altLang="zh-CN" sz="2000" b="1">
              <a:latin typeface="Tahoma" panose="020B0604030504040204" pitchFamily="34" charset="0"/>
              <a:ea typeface="宋体" panose="02010600030101010101" pitchFamily="2" charset="-122"/>
            </a:endParaRPr>
          </a:p>
        </p:txBody>
      </p:sp>
      <p:sp>
        <p:nvSpPr>
          <p:cNvPr id="518171" name="Rectangle 27"/>
          <p:cNvSpPr>
            <a:spLocks noChangeArrowheads="1"/>
          </p:cNvSpPr>
          <p:nvPr/>
        </p:nvSpPr>
        <p:spPr bwMode="auto">
          <a:xfrm>
            <a:off x="8372328" y="41650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2</a:t>
            </a:r>
          </a:p>
        </p:txBody>
      </p:sp>
      <p:sp>
        <p:nvSpPr>
          <p:cNvPr id="518172" name="Rectangle 28"/>
          <p:cNvSpPr>
            <a:spLocks noChangeArrowheads="1"/>
          </p:cNvSpPr>
          <p:nvPr/>
        </p:nvSpPr>
        <p:spPr bwMode="auto">
          <a:xfrm>
            <a:off x="2943078" y="42031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1</a:t>
            </a:r>
          </a:p>
        </p:txBody>
      </p:sp>
      <p:sp>
        <p:nvSpPr>
          <p:cNvPr id="518174" name="Rectangle 30"/>
          <p:cNvSpPr>
            <a:spLocks noChangeArrowheads="1"/>
          </p:cNvSpPr>
          <p:nvPr/>
        </p:nvSpPr>
        <p:spPr bwMode="auto">
          <a:xfrm>
            <a:off x="2519955" y="5161309"/>
            <a:ext cx="42973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zh-CN" sz="2000" b="1" dirty="0">
                <a:solidFill>
                  <a:srgbClr val="333399"/>
                </a:solidFill>
                <a:latin typeface="Arial" panose="020B0604020202020204" pitchFamily="34" charset="0"/>
                <a:ea typeface="黑体" panose="02010609060101010101" pitchFamily="49" charset="-122"/>
              </a:rPr>
              <a:t> </a:t>
            </a:r>
            <a:r>
              <a:rPr lang="en-US" altLang="zh-CN" sz="2000" b="1" dirty="0">
                <a:solidFill>
                  <a:srgbClr val="333399"/>
                </a:solidFill>
                <a:latin typeface="Arial" panose="020B0604020202020204" pitchFamily="34" charset="0"/>
                <a:ea typeface="黑体" panose="02010609060101010101" pitchFamily="49" charset="-122"/>
              </a:rPr>
              <a:t>A</a:t>
            </a:r>
          </a:p>
        </p:txBody>
      </p:sp>
      <p:sp>
        <p:nvSpPr>
          <p:cNvPr id="518175" name="Rectangle 31"/>
          <p:cNvSpPr>
            <a:spLocks noChangeArrowheads="1"/>
          </p:cNvSpPr>
          <p:nvPr/>
        </p:nvSpPr>
        <p:spPr bwMode="auto">
          <a:xfrm>
            <a:off x="3793979" y="5509624"/>
            <a:ext cx="735013" cy="35718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p>
        </p:txBody>
      </p:sp>
      <p:sp>
        <p:nvSpPr>
          <p:cNvPr id="518176" name="Text Box 32"/>
          <p:cNvSpPr txBox="1">
            <a:spLocks noChangeArrowheads="1"/>
          </p:cNvSpPr>
          <p:nvPr/>
        </p:nvSpPr>
        <p:spPr bwMode="auto">
          <a:xfrm>
            <a:off x="5613253" y="3976099"/>
            <a:ext cx="11079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b="1">
                <a:solidFill>
                  <a:srgbClr val="333399"/>
                </a:solidFill>
                <a:latin typeface="Arial" panose="020B0604020202020204" pitchFamily="34" charset="0"/>
                <a:ea typeface="黑体" panose="02010609060101010101" pitchFamily="49" charset="-122"/>
              </a:rPr>
              <a:t>不停地</a:t>
            </a:r>
          </a:p>
          <a:p>
            <a:pPr eaLnBrk="0" hangingPunct="0"/>
            <a:r>
              <a:rPr lang="zh-CN" altLang="en-US" b="1">
                <a:solidFill>
                  <a:srgbClr val="333399"/>
                </a:solidFill>
                <a:latin typeface="Arial" panose="020B0604020202020204" pitchFamily="34" charset="0"/>
                <a:ea typeface="黑体" panose="02010609060101010101" pitchFamily="49" charset="-122"/>
              </a:rPr>
              <a:t>兜圈子</a:t>
            </a:r>
          </a:p>
        </p:txBody>
      </p:sp>
      <p:grpSp>
        <p:nvGrpSpPr>
          <p:cNvPr id="518179" name="Group 35"/>
          <p:cNvGrpSpPr>
            <a:grpSpLocks/>
          </p:cNvGrpSpPr>
          <p:nvPr/>
        </p:nvGrpSpPr>
        <p:grpSpPr bwMode="auto">
          <a:xfrm>
            <a:off x="3681266" y="4550774"/>
            <a:ext cx="455612" cy="1004887"/>
            <a:chOff x="1379" y="2993"/>
            <a:chExt cx="287" cy="633"/>
          </a:xfrm>
        </p:grpSpPr>
        <p:sp>
          <p:nvSpPr>
            <p:cNvPr id="518180" name="Line 36"/>
            <p:cNvSpPr>
              <a:spLocks noChangeShapeType="1"/>
            </p:cNvSpPr>
            <p:nvPr/>
          </p:nvSpPr>
          <p:spPr bwMode="auto">
            <a:xfrm flipH="1" flipV="1">
              <a:off x="1655" y="2993"/>
              <a:ext cx="11" cy="63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1" name="Text Box 37"/>
            <p:cNvSpPr txBox="1">
              <a:spLocks noChangeArrowheads="1"/>
            </p:cNvSpPr>
            <p:nvPr/>
          </p:nvSpPr>
          <p:spPr bwMode="auto">
            <a:xfrm>
              <a:off x="1379" y="3110"/>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2" name="Group 38"/>
          <p:cNvGrpSpPr>
            <a:grpSpLocks/>
          </p:cNvGrpSpPr>
          <p:nvPr/>
        </p:nvGrpSpPr>
        <p:grpSpPr bwMode="auto">
          <a:xfrm>
            <a:off x="4586141" y="4695235"/>
            <a:ext cx="3173412" cy="996950"/>
            <a:chOff x="1949" y="3067"/>
            <a:chExt cx="1999" cy="628"/>
          </a:xfrm>
        </p:grpSpPr>
        <p:sp>
          <p:nvSpPr>
            <p:cNvPr id="518183" name="Freeform 39"/>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hlink"/>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18184" name="Text Box 40"/>
            <p:cNvSpPr txBox="1">
              <a:spLocks noChangeArrowheads="1"/>
            </p:cNvSpPr>
            <p:nvPr/>
          </p:nvSpPr>
          <p:spPr bwMode="auto">
            <a:xfrm>
              <a:off x="2014" y="3407"/>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185" name="Rectangle 41"/>
          <p:cNvSpPr>
            <a:spLocks noChangeArrowheads="1"/>
          </p:cNvSpPr>
          <p:nvPr/>
        </p:nvSpPr>
        <p:spPr bwMode="auto">
          <a:xfrm>
            <a:off x="3489178" y="5847760"/>
            <a:ext cx="1462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2000" b="1" dirty="0">
                <a:solidFill>
                  <a:srgbClr val="333399"/>
                </a:solidFill>
                <a:latin typeface="Arial" panose="020B0604020202020204" pitchFamily="34" charset="0"/>
                <a:ea typeface="黑体" panose="02010609060101010101" pitchFamily="49" charset="-122"/>
              </a:rPr>
              <a:t>A </a:t>
            </a:r>
            <a:r>
              <a:rPr lang="zh-CN" altLang="en-US" sz="2000" b="1" dirty="0">
                <a:solidFill>
                  <a:srgbClr val="333399"/>
                </a:solidFill>
                <a:latin typeface="Arial" panose="020B0604020202020204" pitchFamily="34" charset="0"/>
                <a:ea typeface="黑体" panose="02010609060101010101" pitchFamily="49" charset="-122"/>
              </a:rPr>
              <a:t>发送的帧</a:t>
            </a:r>
          </a:p>
        </p:txBody>
      </p:sp>
      <p:grpSp>
        <p:nvGrpSpPr>
          <p:cNvPr id="518186" name="Group 42"/>
          <p:cNvGrpSpPr>
            <a:grpSpLocks/>
          </p:cNvGrpSpPr>
          <p:nvPr/>
        </p:nvGrpSpPr>
        <p:grpSpPr bwMode="auto">
          <a:xfrm>
            <a:off x="4659167" y="2593385"/>
            <a:ext cx="3100387" cy="1454150"/>
            <a:chOff x="1995" y="1743"/>
            <a:chExt cx="1953" cy="916"/>
          </a:xfrm>
        </p:grpSpPr>
        <p:sp>
          <p:nvSpPr>
            <p:cNvPr id="518187" name="Arc 43"/>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0" y="0"/>
                  </a:moveTo>
                  <a:cubicBezTo>
                    <a:pt x="11929" y="0"/>
                    <a:pt x="21600" y="9670"/>
                    <a:pt x="21600" y="21600"/>
                  </a:cubicBezTo>
                  <a:cubicBezTo>
                    <a:pt x="21600" y="23083"/>
                    <a:pt x="21447" y="24562"/>
                    <a:pt x="21143" y="26014"/>
                  </a:cubicBezTo>
                </a:path>
                <a:path w="21600" h="26015" stroke="0" extrusionOk="0">
                  <a:moveTo>
                    <a:pt x="0" y="0"/>
                  </a:moveTo>
                  <a:cubicBezTo>
                    <a:pt x="11929" y="0"/>
                    <a:pt x="21600" y="9670"/>
                    <a:pt x="21600" y="21600"/>
                  </a:cubicBezTo>
                  <a:cubicBezTo>
                    <a:pt x="21600" y="23083"/>
                    <a:pt x="21447" y="24562"/>
                    <a:pt x="21143" y="26014"/>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8" name="Text Box 44"/>
            <p:cNvSpPr txBox="1">
              <a:spLocks noChangeArrowheads="1"/>
            </p:cNvSpPr>
            <p:nvPr/>
          </p:nvSpPr>
          <p:spPr bwMode="auto">
            <a:xfrm>
              <a:off x="2041" y="1743"/>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9" name="Group 45"/>
          <p:cNvGrpSpPr>
            <a:grpSpLocks/>
          </p:cNvGrpSpPr>
          <p:nvPr/>
        </p:nvGrpSpPr>
        <p:grpSpPr bwMode="auto">
          <a:xfrm>
            <a:off x="1979466" y="2890249"/>
            <a:ext cx="2679700" cy="1235075"/>
            <a:chOff x="307" y="1930"/>
            <a:chExt cx="1688" cy="778"/>
          </a:xfrm>
        </p:grpSpPr>
        <p:grpSp>
          <p:nvGrpSpPr>
            <p:cNvPr id="518190" name="Group 46"/>
            <p:cNvGrpSpPr>
              <a:grpSpLocks/>
            </p:cNvGrpSpPr>
            <p:nvPr/>
          </p:nvGrpSpPr>
          <p:grpSpPr bwMode="auto">
            <a:xfrm>
              <a:off x="1378" y="1930"/>
              <a:ext cx="617" cy="778"/>
              <a:chOff x="1378" y="1930"/>
              <a:chExt cx="617" cy="778"/>
            </a:xfrm>
          </p:grpSpPr>
          <p:sp>
            <p:nvSpPr>
              <p:cNvPr id="518191" name="Rectangle 47"/>
              <p:cNvSpPr>
                <a:spLocks noChangeArrowheads="1"/>
              </p:cNvSpPr>
              <p:nvPr/>
            </p:nvSpPr>
            <p:spPr bwMode="auto">
              <a:xfrm>
                <a:off x="1532" y="1930"/>
                <a:ext cx="463" cy="28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1</a:t>
                </a:r>
              </a:p>
            </p:txBody>
          </p:sp>
          <p:grpSp>
            <p:nvGrpSpPr>
              <p:cNvPr id="518192" name="Group 48"/>
              <p:cNvGrpSpPr>
                <a:grpSpLocks/>
              </p:cNvGrpSpPr>
              <p:nvPr/>
            </p:nvGrpSpPr>
            <p:grpSpPr bwMode="auto">
              <a:xfrm>
                <a:off x="1378" y="2153"/>
                <a:ext cx="288" cy="555"/>
                <a:chOff x="1378" y="2153"/>
                <a:chExt cx="288" cy="555"/>
              </a:xfrm>
            </p:grpSpPr>
            <p:sp>
              <p:nvSpPr>
                <p:cNvPr id="518193" name="Line 49"/>
                <p:cNvSpPr>
                  <a:spLocks noChangeShapeType="1"/>
                </p:cNvSpPr>
                <p:nvPr/>
              </p:nvSpPr>
              <p:spPr bwMode="auto">
                <a:xfrm flipV="1">
                  <a:off x="1666" y="2153"/>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4" name="Text Box 50"/>
                <p:cNvSpPr txBox="1">
                  <a:spLocks noChangeArrowheads="1"/>
                </p:cNvSpPr>
                <p:nvPr/>
              </p:nvSpPr>
              <p:spPr bwMode="auto">
                <a:xfrm>
                  <a:off x="1378" y="2329"/>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sp>
          <p:nvSpPr>
            <p:cNvPr id="518195" name="Rectangle 51"/>
            <p:cNvSpPr>
              <a:spLocks noChangeArrowheads="1"/>
            </p:cNvSpPr>
            <p:nvPr/>
          </p:nvSpPr>
          <p:spPr bwMode="auto">
            <a:xfrm>
              <a:off x="307"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1 </a:t>
              </a:r>
              <a:r>
                <a:rPr lang="zh-CN" altLang="en-US" sz="2000" b="1">
                  <a:solidFill>
                    <a:srgbClr val="333399"/>
                  </a:solidFill>
                  <a:latin typeface="Arial" panose="020B0604020202020204" pitchFamily="34" charset="0"/>
                  <a:ea typeface="黑体" panose="02010609060101010101" pitchFamily="49" charset="-122"/>
                </a:rPr>
                <a:t>转发的帧</a:t>
              </a:r>
            </a:p>
          </p:txBody>
        </p:sp>
      </p:grpSp>
      <p:grpSp>
        <p:nvGrpSpPr>
          <p:cNvPr id="518196" name="Group 52"/>
          <p:cNvGrpSpPr>
            <a:grpSpLocks/>
          </p:cNvGrpSpPr>
          <p:nvPr/>
        </p:nvGrpSpPr>
        <p:grpSpPr bwMode="auto">
          <a:xfrm>
            <a:off x="4413103" y="2574336"/>
            <a:ext cx="3100388" cy="1393825"/>
            <a:chOff x="1840" y="1731"/>
            <a:chExt cx="1953" cy="878"/>
          </a:xfrm>
        </p:grpSpPr>
        <p:sp>
          <p:nvSpPr>
            <p:cNvPr id="518197" name="Arc 53"/>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0" y="0"/>
                  </a:moveTo>
                  <a:cubicBezTo>
                    <a:pt x="11929" y="0"/>
                    <a:pt x="21600" y="9670"/>
                    <a:pt x="21600" y="21600"/>
                  </a:cubicBezTo>
                  <a:cubicBezTo>
                    <a:pt x="21600" y="22767"/>
                    <a:pt x="21505" y="23932"/>
                    <a:pt x="21317" y="25085"/>
                  </a:cubicBezTo>
                </a:path>
                <a:path w="21600" h="25085" stroke="0" extrusionOk="0">
                  <a:moveTo>
                    <a:pt x="0" y="0"/>
                  </a:moveTo>
                  <a:cubicBezTo>
                    <a:pt x="11929" y="0"/>
                    <a:pt x="21600" y="9670"/>
                    <a:pt x="21600" y="21600"/>
                  </a:cubicBezTo>
                  <a:cubicBezTo>
                    <a:pt x="21600" y="22767"/>
                    <a:pt x="21505" y="23932"/>
                    <a:pt x="21317" y="25085"/>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8" name="Text Box 54"/>
            <p:cNvSpPr txBox="1">
              <a:spLocks noChangeArrowheads="1"/>
            </p:cNvSpPr>
            <p:nvPr/>
          </p:nvSpPr>
          <p:spPr bwMode="auto">
            <a:xfrm>
              <a:off x="3269" y="1731"/>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99" name="Group 55"/>
          <p:cNvGrpSpPr>
            <a:grpSpLocks/>
          </p:cNvGrpSpPr>
          <p:nvPr/>
        </p:nvGrpSpPr>
        <p:grpSpPr bwMode="auto">
          <a:xfrm>
            <a:off x="7513490" y="2853736"/>
            <a:ext cx="2724149" cy="1285875"/>
            <a:chOff x="3793" y="1907"/>
            <a:chExt cx="1716" cy="810"/>
          </a:xfrm>
        </p:grpSpPr>
        <p:grpSp>
          <p:nvGrpSpPr>
            <p:cNvPr id="518200" name="Group 56"/>
            <p:cNvGrpSpPr>
              <a:grpSpLocks/>
            </p:cNvGrpSpPr>
            <p:nvPr/>
          </p:nvGrpSpPr>
          <p:grpSpPr bwMode="auto">
            <a:xfrm>
              <a:off x="3793" y="1938"/>
              <a:ext cx="626" cy="779"/>
              <a:chOff x="3793" y="1938"/>
              <a:chExt cx="626" cy="779"/>
            </a:xfrm>
          </p:grpSpPr>
          <p:grpSp>
            <p:nvGrpSpPr>
              <p:cNvPr id="518201" name="Group 57"/>
              <p:cNvGrpSpPr>
                <a:grpSpLocks/>
              </p:cNvGrpSpPr>
              <p:nvPr/>
            </p:nvGrpSpPr>
            <p:grpSpPr bwMode="auto">
              <a:xfrm>
                <a:off x="4131" y="2162"/>
                <a:ext cx="288" cy="555"/>
                <a:chOff x="4131" y="2162"/>
                <a:chExt cx="288" cy="555"/>
              </a:xfrm>
            </p:grpSpPr>
            <p:sp>
              <p:nvSpPr>
                <p:cNvPr id="518202" name="Line 58"/>
                <p:cNvSpPr>
                  <a:spLocks noChangeShapeType="1"/>
                </p:cNvSpPr>
                <p:nvPr/>
              </p:nvSpPr>
              <p:spPr bwMode="auto">
                <a:xfrm flipV="1">
                  <a:off x="4131" y="2162"/>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203" name="Text Box 59"/>
                <p:cNvSpPr txBox="1">
                  <a:spLocks noChangeArrowheads="1"/>
                </p:cNvSpPr>
                <p:nvPr/>
              </p:nvSpPr>
              <p:spPr bwMode="auto">
                <a:xfrm>
                  <a:off x="4132" y="2338"/>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204" name="Rectangle 60"/>
              <p:cNvSpPr>
                <a:spLocks noChangeArrowheads="1"/>
              </p:cNvSpPr>
              <p:nvPr/>
            </p:nvSpPr>
            <p:spPr bwMode="auto">
              <a:xfrm>
                <a:off x="3793" y="1938"/>
                <a:ext cx="464" cy="25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2</a:t>
                </a:r>
              </a:p>
            </p:txBody>
          </p:sp>
        </p:grpSp>
        <p:sp>
          <p:nvSpPr>
            <p:cNvPr id="518205" name="Rectangle 61"/>
            <p:cNvSpPr>
              <a:spLocks noChangeArrowheads="1"/>
            </p:cNvSpPr>
            <p:nvPr/>
          </p:nvSpPr>
          <p:spPr bwMode="auto">
            <a:xfrm>
              <a:off x="4240" y="1907"/>
              <a:ext cx="12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2 </a:t>
              </a:r>
              <a:r>
                <a:rPr lang="zh-CN" altLang="en-US" sz="2000" b="1">
                  <a:solidFill>
                    <a:srgbClr val="333399"/>
                  </a:solidFill>
                  <a:latin typeface="Arial" panose="020B0604020202020204" pitchFamily="34" charset="0"/>
                  <a:ea typeface="黑体" panose="02010609060101010101" pitchFamily="49" charset="-122"/>
                </a:rPr>
                <a:t>转发的帧</a:t>
              </a:r>
            </a:p>
          </p:txBody>
        </p:sp>
      </p:grpSp>
      <p:sp>
        <p:nvSpPr>
          <p:cNvPr id="518207" name="Text Box 63"/>
          <p:cNvSpPr txBox="1">
            <a:spLocks noChangeArrowheads="1"/>
          </p:cNvSpPr>
          <p:nvPr/>
        </p:nvSpPr>
        <p:spPr bwMode="auto">
          <a:xfrm>
            <a:off x="4695679" y="4768261"/>
            <a:ext cx="2936875" cy="466725"/>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黑体" panose="02010609060101010101" pitchFamily="49" charset="-122"/>
              </a:rPr>
              <a:t>网络资源白白消耗了</a:t>
            </a:r>
          </a:p>
        </p:txBody>
      </p:sp>
      <p:pic>
        <p:nvPicPr>
          <p:cNvPr id="2" name="图形 1">
            <a:extLst>
              <a:ext uri="{FF2B5EF4-FFF2-40B4-BE49-F238E27FC236}">
                <a16:creationId xmlns:a16="http://schemas.microsoft.com/office/drawing/2014/main" id="{72BCD253-E5A7-693E-D6E1-EC76A436D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3227" y="5118181"/>
            <a:ext cx="603849" cy="457200"/>
          </a:xfrm>
          <a:prstGeom prst="rect">
            <a:avLst/>
          </a:prstGeom>
        </p:spPr>
      </p:pic>
      <p:pic>
        <p:nvPicPr>
          <p:cNvPr id="3" name="图形 2">
            <a:extLst>
              <a:ext uri="{FF2B5EF4-FFF2-40B4-BE49-F238E27FC236}">
                <a16:creationId xmlns:a16="http://schemas.microsoft.com/office/drawing/2014/main" id="{A5BEB5A9-F74F-79FC-214E-D4589DD3A6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5465" y="4046318"/>
            <a:ext cx="804835" cy="634400"/>
          </a:xfrm>
          <a:prstGeom prst="rect">
            <a:avLst/>
          </a:prstGeom>
        </p:spPr>
      </p:pic>
      <p:pic>
        <p:nvPicPr>
          <p:cNvPr id="5" name="图形 4">
            <a:extLst>
              <a:ext uri="{FF2B5EF4-FFF2-40B4-BE49-F238E27FC236}">
                <a16:creationId xmlns:a16="http://schemas.microsoft.com/office/drawing/2014/main" id="{B644B4E2-12C0-931C-4DD6-96E97F0156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7647" y="4087822"/>
            <a:ext cx="804835" cy="63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8179"/>
                                        </p:tgtEl>
                                        <p:attrNameLst>
                                          <p:attrName>style.visibility</p:attrName>
                                        </p:attrNameLst>
                                      </p:cBhvr>
                                      <p:to>
                                        <p:strVal val="visible"/>
                                      </p:to>
                                    </p:set>
                                    <p:animEffect transition="in" filter="wipe(down)">
                                      <p:cBhvr>
                                        <p:cTn id="7" dur="1000"/>
                                        <p:tgtEl>
                                          <p:spTgt spid="518179"/>
                                        </p:tgtEl>
                                      </p:cBhvr>
                                    </p:animEffect>
                                  </p:childTnLst>
                                </p:cTn>
                              </p:par>
                              <p:par>
                                <p:cTn id="8" presetID="22" presetClass="entr" presetSubtype="8" fill="hold" nodeType="withEffect">
                                  <p:stCondLst>
                                    <p:cond delay="0"/>
                                  </p:stCondLst>
                                  <p:childTnLst>
                                    <p:set>
                                      <p:cBhvr>
                                        <p:cTn id="9" dur="1" fill="hold">
                                          <p:stCondLst>
                                            <p:cond delay="0"/>
                                          </p:stCondLst>
                                        </p:cTn>
                                        <p:tgtEl>
                                          <p:spTgt spid="518182"/>
                                        </p:tgtEl>
                                        <p:attrNameLst>
                                          <p:attrName>style.visibility</p:attrName>
                                        </p:attrNameLst>
                                      </p:cBhvr>
                                      <p:to>
                                        <p:strVal val="visible"/>
                                      </p:to>
                                    </p:set>
                                    <p:animEffect transition="in" filter="wipe(left)">
                                      <p:cBhvr>
                                        <p:cTn id="10" dur="1000"/>
                                        <p:tgtEl>
                                          <p:spTgt spid="51818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518189"/>
                                        </p:tgtEl>
                                        <p:attrNameLst>
                                          <p:attrName>style.visibility</p:attrName>
                                        </p:attrNameLst>
                                      </p:cBhvr>
                                      <p:to>
                                        <p:strVal val="visible"/>
                                      </p:to>
                                    </p:set>
                                    <p:animEffect transition="in" filter="wipe(down)">
                                      <p:cBhvr>
                                        <p:cTn id="15" dur="1000"/>
                                        <p:tgtEl>
                                          <p:spTgt spid="518189"/>
                                        </p:tgtEl>
                                      </p:cBhvr>
                                    </p:animEffect>
                                  </p:childTnLst>
                                </p:cTn>
                              </p:par>
                              <p:par>
                                <p:cTn id="16" presetID="22" presetClass="entr" presetSubtype="4" fill="hold" nodeType="withEffect">
                                  <p:stCondLst>
                                    <p:cond delay="0"/>
                                  </p:stCondLst>
                                  <p:childTnLst>
                                    <p:set>
                                      <p:cBhvr>
                                        <p:cTn id="17" dur="1" fill="hold">
                                          <p:stCondLst>
                                            <p:cond delay="0"/>
                                          </p:stCondLst>
                                        </p:cTn>
                                        <p:tgtEl>
                                          <p:spTgt spid="518199"/>
                                        </p:tgtEl>
                                        <p:attrNameLst>
                                          <p:attrName>style.visibility</p:attrName>
                                        </p:attrNameLst>
                                      </p:cBhvr>
                                      <p:to>
                                        <p:strVal val="visible"/>
                                      </p:to>
                                    </p:set>
                                    <p:animEffect transition="in" filter="wipe(down)">
                                      <p:cBhvr>
                                        <p:cTn id="18" dur="1000"/>
                                        <p:tgtEl>
                                          <p:spTgt spid="51819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18186"/>
                                        </p:tgtEl>
                                        <p:attrNameLst>
                                          <p:attrName>style.visibility</p:attrName>
                                        </p:attrNameLst>
                                      </p:cBhvr>
                                      <p:to>
                                        <p:strVal val="visible"/>
                                      </p:to>
                                    </p:set>
                                    <p:animEffect transition="in" filter="wipe(left)">
                                      <p:cBhvr>
                                        <p:cTn id="23" dur="1000"/>
                                        <p:tgtEl>
                                          <p:spTgt spid="518186"/>
                                        </p:tgtEl>
                                      </p:cBhvr>
                                    </p:animEffect>
                                  </p:childTnLst>
                                </p:cTn>
                              </p:par>
                              <p:par>
                                <p:cTn id="24" presetID="22" presetClass="entr" presetSubtype="2" fill="hold" nodeType="withEffect">
                                  <p:stCondLst>
                                    <p:cond delay="0"/>
                                  </p:stCondLst>
                                  <p:childTnLst>
                                    <p:set>
                                      <p:cBhvr>
                                        <p:cTn id="25" dur="1" fill="hold">
                                          <p:stCondLst>
                                            <p:cond delay="0"/>
                                          </p:stCondLst>
                                        </p:cTn>
                                        <p:tgtEl>
                                          <p:spTgt spid="518196"/>
                                        </p:tgtEl>
                                        <p:attrNameLst>
                                          <p:attrName>style.visibility</p:attrName>
                                        </p:attrNameLst>
                                      </p:cBhvr>
                                      <p:to>
                                        <p:strVal val="visible"/>
                                      </p:to>
                                    </p:set>
                                    <p:animEffect transition="in" filter="wipe(right)">
                                      <p:cBhvr>
                                        <p:cTn id="26" dur="1000"/>
                                        <p:tgtEl>
                                          <p:spTgt spid="5181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8176"/>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518170"/>
                                        </p:tgtEl>
                                        <p:attrNameLst>
                                          <p:attrName>style.visibility</p:attrName>
                                        </p:attrNameLst>
                                      </p:cBhvr>
                                      <p:to>
                                        <p:strVal val="visible"/>
                                      </p:to>
                                    </p:set>
                                    <p:animEffect transition="in" filter="wipe(left)">
                                      <p:cBhvr>
                                        <p:cTn id="34" dur="500"/>
                                        <p:tgtEl>
                                          <p:spTgt spid="518170"/>
                                        </p:tgtEl>
                                      </p:cBhvr>
                                    </p:animEffect>
                                  </p:childTnLst>
                                </p:cTn>
                              </p:par>
                            </p:childTnLst>
                          </p:cTn>
                        </p:par>
                        <p:par>
                          <p:cTn id="35" fill="hold" nodeType="afterGroup">
                            <p:stCondLst>
                              <p:cond delay="500"/>
                            </p:stCondLst>
                            <p:childTnLst>
                              <p:par>
                                <p:cTn id="36" presetID="1" presetClass="exit" presetSubtype="0" fill="hold" grpId="1" nodeType="afterEffect">
                                  <p:stCondLst>
                                    <p:cond delay="500"/>
                                  </p:stCondLst>
                                  <p:childTnLst>
                                    <p:set>
                                      <p:cBhvr>
                                        <p:cTn id="37" dur="1" fill="hold">
                                          <p:stCondLst>
                                            <p:cond delay="0"/>
                                          </p:stCondLst>
                                        </p:cTn>
                                        <p:tgtEl>
                                          <p:spTgt spid="518170"/>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8" fill="hold" grpId="2" nodeType="afterEffect">
                                  <p:stCondLst>
                                    <p:cond delay="0"/>
                                  </p:stCondLst>
                                  <p:childTnLst>
                                    <p:set>
                                      <p:cBhvr>
                                        <p:cTn id="40" dur="1" fill="hold">
                                          <p:stCondLst>
                                            <p:cond delay="0"/>
                                          </p:stCondLst>
                                        </p:cTn>
                                        <p:tgtEl>
                                          <p:spTgt spid="518170"/>
                                        </p:tgtEl>
                                        <p:attrNameLst>
                                          <p:attrName>style.visibility</p:attrName>
                                        </p:attrNameLst>
                                      </p:cBhvr>
                                      <p:to>
                                        <p:strVal val="visible"/>
                                      </p:to>
                                    </p:set>
                                    <p:animEffect transition="in" filter="wipe(left)">
                                      <p:cBhvr>
                                        <p:cTn id="41" dur="500"/>
                                        <p:tgtEl>
                                          <p:spTgt spid="518170"/>
                                        </p:tgtEl>
                                      </p:cBhvr>
                                    </p:animEffect>
                                  </p:childTnLst>
                                </p:cTn>
                              </p:par>
                            </p:childTnLst>
                          </p:cTn>
                        </p:par>
                        <p:par>
                          <p:cTn id="42" fill="hold" nodeType="afterGroup">
                            <p:stCondLst>
                              <p:cond delay="1500"/>
                            </p:stCondLst>
                            <p:childTnLst>
                              <p:par>
                                <p:cTn id="43" presetID="1" presetClass="exit" presetSubtype="0" fill="hold" grpId="3" nodeType="afterEffect">
                                  <p:stCondLst>
                                    <p:cond delay="500"/>
                                  </p:stCondLst>
                                  <p:childTnLst>
                                    <p:set>
                                      <p:cBhvr>
                                        <p:cTn id="44" dur="1" fill="hold">
                                          <p:stCondLst>
                                            <p:cond delay="0"/>
                                          </p:stCondLst>
                                        </p:cTn>
                                        <p:tgtEl>
                                          <p:spTgt spid="518170"/>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grpId="4" nodeType="afterEffect">
                                  <p:stCondLst>
                                    <p:cond delay="0"/>
                                  </p:stCondLst>
                                  <p:childTnLst>
                                    <p:set>
                                      <p:cBhvr>
                                        <p:cTn id="47" dur="1" fill="hold">
                                          <p:stCondLst>
                                            <p:cond delay="0"/>
                                          </p:stCondLst>
                                        </p:cTn>
                                        <p:tgtEl>
                                          <p:spTgt spid="518170"/>
                                        </p:tgtEl>
                                        <p:attrNameLst>
                                          <p:attrName>style.visibility</p:attrName>
                                        </p:attrNameLst>
                                      </p:cBhvr>
                                      <p:to>
                                        <p:strVal val="visible"/>
                                      </p:to>
                                    </p:set>
                                    <p:animEffect transition="in" filter="wipe(left)">
                                      <p:cBhvr>
                                        <p:cTn id="48" dur="500"/>
                                        <p:tgtEl>
                                          <p:spTgt spid="518170"/>
                                        </p:tgtEl>
                                      </p:cBhvr>
                                    </p:animEffect>
                                  </p:childTnLst>
                                </p:cTn>
                              </p:par>
                            </p:childTnLst>
                          </p:cTn>
                        </p:par>
                        <p:par>
                          <p:cTn id="49" fill="hold" nodeType="afterGroup">
                            <p:stCondLst>
                              <p:cond delay="2500"/>
                            </p:stCondLst>
                            <p:childTnLst>
                              <p:par>
                                <p:cTn id="50" presetID="1" presetClass="exit" presetSubtype="0" fill="hold" grpId="5" nodeType="afterEffect">
                                  <p:stCondLst>
                                    <p:cond delay="500"/>
                                  </p:stCondLst>
                                  <p:childTnLst>
                                    <p:set>
                                      <p:cBhvr>
                                        <p:cTn id="51" dur="1" fill="hold">
                                          <p:stCondLst>
                                            <p:cond delay="0"/>
                                          </p:stCondLst>
                                        </p:cTn>
                                        <p:tgtEl>
                                          <p:spTgt spid="518170"/>
                                        </p:tgtEl>
                                        <p:attrNameLst>
                                          <p:attrName>style.visibility</p:attrName>
                                        </p:attrNameLst>
                                      </p:cBhvr>
                                      <p:to>
                                        <p:strVal val="hidden"/>
                                      </p:to>
                                    </p:set>
                                  </p:childTnLst>
                                </p:cTn>
                              </p:par>
                            </p:childTnLst>
                          </p:cTn>
                        </p:par>
                        <p:par>
                          <p:cTn id="52" fill="hold" nodeType="afterGroup">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51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0" grpId="0" animBg="1"/>
      <p:bldP spid="518170" grpId="1" animBg="1"/>
      <p:bldP spid="518170" grpId="2" animBg="1"/>
      <p:bldP spid="518170" grpId="3" animBg="1"/>
      <p:bldP spid="518170" grpId="4" animBg="1"/>
      <p:bldP spid="518170" grpId="5" animBg="1"/>
      <p:bldP spid="518176" grpId="0"/>
      <p:bldP spid="51820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32748-E173-DD42-CC24-7EAADE671A4B}"/>
              </a:ext>
            </a:extLst>
          </p:cNvPr>
          <p:cNvSpPr>
            <a:spLocks noGrp="1"/>
          </p:cNvSpPr>
          <p:nvPr>
            <p:ph type="title"/>
          </p:nvPr>
        </p:nvSpPr>
        <p:spPr/>
        <p:txBody>
          <a:bodyPr/>
          <a:lstStyle/>
          <a:p>
            <a:r>
              <a:rPr lang="zh-CN" altLang="en-US" sz="3200" dirty="0">
                <a:latin typeface="+mn-lt"/>
                <a:ea typeface="+mn-ea"/>
                <a:cs typeface="+mn-ea"/>
                <a:sym typeface="+mn-lt"/>
              </a:rPr>
              <a:t>消除环路的思想</a:t>
            </a:r>
            <a:endParaRPr lang="zh-CN" altLang="en-US" dirty="0"/>
          </a:p>
        </p:txBody>
      </p:sp>
      <p:sp>
        <p:nvSpPr>
          <p:cNvPr id="3" name="内容占位符 2">
            <a:extLst>
              <a:ext uri="{FF2B5EF4-FFF2-40B4-BE49-F238E27FC236}">
                <a16:creationId xmlns:a16="http://schemas.microsoft.com/office/drawing/2014/main" id="{7DBD3354-98FC-23A3-EAB7-57B583380CC2}"/>
              </a:ext>
            </a:extLst>
          </p:cNvPr>
          <p:cNvSpPr>
            <a:spLocks noGrp="1"/>
          </p:cNvSpPr>
          <p:nvPr>
            <p:ph idx="1"/>
          </p:nvPr>
        </p:nvSpPr>
        <p:spPr/>
        <p:txBody>
          <a:bodyPr/>
          <a:lstStyle/>
          <a:p>
            <a:pPr>
              <a:lnSpc>
                <a:spcPct val="120000"/>
              </a:lnSpc>
              <a:buFont typeface="Wingdings" panose="05000000000000000000" pitchFamily="2" charset="2"/>
              <a:buChar char="n"/>
            </a:pPr>
            <a:r>
              <a:rPr lang="zh-CN" altLang="en-US" sz="2000" b="1" dirty="0">
                <a:cs typeface="+mn-ea"/>
                <a:sym typeface="+mn-lt"/>
              </a:rPr>
              <a:t>将存在环路的网络修剪为树形</a:t>
            </a:r>
            <a:endParaRPr lang="en-US" altLang="zh-CN" sz="2000" b="1" dirty="0">
              <a:cs typeface="+mn-ea"/>
              <a:sym typeface="+mn-lt"/>
            </a:endParaRPr>
          </a:p>
          <a:p>
            <a:pPr marL="536575" indent="-271463">
              <a:lnSpc>
                <a:spcPct val="120000"/>
              </a:lnSpc>
              <a:buFont typeface="Wingdings" pitchFamily="2" charset="2"/>
              <a:buChar char="Ø"/>
            </a:pPr>
            <a:r>
              <a:rPr lang="zh-CN" altLang="en-US" sz="2000" dirty="0">
                <a:cs typeface="+mn-ea"/>
                <a:sym typeface="+mn-lt"/>
              </a:rPr>
              <a:t>选择树根</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确定最短路径</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阻塞冗余链路</a:t>
            </a:r>
            <a:endParaRPr lang="zh-CN" altLang="en-US" dirty="0"/>
          </a:p>
        </p:txBody>
      </p:sp>
      <p:sp>
        <p:nvSpPr>
          <p:cNvPr id="4" name="灯片编号占位符 3">
            <a:extLst>
              <a:ext uri="{FF2B5EF4-FFF2-40B4-BE49-F238E27FC236}">
                <a16:creationId xmlns:a16="http://schemas.microsoft.com/office/drawing/2014/main" id="{9EF7D895-35D0-7D6F-4FCD-5CD5263116FD}"/>
              </a:ext>
            </a:extLst>
          </p:cNvPr>
          <p:cNvSpPr>
            <a:spLocks noGrp="1"/>
          </p:cNvSpPr>
          <p:nvPr>
            <p:ph type="sldNum" sz="quarter" idx="12"/>
          </p:nvPr>
        </p:nvSpPr>
        <p:spPr/>
        <p:txBody>
          <a:bodyPr/>
          <a:lstStyle/>
          <a:p>
            <a:fld id="{C8BB1146-E542-4D4E-B8E9-6919A11DDD48}" type="slidenum">
              <a:rPr lang="en-US" smtClean="0"/>
              <a:t>184</a:t>
            </a:fld>
            <a:endParaRPr lang="en-US"/>
          </a:p>
        </p:txBody>
      </p:sp>
      <p:cxnSp>
        <p:nvCxnSpPr>
          <p:cNvPr id="7" name="直接连接符 6">
            <a:extLst>
              <a:ext uri="{FF2B5EF4-FFF2-40B4-BE49-F238E27FC236}">
                <a16:creationId xmlns:a16="http://schemas.microsoft.com/office/drawing/2014/main" id="{96B606F0-90FC-4B97-995E-DAA3F9C1242C}"/>
              </a:ext>
            </a:extLst>
          </p:cNvPr>
          <p:cNvCxnSpPr>
            <a:cxnSpLocks/>
          </p:cNvCxnSpPr>
          <p:nvPr/>
        </p:nvCxnSpPr>
        <p:spPr bwMode="auto">
          <a:xfrm flipV="1">
            <a:off x="5214941" y="1889517"/>
            <a:ext cx="1509098" cy="68485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2A26C887-2E31-14E6-8A17-77E271CB18E5}"/>
              </a:ext>
            </a:extLst>
          </p:cNvPr>
          <p:cNvCxnSpPr>
            <a:cxnSpLocks/>
          </p:cNvCxnSpPr>
          <p:nvPr/>
        </p:nvCxnSpPr>
        <p:spPr bwMode="auto">
          <a:xfrm flipH="1" flipV="1">
            <a:off x="6724039" y="1889518"/>
            <a:ext cx="1247898" cy="713875"/>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C40676B3-5A29-F31F-A197-BC2A6695F97B}"/>
              </a:ext>
            </a:extLst>
          </p:cNvPr>
          <p:cNvCxnSpPr>
            <a:cxnSpLocks/>
          </p:cNvCxnSpPr>
          <p:nvPr/>
        </p:nvCxnSpPr>
        <p:spPr bwMode="auto">
          <a:xfrm flipH="1" flipV="1">
            <a:off x="5525783" y="2899428"/>
            <a:ext cx="2135310" cy="29021"/>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41F865B6-53F9-0224-3B65-5BBE211F434B}"/>
              </a:ext>
            </a:extLst>
          </p:cNvPr>
          <p:cNvCxnSpPr>
            <a:cxnSpLocks/>
          </p:cNvCxnSpPr>
          <p:nvPr/>
        </p:nvCxnSpPr>
        <p:spPr bwMode="auto">
          <a:xfrm flipH="1" flipV="1">
            <a:off x="8019936" y="3245727"/>
            <a:ext cx="14515" cy="15119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AD21C7D8-799E-4669-A4AD-A2E388A85D3F}"/>
              </a:ext>
            </a:extLst>
          </p:cNvPr>
          <p:cNvCxnSpPr>
            <a:cxnSpLocks/>
          </p:cNvCxnSpPr>
          <p:nvPr/>
        </p:nvCxnSpPr>
        <p:spPr bwMode="auto">
          <a:xfrm flipH="1" flipV="1">
            <a:off x="5214940" y="3224484"/>
            <a:ext cx="14510" cy="149744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0296E10C-DE7A-530E-8F8D-93509AD74EAD}"/>
              </a:ext>
            </a:extLst>
          </p:cNvPr>
          <p:cNvCxnSpPr>
            <a:cxnSpLocks/>
          </p:cNvCxnSpPr>
          <p:nvPr/>
        </p:nvCxnSpPr>
        <p:spPr bwMode="auto">
          <a:xfrm flipH="1" flipV="1">
            <a:off x="5540294" y="5046981"/>
            <a:ext cx="2135315" cy="43534"/>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图片 15">
            <a:extLst>
              <a:ext uri="{FF2B5EF4-FFF2-40B4-BE49-F238E27FC236}">
                <a16:creationId xmlns:a16="http://schemas.microsoft.com/office/drawing/2014/main" id="{0FD971CB-6C76-7DB1-7BDA-3A4B191B77D8}"/>
              </a:ext>
            </a:extLst>
          </p:cNvPr>
          <p:cNvPicPr/>
          <p:nvPr/>
        </p:nvPicPr>
        <p:blipFill>
          <a:blip r:embed="rId2" cstate="print"/>
          <a:srcRect/>
          <a:stretch>
            <a:fillRect/>
          </a:stretch>
        </p:blipFill>
        <p:spPr bwMode="auto">
          <a:xfrm>
            <a:off x="9019995" y="2803884"/>
            <a:ext cx="2131786" cy="2293450"/>
          </a:xfrm>
          <a:prstGeom prst="rect">
            <a:avLst/>
          </a:prstGeom>
          <a:noFill/>
          <a:ln w="9525">
            <a:noFill/>
            <a:miter lim="800000"/>
            <a:headEnd/>
            <a:tailEnd/>
          </a:ln>
        </p:spPr>
      </p:pic>
      <p:sp>
        <p:nvSpPr>
          <p:cNvPr id="17" name="矩形 16">
            <a:extLst>
              <a:ext uri="{FF2B5EF4-FFF2-40B4-BE49-F238E27FC236}">
                <a16:creationId xmlns:a16="http://schemas.microsoft.com/office/drawing/2014/main" id="{C8792136-DFFF-7B67-A9D7-1CF47B0DE5EA}"/>
              </a:ext>
            </a:extLst>
          </p:cNvPr>
          <p:cNvSpPr/>
          <p:nvPr/>
        </p:nvSpPr>
        <p:spPr>
          <a:xfrm>
            <a:off x="6183528" y="2349750"/>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sp>
        <p:nvSpPr>
          <p:cNvPr id="18" name="矩形 17">
            <a:extLst>
              <a:ext uri="{FF2B5EF4-FFF2-40B4-BE49-F238E27FC236}">
                <a16:creationId xmlns:a16="http://schemas.microsoft.com/office/drawing/2014/main" id="{F8668A86-05B0-86EF-9E66-F1D39E8B2C72}"/>
              </a:ext>
            </a:extLst>
          </p:cNvPr>
          <p:cNvSpPr/>
          <p:nvPr/>
        </p:nvSpPr>
        <p:spPr>
          <a:xfrm>
            <a:off x="6097213" y="4497169"/>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pic>
        <p:nvPicPr>
          <p:cNvPr id="19" name="图形 18">
            <a:extLst>
              <a:ext uri="{FF2B5EF4-FFF2-40B4-BE49-F238E27FC236}">
                <a16:creationId xmlns:a16="http://schemas.microsoft.com/office/drawing/2014/main" id="{5B7B2813-DA64-002D-CCE4-B4C38AB0E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7610" y="2616351"/>
            <a:ext cx="625622" cy="493138"/>
          </a:xfrm>
          <a:prstGeom prst="rect">
            <a:avLst/>
          </a:prstGeom>
        </p:spPr>
      </p:pic>
      <p:pic>
        <p:nvPicPr>
          <p:cNvPr id="20" name="图形 19">
            <a:extLst>
              <a:ext uri="{FF2B5EF4-FFF2-40B4-BE49-F238E27FC236}">
                <a16:creationId xmlns:a16="http://schemas.microsoft.com/office/drawing/2014/main" id="{38ADD461-0265-A7AA-0110-D50615A99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9555" y="1479098"/>
            <a:ext cx="625622" cy="493138"/>
          </a:xfrm>
          <a:prstGeom prst="rect">
            <a:avLst/>
          </a:prstGeom>
        </p:spPr>
      </p:pic>
      <p:pic>
        <p:nvPicPr>
          <p:cNvPr id="21" name="图形 20">
            <a:extLst>
              <a:ext uri="{FF2B5EF4-FFF2-40B4-BE49-F238E27FC236}">
                <a16:creationId xmlns:a16="http://schemas.microsoft.com/office/drawing/2014/main" id="{DA4A4EE8-FBD9-0AEF-1592-FA12B07E9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1975" y="2681880"/>
            <a:ext cx="625622" cy="493138"/>
          </a:xfrm>
          <a:prstGeom prst="rect">
            <a:avLst/>
          </a:prstGeom>
        </p:spPr>
      </p:pic>
      <p:pic>
        <p:nvPicPr>
          <p:cNvPr id="22" name="图形 21">
            <a:extLst>
              <a:ext uri="{FF2B5EF4-FFF2-40B4-BE49-F238E27FC236}">
                <a16:creationId xmlns:a16="http://schemas.microsoft.com/office/drawing/2014/main" id="{3FFE5ECE-4CE6-F975-162A-23510B515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8688" y="4765457"/>
            <a:ext cx="625622" cy="493138"/>
          </a:xfrm>
          <a:prstGeom prst="rect">
            <a:avLst/>
          </a:prstGeom>
        </p:spPr>
      </p:pic>
      <p:pic>
        <p:nvPicPr>
          <p:cNvPr id="23" name="图形 22">
            <a:extLst>
              <a:ext uri="{FF2B5EF4-FFF2-40B4-BE49-F238E27FC236}">
                <a16:creationId xmlns:a16="http://schemas.microsoft.com/office/drawing/2014/main" id="{284EC0A6-286D-77EF-AA21-8189113FB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2180" y="4794478"/>
            <a:ext cx="625622" cy="493138"/>
          </a:xfrm>
          <a:prstGeom prst="rect">
            <a:avLst/>
          </a:prstGeom>
        </p:spPr>
      </p:pic>
    </p:spTree>
    <p:extLst>
      <p:ext uri="{BB962C8B-B14F-4D97-AF65-F5344CB8AC3E}">
        <p14:creationId xmlns:p14="http://schemas.microsoft.com/office/powerpoint/2010/main" val="24746815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4020D21-D58F-411E-8CF2-FF130A0E52ED}" type="slidenum">
              <a:rPr lang="en-US" altLang="zh-CN"/>
              <a:pPr/>
              <a:t>185</a:t>
            </a:fld>
            <a:endParaRPr lang="en-US" altLang="zh-CN"/>
          </a:p>
        </p:txBody>
      </p:sp>
      <p:sp>
        <p:nvSpPr>
          <p:cNvPr id="519170" name="Rectangle 2"/>
          <p:cNvSpPr>
            <a:spLocks noGrp="1" noChangeArrowheads="1"/>
          </p:cNvSpPr>
          <p:nvPr>
            <p:ph type="title"/>
          </p:nvPr>
        </p:nvSpPr>
        <p:spPr/>
        <p:txBody>
          <a:bodyPr/>
          <a:lstStyle/>
          <a:p>
            <a:r>
              <a:rPr lang="zh-CN" altLang="en-US" dirty="0"/>
              <a:t>生成树算法</a:t>
            </a:r>
            <a:r>
              <a:rPr lang="en-US" altLang="zh-CN" dirty="0"/>
              <a:t>(</a:t>
            </a:r>
            <a:r>
              <a:rPr lang="en-US" altLang="zh-CN" sz="2800" dirty="0">
                <a:cs typeface="+mn-ea"/>
                <a:sym typeface="+mn-lt"/>
              </a:rPr>
              <a:t>Spanning Tree Protocol</a:t>
            </a:r>
            <a:r>
              <a:rPr lang="en-US" altLang="zh-CN" dirty="0"/>
              <a:t>)</a:t>
            </a:r>
          </a:p>
        </p:txBody>
      </p:sp>
      <p:sp>
        <p:nvSpPr>
          <p:cNvPr id="519171" name="Rectangle 3"/>
          <p:cNvSpPr>
            <a:spLocks noGrp="1" noChangeArrowheads="1"/>
          </p:cNvSpPr>
          <p:nvPr>
            <p:ph type="body" idx="1"/>
          </p:nvPr>
        </p:nvSpPr>
        <p:spPr/>
        <p:txBody>
          <a:bodyPr>
            <a:normAutofit/>
          </a:bodyPr>
          <a:lstStyle/>
          <a:p>
            <a:pPr>
              <a:lnSpc>
                <a:spcPct val="120000"/>
              </a:lnSpc>
              <a:buFont typeface="Wingdings" panose="05000000000000000000" pitchFamily="2" charset="2"/>
              <a:buChar char="n"/>
            </a:pPr>
            <a:r>
              <a:rPr lang="en-US" altLang="zh-CN" sz="2600" dirty="0">
                <a:cs typeface="+mn-ea"/>
                <a:sym typeface="+mn-lt"/>
              </a:rPr>
              <a:t> IEEE 802.1D </a:t>
            </a:r>
            <a:r>
              <a:rPr lang="zh-CN" altLang="en-US" sz="2600" dirty="0">
                <a:cs typeface="+mn-ea"/>
                <a:sym typeface="+mn-lt"/>
              </a:rPr>
              <a:t>标准制定了一个</a:t>
            </a:r>
            <a:r>
              <a:rPr lang="zh-CN" altLang="en-US" sz="2600" dirty="0">
                <a:solidFill>
                  <a:srgbClr val="C00000"/>
                </a:solidFill>
                <a:cs typeface="+mn-ea"/>
                <a:sym typeface="+mn-lt"/>
              </a:rPr>
              <a:t>生成树协议 </a:t>
            </a:r>
            <a:r>
              <a:rPr lang="en-US" altLang="zh-CN" sz="2600" dirty="0">
                <a:solidFill>
                  <a:srgbClr val="C00000"/>
                </a:solidFill>
                <a:cs typeface="+mn-ea"/>
                <a:sym typeface="+mn-lt"/>
              </a:rPr>
              <a:t>STP</a:t>
            </a:r>
            <a:r>
              <a:rPr lang="zh-CN" altLang="en-US" sz="2600" dirty="0">
                <a:solidFill>
                  <a:srgbClr val="C00000"/>
                </a:solidFill>
                <a:cs typeface="+mn-ea"/>
                <a:sym typeface="+mn-lt"/>
              </a:rPr>
              <a:t>，</a:t>
            </a:r>
            <a:r>
              <a:rPr lang="zh-CN" altLang="en-US" sz="2600" dirty="0">
                <a:cs typeface="+mn-ea"/>
                <a:sym typeface="+mn-lt"/>
              </a:rPr>
              <a:t>用于消除二层交换网络中的环路拓扑，其</a:t>
            </a:r>
            <a:r>
              <a:rPr lang="zh-CN" altLang="en-US" sz="2600" dirty="0">
                <a:solidFill>
                  <a:schemeClr val="tx1"/>
                </a:solidFill>
                <a:cs typeface="+mn-ea"/>
                <a:sym typeface="+mn-lt"/>
              </a:rPr>
              <a:t>要点</a:t>
            </a:r>
            <a:r>
              <a:rPr lang="zh-CN" altLang="en-US" sz="2600" dirty="0">
                <a:cs typeface="+mn-ea"/>
                <a:sym typeface="+mn-lt"/>
              </a:rPr>
              <a:t>是：</a:t>
            </a:r>
            <a:endParaRPr lang="en-US" altLang="zh-CN" sz="2600" dirty="0">
              <a:cs typeface="+mn-ea"/>
              <a:sym typeface="+mn-lt"/>
            </a:endParaRPr>
          </a:p>
          <a:p>
            <a:pPr marL="536575" indent="-271463">
              <a:lnSpc>
                <a:spcPct val="120000"/>
              </a:lnSpc>
            </a:pPr>
            <a:r>
              <a:rPr lang="zh-CN" altLang="en-US" sz="2200" dirty="0">
                <a:solidFill>
                  <a:schemeClr val="tx1"/>
                </a:solidFill>
                <a:cs typeface="+mn-ea"/>
                <a:sym typeface="+mn-lt"/>
              </a:rPr>
              <a:t>不改变</a:t>
            </a:r>
            <a:r>
              <a:rPr lang="zh-CN" altLang="en-US" sz="2200" dirty="0">
                <a:cs typeface="+mn-ea"/>
                <a:sym typeface="+mn-lt"/>
              </a:rPr>
              <a:t>网络的实际拓扑，但在逻辑上则阻断冗余链路，使得从一台主机到所有其他主机的路径是</a:t>
            </a:r>
            <a:r>
              <a:rPr lang="zh-CN" altLang="en-US" sz="2200" dirty="0">
                <a:solidFill>
                  <a:srgbClr val="C00000"/>
                </a:solidFill>
                <a:cs typeface="+mn-ea"/>
                <a:sym typeface="+mn-lt"/>
              </a:rPr>
              <a:t>无环路的树状结构</a:t>
            </a:r>
            <a:r>
              <a:rPr lang="zh-CN" altLang="en-US" sz="2200" dirty="0">
                <a:cs typeface="+mn-ea"/>
                <a:sym typeface="+mn-lt"/>
              </a:rPr>
              <a:t>，从而消除了兜圈子现象。</a:t>
            </a:r>
            <a:endParaRPr lang="en-US" altLang="zh-CN" sz="2200" dirty="0">
              <a:cs typeface="+mn-ea"/>
              <a:sym typeface="+mn-lt"/>
            </a:endParaRPr>
          </a:p>
          <a:p>
            <a:pPr marL="536575" indent="-271463">
              <a:lnSpc>
                <a:spcPct val="120000"/>
              </a:lnSpc>
            </a:pPr>
            <a:r>
              <a:rPr lang="zh-CN" altLang="en-US" sz="2200" dirty="0">
                <a:cs typeface="+mn-ea"/>
                <a:sym typeface="+mn-lt"/>
              </a:rPr>
              <a:t>当前活动路径发生故障时，激活冗余备份链路，恢复网络连通性。</a:t>
            </a:r>
            <a:endParaRPr lang="en-US" altLang="zh-CN" sz="2200" dirty="0">
              <a:cs typeface="+mn-ea"/>
              <a:sym typeface="+mn-lt"/>
            </a:endParaRPr>
          </a:p>
          <a:p>
            <a:pPr marL="536575" indent="-271463">
              <a:lnSpc>
                <a:spcPct val="120000"/>
              </a:lnSpc>
            </a:pPr>
            <a:r>
              <a:rPr lang="zh-CN" altLang="en-US" sz="2200" dirty="0"/>
              <a:t>为了能够反映网络拓扑发生变化时的生成树，在生成树上的根网桥每隔一段时间还要对生成树的拓扑进行更新。 </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F5E7857-83EC-4852-88BF-37EB8FF101BD}" type="slidenum">
              <a:rPr lang="en-US" altLang="zh-CN"/>
              <a:pPr/>
              <a:t>186</a:t>
            </a:fld>
            <a:endParaRPr lang="en-US" altLang="zh-CN"/>
          </a:p>
        </p:txBody>
      </p:sp>
      <p:sp>
        <p:nvSpPr>
          <p:cNvPr id="612354" name="Rectangle 2"/>
          <p:cNvSpPr>
            <a:spLocks noGrp="1" noChangeArrowheads="1"/>
          </p:cNvSpPr>
          <p:nvPr>
            <p:ph type="title"/>
          </p:nvPr>
        </p:nvSpPr>
        <p:spPr/>
        <p:txBody>
          <a:bodyPr/>
          <a:lstStyle/>
          <a:p>
            <a:r>
              <a:rPr lang="zh-CN" altLang="en-US"/>
              <a:t>相关名词</a:t>
            </a:r>
          </a:p>
        </p:txBody>
      </p:sp>
      <p:sp>
        <p:nvSpPr>
          <p:cNvPr id="612355" name="Rectangle 3"/>
          <p:cNvSpPr>
            <a:spLocks noGrp="1" noChangeArrowheads="1"/>
          </p:cNvSpPr>
          <p:nvPr>
            <p:ph type="body" idx="1"/>
          </p:nvPr>
        </p:nvSpPr>
        <p:spPr/>
        <p:txBody>
          <a:bodyPr/>
          <a:lstStyle/>
          <a:p>
            <a:pPr>
              <a:spcBef>
                <a:spcPts val="1200"/>
              </a:spcBef>
              <a:buFont typeface="Wingdings" panose="05000000000000000000" pitchFamily="2" charset="2"/>
              <a:buChar char="n"/>
            </a:pPr>
            <a:r>
              <a:rPr lang="en-US" altLang="zh-CN" sz="2400" dirty="0"/>
              <a:t>BPDU</a:t>
            </a:r>
            <a:r>
              <a:rPr lang="zh-CN" altLang="en-US" sz="2400" dirty="0"/>
              <a:t>：</a:t>
            </a:r>
            <a:r>
              <a:rPr lang="en-US" altLang="zh-CN" sz="2400" dirty="0"/>
              <a:t>STP</a:t>
            </a:r>
            <a:r>
              <a:rPr lang="zh-CN" altLang="en-US" sz="2400" dirty="0"/>
              <a:t>的数据单元，在网桥局域网内传递信息。</a:t>
            </a:r>
          </a:p>
          <a:p>
            <a:pPr>
              <a:spcBef>
                <a:spcPts val="1200"/>
              </a:spcBef>
              <a:buFont typeface="Wingdings" panose="05000000000000000000" pitchFamily="2" charset="2"/>
              <a:buChar char="n"/>
            </a:pPr>
            <a:r>
              <a:rPr lang="zh-CN" altLang="en-US" sz="2400" dirty="0"/>
              <a:t>根网桥：具有最小网桥</a:t>
            </a:r>
            <a:r>
              <a:rPr lang="en-US" altLang="zh-CN" sz="2400" dirty="0"/>
              <a:t>ID</a:t>
            </a:r>
            <a:r>
              <a:rPr lang="zh-CN" altLang="en-US" sz="2400" dirty="0"/>
              <a:t>的网桥被选作根网桥，网桥</a:t>
            </a:r>
            <a:r>
              <a:rPr lang="en-US" altLang="zh-CN" sz="2400" dirty="0"/>
              <a:t>ID</a:t>
            </a:r>
            <a:r>
              <a:rPr lang="zh-CN" altLang="en-US" sz="2400" dirty="0"/>
              <a:t>应为唯一的。</a:t>
            </a:r>
          </a:p>
          <a:p>
            <a:pPr>
              <a:spcBef>
                <a:spcPts val="1200"/>
              </a:spcBef>
              <a:buFont typeface="Wingdings" panose="05000000000000000000" pitchFamily="2" charset="2"/>
              <a:buChar char="n"/>
            </a:pPr>
            <a:r>
              <a:rPr lang="zh-CN" altLang="en-US" sz="2400" dirty="0"/>
              <a:t>根端口：在指定网桥上面，到根网桥路径花费最小的端口为根端口，如果指定网桥上面有几个端口，到根网桥路径花费一样小，那么选择端口</a:t>
            </a:r>
            <a:r>
              <a:rPr lang="en-US" altLang="zh-CN" sz="2400" dirty="0"/>
              <a:t>id </a:t>
            </a:r>
            <a:r>
              <a:rPr lang="zh-CN" altLang="en-US" sz="2400" dirty="0"/>
              <a:t>最小的端口为根端口。</a:t>
            </a:r>
          </a:p>
          <a:p>
            <a:pPr>
              <a:spcBef>
                <a:spcPts val="1200"/>
              </a:spcBef>
              <a:buFont typeface="Wingdings" panose="05000000000000000000" pitchFamily="2" charset="2"/>
              <a:buChar char="n"/>
            </a:pPr>
            <a:r>
              <a:rPr lang="zh-CN" altLang="en-US" sz="2400" dirty="0"/>
              <a:t>指定网桥：到根网桥路径花费最少的那个网桥为指定网桥，如果，有几个网桥到到根网桥路径花费一样，那么比较网桥</a:t>
            </a:r>
            <a:r>
              <a:rPr lang="en-US" altLang="zh-CN" sz="2400" dirty="0"/>
              <a:t>id</a:t>
            </a:r>
            <a:r>
              <a:rPr lang="zh-CN" altLang="en-US" sz="2400" dirty="0"/>
              <a:t>，</a:t>
            </a:r>
            <a:r>
              <a:rPr lang="en-US" altLang="zh-CN" sz="2400" dirty="0"/>
              <a:t>id</a:t>
            </a:r>
            <a:r>
              <a:rPr lang="zh-CN" altLang="en-US" sz="2400" dirty="0"/>
              <a:t>最小的被选作为指定网桥。指定端口：指定网桥上面和局域网相连的端口叫做指定端口，如果指定网桥上面有几个端口同时和局域网相连，那么选择端口</a:t>
            </a:r>
            <a:r>
              <a:rPr lang="en-US" altLang="zh-CN" sz="2400" dirty="0"/>
              <a:t>id </a:t>
            </a:r>
            <a:r>
              <a:rPr lang="zh-CN" altLang="en-US" sz="2400" dirty="0"/>
              <a:t>最小的端口为所在局域网的指定端口。</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50085BF-D2DD-49F3-87C7-CDDD0910DCA2}" type="slidenum">
              <a:rPr lang="en-US" altLang="zh-CN"/>
              <a:pPr/>
              <a:t>187</a:t>
            </a:fld>
            <a:endParaRPr lang="en-US" altLang="zh-CN"/>
          </a:p>
        </p:txBody>
      </p:sp>
      <p:sp>
        <p:nvSpPr>
          <p:cNvPr id="566274" name="Rectangle 2"/>
          <p:cNvSpPr>
            <a:spLocks noGrp="1" noChangeArrowheads="1"/>
          </p:cNvSpPr>
          <p:nvPr>
            <p:ph type="title"/>
          </p:nvPr>
        </p:nvSpPr>
        <p:spPr/>
        <p:txBody>
          <a:bodyPr/>
          <a:lstStyle/>
          <a:p>
            <a:r>
              <a:rPr lang="zh-CN" altLang="en-US" dirty="0"/>
              <a:t>生成树算法过程</a:t>
            </a:r>
          </a:p>
        </p:txBody>
      </p:sp>
      <p:sp>
        <p:nvSpPr>
          <p:cNvPr id="566275" name="Rectangle 3"/>
          <p:cNvSpPr>
            <a:spLocks noGrp="1" noChangeArrowheads="1"/>
          </p:cNvSpPr>
          <p:nvPr>
            <p:ph type="body" idx="1"/>
          </p:nvPr>
        </p:nvSpPr>
        <p:spPr/>
        <p:txBody>
          <a:bodyPr>
            <a:normAutofit fontScale="92500" lnSpcReduction="10000"/>
          </a:bodyPr>
          <a:lstStyle/>
          <a:p>
            <a:pPr>
              <a:buFont typeface="Wingdings" panose="05000000000000000000" pitchFamily="2" charset="2"/>
              <a:buChar char="n"/>
            </a:pPr>
            <a:r>
              <a:rPr lang="zh-CN" altLang="en-US" sz="2400" dirty="0"/>
              <a:t>首先选择一个网桥作为根网桥</a:t>
            </a:r>
            <a:endParaRPr lang="en-US" altLang="zh-CN" sz="2400" dirty="0"/>
          </a:p>
          <a:p>
            <a:pPr marL="536575" lvl="1" indent="-271463">
              <a:buFont typeface="Wingdings" panose="05000000000000000000" pitchFamily="2" charset="2"/>
              <a:buChar char="Ø"/>
            </a:pPr>
            <a:r>
              <a:rPr lang="zh-CN" altLang="en-US" sz="2000" dirty="0"/>
              <a:t>根网桥是具有最小</a:t>
            </a:r>
            <a:r>
              <a:rPr lang="en-US" altLang="zh-CN" sz="2000" dirty="0"/>
              <a:t>ID</a:t>
            </a:r>
            <a:r>
              <a:rPr lang="zh-CN" altLang="en-US" sz="2000" dirty="0"/>
              <a:t>的那个网桥，根网桥是生成树的根节点</a:t>
            </a:r>
          </a:p>
          <a:p>
            <a:pPr marL="536575" lvl="1" indent="-271463">
              <a:buFont typeface="Wingdings" panose="05000000000000000000" pitchFamily="2" charset="2"/>
              <a:buChar char="Ø"/>
            </a:pPr>
            <a:r>
              <a:rPr lang="zh-CN" altLang="en-US" sz="2000" dirty="0"/>
              <a:t>根网桥的选择是通过发送网桥协议数据单元</a:t>
            </a:r>
            <a:r>
              <a:rPr lang="en-US" altLang="zh-CN" sz="2000" dirty="0"/>
              <a:t>BPDU</a:t>
            </a:r>
            <a:r>
              <a:rPr lang="zh-CN" altLang="en-US" sz="2000" dirty="0"/>
              <a:t>帧来完成的</a:t>
            </a:r>
            <a:endParaRPr lang="en-US" altLang="zh-CN" sz="2000" dirty="0"/>
          </a:p>
          <a:p>
            <a:pPr>
              <a:buFont typeface="Wingdings" panose="05000000000000000000" pitchFamily="2" charset="2"/>
              <a:buChar char="n"/>
            </a:pPr>
            <a:r>
              <a:rPr lang="zh-CN" altLang="en-US" sz="2400" dirty="0"/>
              <a:t>每个网桥确定其根端口，依据是：</a:t>
            </a:r>
          </a:p>
          <a:p>
            <a:pPr marL="536575" lvl="1" indent="-271463">
              <a:buFont typeface="Wingdings" panose="05000000000000000000" pitchFamily="2" charset="2"/>
              <a:buChar char="Ø"/>
            </a:pPr>
            <a:r>
              <a:rPr lang="zh-CN" altLang="en-US" sz="2000" dirty="0"/>
              <a:t>到根网桥的最低路径成本</a:t>
            </a:r>
          </a:p>
          <a:p>
            <a:pPr marL="898525" lvl="2" indent="-361950">
              <a:buFont typeface="Wingdings" panose="05000000000000000000" pitchFamily="2" charset="2"/>
              <a:buChar char="ü"/>
            </a:pPr>
            <a:r>
              <a:rPr lang="zh-CN" altLang="en-US" sz="2000" dirty="0"/>
              <a:t>一条链路的带宽越大，它的传输成本就越低</a:t>
            </a:r>
          </a:p>
          <a:p>
            <a:pPr marL="536575" lvl="1" indent="-271463">
              <a:buFont typeface="Wingdings" panose="05000000000000000000" pitchFamily="2" charset="2"/>
              <a:buChar char="Ø"/>
            </a:pPr>
            <a:r>
              <a:rPr lang="zh-CN" altLang="en-US" sz="2000" dirty="0"/>
              <a:t>网桥</a:t>
            </a:r>
            <a:r>
              <a:rPr lang="en-US" altLang="zh-CN" sz="2000" dirty="0"/>
              <a:t>ID</a:t>
            </a:r>
            <a:r>
              <a:rPr lang="zh-CN" altLang="en-US" sz="2000" dirty="0"/>
              <a:t>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最小</a:t>
            </a:r>
          </a:p>
          <a:p>
            <a:pPr>
              <a:buFont typeface="Wingdings" panose="05000000000000000000" pitchFamily="2" charset="2"/>
              <a:buChar char="n"/>
            </a:pPr>
            <a:r>
              <a:rPr lang="zh-CN" altLang="en-US" sz="2400" dirty="0"/>
              <a:t>为每个局域网指定一个网桥，依据是：</a:t>
            </a:r>
          </a:p>
          <a:p>
            <a:pPr marL="536575" lvl="1" indent="-271463">
              <a:buFont typeface="Wingdings" panose="05000000000000000000" pitchFamily="2" charset="2"/>
              <a:buChar char="Ø"/>
            </a:pPr>
            <a:r>
              <a:rPr lang="zh-CN" altLang="en-US" sz="2000" dirty="0"/>
              <a:t>根路径成本较低</a:t>
            </a:r>
          </a:p>
          <a:p>
            <a:pPr marL="536575" lvl="1" indent="-271463">
              <a:buFont typeface="Wingdings" panose="05000000000000000000" pitchFamily="2" charset="2"/>
              <a:buChar char="Ø"/>
            </a:pPr>
            <a:r>
              <a:rPr lang="zh-CN" altLang="en-US" sz="2000" dirty="0"/>
              <a:t>所在的网桥</a:t>
            </a:r>
            <a:r>
              <a:rPr lang="en-US" altLang="zh-CN" sz="2000" dirty="0"/>
              <a:t>ID</a:t>
            </a:r>
            <a:r>
              <a:rPr lang="zh-CN" altLang="en-US" sz="2000" dirty="0"/>
              <a:t>值最小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值最小</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188</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互连局域网及其图表示</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189</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确定根网桥</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91603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6400B-A852-4261-BAA2-36D57E8E7063}"/>
              </a:ext>
            </a:extLst>
          </p:cNvPr>
          <p:cNvSpPr>
            <a:spLocks noGrp="1"/>
          </p:cNvSpPr>
          <p:nvPr>
            <p:ph type="title"/>
          </p:nvPr>
        </p:nvSpPr>
        <p:spPr/>
        <p:txBody>
          <a:bodyPr/>
          <a:lstStyle/>
          <a:p>
            <a:r>
              <a:rPr lang="zh-CN" altLang="en-US" dirty="0"/>
              <a:t>线路规程</a:t>
            </a:r>
          </a:p>
        </p:txBody>
      </p:sp>
      <p:sp>
        <p:nvSpPr>
          <p:cNvPr id="3" name="内容占位符 2">
            <a:extLst>
              <a:ext uri="{FF2B5EF4-FFF2-40B4-BE49-F238E27FC236}">
                <a16:creationId xmlns:a16="http://schemas.microsoft.com/office/drawing/2014/main" id="{8F9E9FA6-2848-4F23-B512-28DDAF1CA50C}"/>
              </a:ext>
            </a:extLst>
          </p:cNvPr>
          <p:cNvSpPr>
            <a:spLocks noGrp="1"/>
          </p:cNvSpPr>
          <p:nvPr>
            <p:ph idx="1"/>
          </p:nvPr>
        </p:nvSpPr>
        <p:spPr/>
        <p:txBody>
          <a:bodyPr/>
          <a:lstStyle/>
          <a:p>
            <a:r>
              <a:rPr lang="zh-CN" altLang="en-US" dirty="0"/>
              <a:t>监视链路的建立，在给定时刻分配一个具体设备进行数据传送的权利</a:t>
            </a:r>
          </a:p>
          <a:p>
            <a:r>
              <a:rPr lang="zh-CN" altLang="en-US" dirty="0"/>
              <a:t>线路规程可以两种方式实现：</a:t>
            </a:r>
          </a:p>
          <a:p>
            <a:pPr lvl="1"/>
            <a:r>
              <a:rPr lang="zh-CN" altLang="en-US" dirty="0"/>
              <a:t>询问</a:t>
            </a:r>
            <a:r>
              <a:rPr lang="en-US" altLang="zh-CN" dirty="0"/>
              <a:t>/</a:t>
            </a:r>
            <a:r>
              <a:rPr lang="zh-CN" altLang="en-US" dirty="0"/>
              <a:t>应答方式（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D948CF94-92E1-4346-B6AB-E20371E17983}"/>
              </a:ext>
            </a:extLst>
          </p:cNvPr>
          <p:cNvSpPr>
            <a:spLocks noGrp="1"/>
          </p:cNvSpPr>
          <p:nvPr>
            <p:ph type="sldNum" sz="quarter" idx="12"/>
          </p:nvPr>
        </p:nvSpPr>
        <p:spPr/>
        <p:txBody>
          <a:bodyPr/>
          <a:lstStyle/>
          <a:p>
            <a:fld id="{C8BB1146-E542-4D4E-B8E9-6919A11DDD48}" type="slidenum">
              <a:rPr lang="en-US" smtClean="0"/>
              <a:t>19</a:t>
            </a:fld>
            <a:endParaRPr lang="en-US"/>
          </a:p>
        </p:txBody>
      </p:sp>
    </p:spTree>
    <p:extLst>
      <p:ext uri="{BB962C8B-B14F-4D97-AF65-F5344CB8AC3E}">
        <p14:creationId xmlns:p14="http://schemas.microsoft.com/office/powerpoint/2010/main" val="42496087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190</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确定根端口</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1834133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灯片编号占位符 5"/>
          <p:cNvSpPr>
            <a:spLocks noGrp="1"/>
          </p:cNvSpPr>
          <p:nvPr>
            <p:ph type="sldNum" sz="quarter" idx="12"/>
          </p:nvPr>
        </p:nvSpPr>
        <p:spPr/>
        <p:txBody>
          <a:bodyPr/>
          <a:lstStyle/>
          <a:p>
            <a:fld id="{F5B9AE5A-1D26-4859-B378-C5B679AA1041}" type="slidenum">
              <a:rPr lang="en-US" altLang="zh-CN"/>
              <a:pPr/>
              <a:t>191</a:t>
            </a:fld>
            <a:endParaRPr lang="en-US" altLang="zh-CN"/>
          </a:p>
        </p:txBody>
      </p:sp>
      <p:sp>
        <p:nvSpPr>
          <p:cNvPr id="604162" name="Rectangle 2"/>
          <p:cNvSpPr>
            <a:spLocks noGrp="1" noChangeArrowheads="1"/>
          </p:cNvSpPr>
          <p:nvPr>
            <p:ph type="title"/>
          </p:nvPr>
        </p:nvSpPr>
        <p:spPr>
          <a:xfrm>
            <a:off x="660400" y="193676"/>
            <a:ext cx="10836275"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600" dirty="0"/>
              <a:t>-</a:t>
            </a:r>
            <a:r>
              <a:rPr lang="zh-CN" altLang="en-US" sz="3200" dirty="0"/>
              <a:t>确定根端口</a:t>
            </a:r>
          </a:p>
        </p:txBody>
      </p:sp>
      <p:graphicFrame>
        <p:nvGraphicFramePr>
          <p:cNvPr id="604270" name="Group 110"/>
          <p:cNvGraphicFramePr>
            <a:graphicFrameLocks noGrp="1"/>
          </p:cNvGraphicFramePr>
          <p:nvPr>
            <p:ph idx="1"/>
          </p:nvPr>
        </p:nvGraphicFramePr>
        <p:xfrm>
          <a:off x="6600826" y="3429001"/>
          <a:ext cx="3673475" cy="3097215"/>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根端口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04273" name="Rectangle 113"/>
          <p:cNvSpPr>
            <a:spLocks noChangeArrowheads="1"/>
          </p:cNvSpPr>
          <p:nvPr/>
        </p:nvSpPr>
        <p:spPr bwMode="auto">
          <a:xfrm>
            <a:off x="6456363" y="1123950"/>
            <a:ext cx="381635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
                <a:schemeClr val="tx1"/>
              </a:buClr>
            </a:pPr>
            <a:r>
              <a:rPr lang="zh-CN" altLang="en-US" sz="2800" dirty="0">
                <a:latin typeface="+mn-ea"/>
                <a:ea typeface="+mn-ea"/>
              </a:rPr>
              <a:t>到根网桥的最低路径成本。</a:t>
            </a:r>
          </a:p>
          <a:p>
            <a:pPr>
              <a:buClr>
                <a:schemeClr val="tx1"/>
              </a:buClr>
            </a:pPr>
            <a:r>
              <a:rPr lang="zh-CN" altLang="en-US" sz="2800" dirty="0">
                <a:latin typeface="+mn-ea"/>
                <a:ea typeface="+mn-ea"/>
              </a:rPr>
              <a:t>网桥</a:t>
            </a:r>
            <a:r>
              <a:rPr lang="en-US" altLang="zh-CN" sz="2800" dirty="0">
                <a:latin typeface="+mn-ea"/>
                <a:ea typeface="+mn-ea"/>
              </a:rPr>
              <a:t>ID</a:t>
            </a:r>
            <a:r>
              <a:rPr lang="zh-CN" altLang="en-US" sz="2800" dirty="0">
                <a:latin typeface="+mn-ea"/>
                <a:ea typeface="+mn-ea"/>
              </a:rPr>
              <a:t>最小</a:t>
            </a:r>
          </a:p>
          <a:p>
            <a:pPr>
              <a:buClr>
                <a:schemeClr val="tx1"/>
              </a:buClr>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最小</a:t>
            </a:r>
          </a:p>
        </p:txBody>
      </p:sp>
      <p:grpSp>
        <p:nvGrpSpPr>
          <p:cNvPr id="604276" name="Group 116"/>
          <p:cNvGrpSpPr>
            <a:grpSpLocks/>
          </p:cNvGrpSpPr>
          <p:nvPr/>
        </p:nvGrpSpPr>
        <p:grpSpPr bwMode="auto">
          <a:xfrm>
            <a:off x="2063751" y="981075"/>
            <a:ext cx="3300413" cy="3073400"/>
            <a:chOff x="431" y="663"/>
            <a:chExt cx="2079" cy="1936"/>
          </a:xfrm>
        </p:grpSpPr>
        <p:sp>
          <p:nvSpPr>
            <p:cNvPr id="604277" name="Line 117"/>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8" name="Line 118"/>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9" name="Line 119"/>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0" name="Line 120"/>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1" name="Line 121"/>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2" name="Line 122"/>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3" name="Line 123"/>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4" name="Line 124"/>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604285" name="Rectangle 125"/>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604286" name="Rectangle 126"/>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604287" name="Rectangle 127"/>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604288" name="Rectangle 128"/>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604289" name="Text Box 129"/>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604290" name="Text Box 130"/>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604291" name="Text Box 131"/>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604292" name="Text Box 132"/>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604293" name="Line 133"/>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4" name="Line 134"/>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5" name="Line 135"/>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6" name="Line 136"/>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7" name="Rectangle 137"/>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604298" name="Rectangle 138"/>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604299" name="Rectangle 139"/>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604300" name="Rectangle 140"/>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604301" name="Text Box 141"/>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2" name="Text Box 142"/>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3" name="Text Box 143"/>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4" name="Text Box 144"/>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5" name="Text Box 145"/>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6" name="Text Box 146"/>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604307" name="Text Box 147"/>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8" name="Text Box 148"/>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604309" name="Text Box 149"/>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10" name="Text Box 150"/>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604311" name="Text Box 151"/>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12" name="Text Box 152"/>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grpSp>
        <p:nvGrpSpPr>
          <p:cNvPr id="604348" name="Group 188"/>
          <p:cNvGrpSpPr>
            <a:grpSpLocks/>
          </p:cNvGrpSpPr>
          <p:nvPr/>
        </p:nvGrpSpPr>
        <p:grpSpPr bwMode="auto">
          <a:xfrm>
            <a:off x="2279650" y="3933826"/>
            <a:ext cx="2795588" cy="2752725"/>
            <a:chOff x="476" y="2478"/>
            <a:chExt cx="1761" cy="1734"/>
          </a:xfrm>
        </p:grpSpPr>
        <p:sp>
          <p:nvSpPr>
            <p:cNvPr id="604346" name="Line 186"/>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5" name="Line 185"/>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4" name="Line 184"/>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4347" name="Group 187"/>
            <p:cNvGrpSpPr>
              <a:grpSpLocks/>
            </p:cNvGrpSpPr>
            <p:nvPr/>
          </p:nvGrpSpPr>
          <p:grpSpPr bwMode="auto">
            <a:xfrm>
              <a:off x="476" y="2478"/>
              <a:ext cx="1761" cy="1734"/>
              <a:chOff x="476" y="2478"/>
              <a:chExt cx="1761" cy="1734"/>
            </a:xfrm>
          </p:grpSpPr>
          <p:sp>
            <p:nvSpPr>
              <p:cNvPr id="604314" name="Line 154"/>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5" name="Line 155"/>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6" name="Line 156"/>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7" name="Line 157"/>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8" name="Line 158"/>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9" name="Line 159"/>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0" name="Line 160"/>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1" name="Line 161"/>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2" name="Oval 162"/>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4323" name="Oval 163"/>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4324" name="Oval 164"/>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4325" name="Oval 165"/>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4326" name="Oval 166"/>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4327" name="Oval 167"/>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dirty="0">
                    <a:latin typeface="Arial" panose="020B0604020202020204" pitchFamily="34" charset="0"/>
                    <a:ea typeface="黑体" panose="02010609060101010101" pitchFamily="49" charset="-122"/>
                  </a:rPr>
                  <a:t>B2</a:t>
                </a:r>
              </a:p>
            </p:txBody>
          </p:sp>
          <p:sp>
            <p:nvSpPr>
              <p:cNvPr id="604328" name="Oval 168"/>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4329" name="Oval 169"/>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4330" name="Oval 170"/>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4331" name="Oval 171"/>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4332" name="Text Box 172"/>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3" name="Text Box 173"/>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4334" name="Text Box 174"/>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4335" name="Text Box 175"/>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4336" name="Text Box 176"/>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37" name="Text Box 177"/>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38" name="Text Box 178"/>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9" name="Text Box 179"/>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4340" name="Text Box 180"/>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1" name="Text Box 181"/>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42" name="Text Box 182"/>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3" name="Text Box 183"/>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5"/>
          <p:cNvSpPr>
            <a:spLocks noGrp="1"/>
          </p:cNvSpPr>
          <p:nvPr>
            <p:ph type="sldNum" sz="quarter" idx="12"/>
          </p:nvPr>
        </p:nvSpPr>
        <p:spPr/>
        <p:txBody>
          <a:bodyPr/>
          <a:lstStyle/>
          <a:p>
            <a:fld id="{FAC9F749-AA3F-4C7C-B64F-25BC059D38A4}" type="slidenum">
              <a:rPr lang="en-US" altLang="zh-CN"/>
              <a:pPr/>
              <a:t>192</a:t>
            </a:fld>
            <a:endParaRPr lang="en-US" altLang="zh-CN"/>
          </a:p>
        </p:txBody>
      </p:sp>
      <p:sp>
        <p:nvSpPr>
          <p:cNvPr id="606210" name="Rectangle 2"/>
          <p:cNvSpPr>
            <a:spLocks noGrp="1" noChangeArrowheads="1"/>
          </p:cNvSpPr>
          <p:nvPr>
            <p:ph type="title"/>
          </p:nvPr>
        </p:nvSpPr>
        <p:spPr>
          <a:xfrm>
            <a:off x="660400" y="219869"/>
            <a:ext cx="11328400"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sz="3200" dirty="0"/>
              <a:t>为每个网络指定网桥</a:t>
            </a:r>
          </a:p>
        </p:txBody>
      </p:sp>
      <p:graphicFrame>
        <p:nvGraphicFramePr>
          <p:cNvPr id="606251" name="Group 43"/>
          <p:cNvGraphicFramePr>
            <a:graphicFrameLocks noGrp="1"/>
          </p:cNvGraphicFramePr>
          <p:nvPr>
            <p:ph idx="1"/>
          </p:nvPr>
        </p:nvGraphicFramePr>
        <p:xfrm>
          <a:off x="6311901" y="3943351"/>
          <a:ext cx="3673475" cy="2581277"/>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指定网桥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06243" name="Rectangle 35"/>
          <p:cNvSpPr>
            <a:spLocks noChangeArrowheads="1"/>
          </p:cNvSpPr>
          <p:nvPr/>
        </p:nvSpPr>
        <p:spPr bwMode="auto">
          <a:xfrm>
            <a:off x="6096001" y="1268413"/>
            <a:ext cx="43211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Tx/>
            </a:pPr>
            <a:r>
              <a:rPr lang="zh-CN" altLang="en-US" sz="2800" dirty="0">
                <a:latin typeface="+mn-ea"/>
                <a:ea typeface="+mn-ea"/>
              </a:rPr>
              <a:t>通过某网桥至根路径成本较低</a:t>
            </a:r>
          </a:p>
          <a:p>
            <a:pPr>
              <a:buClrTx/>
            </a:pPr>
            <a:r>
              <a:rPr lang="zh-CN" altLang="en-US" sz="2800" dirty="0">
                <a:latin typeface="+mn-ea"/>
                <a:ea typeface="+mn-ea"/>
              </a:rPr>
              <a:t>所在的网桥</a:t>
            </a:r>
            <a:r>
              <a:rPr lang="en-US" altLang="zh-CN" sz="2800" dirty="0">
                <a:latin typeface="+mn-ea"/>
                <a:ea typeface="+mn-ea"/>
              </a:rPr>
              <a:t>ID</a:t>
            </a:r>
            <a:r>
              <a:rPr lang="zh-CN" altLang="en-US" sz="2800" dirty="0">
                <a:latin typeface="+mn-ea"/>
                <a:ea typeface="+mn-ea"/>
              </a:rPr>
              <a:t>值最小</a:t>
            </a:r>
          </a:p>
          <a:p>
            <a:pPr>
              <a:buClrTx/>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值最小</a:t>
            </a:r>
          </a:p>
        </p:txBody>
      </p:sp>
      <p:grpSp>
        <p:nvGrpSpPr>
          <p:cNvPr id="606320" name="Group 112"/>
          <p:cNvGrpSpPr>
            <a:grpSpLocks/>
          </p:cNvGrpSpPr>
          <p:nvPr/>
        </p:nvGrpSpPr>
        <p:grpSpPr bwMode="auto">
          <a:xfrm>
            <a:off x="2279650" y="3933826"/>
            <a:ext cx="2795588" cy="2752725"/>
            <a:chOff x="476" y="2478"/>
            <a:chExt cx="1761" cy="1734"/>
          </a:xfrm>
        </p:grpSpPr>
        <p:sp>
          <p:nvSpPr>
            <p:cNvPr id="606321" name="Line 113"/>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2" name="Line 114"/>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3" name="Line 115"/>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6324" name="Group 116"/>
            <p:cNvGrpSpPr>
              <a:grpSpLocks/>
            </p:cNvGrpSpPr>
            <p:nvPr/>
          </p:nvGrpSpPr>
          <p:grpSpPr bwMode="auto">
            <a:xfrm>
              <a:off x="476" y="2478"/>
              <a:ext cx="1761" cy="1734"/>
              <a:chOff x="476" y="2478"/>
              <a:chExt cx="1761" cy="1734"/>
            </a:xfrm>
          </p:grpSpPr>
          <p:sp>
            <p:nvSpPr>
              <p:cNvPr id="606325" name="Line 117"/>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6" name="Line 118"/>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7" name="Line 119"/>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8" name="Line 120"/>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9" name="Line 121"/>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0" name="Line 122"/>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1" name="Line 123"/>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2" name="Line 124"/>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3" name="Oval 125"/>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6334" name="Oval 126"/>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6335" name="Oval 127"/>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6336" name="Oval 128"/>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6337" name="Oval 129"/>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6338" name="Oval 130"/>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B2</a:t>
                </a:r>
              </a:p>
            </p:txBody>
          </p:sp>
          <p:sp>
            <p:nvSpPr>
              <p:cNvPr id="606339" name="Oval 131"/>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6340" name="Oval 132"/>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6341" name="Oval 133"/>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6342" name="Oval 134"/>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6343" name="Text Box 135"/>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44" name="Text Box 136"/>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6345" name="Text Box 137"/>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6346" name="Text Box 138"/>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6347" name="Text Box 139"/>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48" name="Text Box 140"/>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49" name="Text Box 141"/>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50" name="Text Box 142"/>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6351" name="Text Box 143"/>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2" name="Text Box 144"/>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53" name="Text Box 145"/>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4" name="Text Box 146"/>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grpSp>
        <p:nvGrpSpPr>
          <p:cNvPr id="2" name="Group 116">
            <a:extLst>
              <a:ext uri="{FF2B5EF4-FFF2-40B4-BE49-F238E27FC236}">
                <a16:creationId xmlns:a16="http://schemas.microsoft.com/office/drawing/2014/main" id="{EF8788EB-A1B3-A02A-A7F9-A0092EC4E3E8}"/>
              </a:ext>
            </a:extLst>
          </p:cNvPr>
          <p:cNvGrpSpPr>
            <a:grpSpLocks/>
          </p:cNvGrpSpPr>
          <p:nvPr/>
        </p:nvGrpSpPr>
        <p:grpSpPr bwMode="auto">
          <a:xfrm>
            <a:off x="2063751" y="981075"/>
            <a:ext cx="3300413" cy="3073400"/>
            <a:chOff x="431" y="663"/>
            <a:chExt cx="2079" cy="1936"/>
          </a:xfrm>
        </p:grpSpPr>
        <p:sp>
          <p:nvSpPr>
            <p:cNvPr id="3" name="Line 117">
              <a:extLst>
                <a:ext uri="{FF2B5EF4-FFF2-40B4-BE49-F238E27FC236}">
                  <a16:creationId xmlns:a16="http://schemas.microsoft.com/office/drawing/2014/main" id="{0799490B-D392-738C-87D2-2503E528FAF1}"/>
                </a:ext>
              </a:extLst>
            </p:cNvPr>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118">
              <a:extLst>
                <a:ext uri="{FF2B5EF4-FFF2-40B4-BE49-F238E27FC236}">
                  <a16:creationId xmlns:a16="http://schemas.microsoft.com/office/drawing/2014/main" id="{43CF4F1F-7E5D-7C4D-E946-5C22291DCA08}"/>
                </a:ext>
              </a:extLst>
            </p:cNvPr>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119">
              <a:extLst>
                <a:ext uri="{FF2B5EF4-FFF2-40B4-BE49-F238E27FC236}">
                  <a16:creationId xmlns:a16="http://schemas.microsoft.com/office/drawing/2014/main" id="{132AC3AD-6B15-AF90-507A-00D1C2A1D36F}"/>
                </a:ext>
              </a:extLst>
            </p:cNvPr>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120">
              <a:extLst>
                <a:ext uri="{FF2B5EF4-FFF2-40B4-BE49-F238E27FC236}">
                  <a16:creationId xmlns:a16="http://schemas.microsoft.com/office/drawing/2014/main" id="{D51AD65D-60CC-06FE-E582-CAE04B3BE907}"/>
                </a:ext>
              </a:extLst>
            </p:cNvPr>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121">
              <a:extLst>
                <a:ext uri="{FF2B5EF4-FFF2-40B4-BE49-F238E27FC236}">
                  <a16:creationId xmlns:a16="http://schemas.microsoft.com/office/drawing/2014/main" id="{D3E4558D-8750-883C-3CEA-2F344977CB5C}"/>
                </a:ext>
              </a:extLst>
            </p:cNvPr>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122">
              <a:extLst>
                <a:ext uri="{FF2B5EF4-FFF2-40B4-BE49-F238E27FC236}">
                  <a16:creationId xmlns:a16="http://schemas.microsoft.com/office/drawing/2014/main" id="{9F895AFF-0DFE-581A-6406-D7F6A4917C57}"/>
                </a:ext>
              </a:extLst>
            </p:cNvPr>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123">
              <a:extLst>
                <a:ext uri="{FF2B5EF4-FFF2-40B4-BE49-F238E27FC236}">
                  <a16:creationId xmlns:a16="http://schemas.microsoft.com/office/drawing/2014/main" id="{CEA0CF20-468A-103F-4652-BEE4F6FAACD9}"/>
                </a:ext>
              </a:extLst>
            </p:cNvPr>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124">
              <a:extLst>
                <a:ext uri="{FF2B5EF4-FFF2-40B4-BE49-F238E27FC236}">
                  <a16:creationId xmlns:a16="http://schemas.microsoft.com/office/drawing/2014/main" id="{01E2A372-E7B8-EDEF-26AA-C82A1C549CCA}"/>
                </a:ext>
              </a:extLst>
            </p:cNvPr>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25">
              <a:extLst>
                <a:ext uri="{FF2B5EF4-FFF2-40B4-BE49-F238E27FC236}">
                  <a16:creationId xmlns:a16="http://schemas.microsoft.com/office/drawing/2014/main" id="{45122040-416A-094B-5B0D-3CD98DA945A7}"/>
                </a:ext>
              </a:extLst>
            </p:cNvPr>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12" name="Rectangle 126">
              <a:extLst>
                <a:ext uri="{FF2B5EF4-FFF2-40B4-BE49-F238E27FC236}">
                  <a16:creationId xmlns:a16="http://schemas.microsoft.com/office/drawing/2014/main" id="{578BC245-78EA-7513-789B-06D04A2B3600}"/>
                </a:ext>
              </a:extLst>
            </p:cNvPr>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13" name="Rectangle 127">
              <a:extLst>
                <a:ext uri="{FF2B5EF4-FFF2-40B4-BE49-F238E27FC236}">
                  <a16:creationId xmlns:a16="http://schemas.microsoft.com/office/drawing/2014/main" id="{88520C5B-14E8-2EC6-28F0-B20AE19B8E6E}"/>
                </a:ext>
              </a:extLst>
            </p:cNvPr>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14" name="Rectangle 128">
              <a:extLst>
                <a:ext uri="{FF2B5EF4-FFF2-40B4-BE49-F238E27FC236}">
                  <a16:creationId xmlns:a16="http://schemas.microsoft.com/office/drawing/2014/main" id="{15CB8D8C-D922-0349-1CE8-40200EFA39F8}"/>
                </a:ext>
              </a:extLst>
            </p:cNvPr>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15" name="Text Box 129">
              <a:extLst>
                <a:ext uri="{FF2B5EF4-FFF2-40B4-BE49-F238E27FC236}">
                  <a16:creationId xmlns:a16="http://schemas.microsoft.com/office/drawing/2014/main" id="{049441F7-707C-0929-43EA-06B03C67E1DF}"/>
                </a:ext>
              </a:extLst>
            </p:cNvPr>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16" name="Text Box 130">
              <a:extLst>
                <a:ext uri="{FF2B5EF4-FFF2-40B4-BE49-F238E27FC236}">
                  <a16:creationId xmlns:a16="http://schemas.microsoft.com/office/drawing/2014/main" id="{70F8859C-88F3-F4C5-70D9-93390BD571E7}"/>
                </a:ext>
              </a:extLst>
            </p:cNvPr>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17" name="Text Box 131">
              <a:extLst>
                <a:ext uri="{FF2B5EF4-FFF2-40B4-BE49-F238E27FC236}">
                  <a16:creationId xmlns:a16="http://schemas.microsoft.com/office/drawing/2014/main" id="{0D2A6164-FF14-AB1C-2EA2-7E90F8A91F3F}"/>
                </a:ext>
              </a:extLst>
            </p:cNvPr>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18" name="Text Box 132">
              <a:extLst>
                <a:ext uri="{FF2B5EF4-FFF2-40B4-BE49-F238E27FC236}">
                  <a16:creationId xmlns:a16="http://schemas.microsoft.com/office/drawing/2014/main" id="{2136D1CE-E5C9-636E-8DBA-B3702E1BE2B9}"/>
                </a:ext>
              </a:extLst>
            </p:cNvPr>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19" name="Line 133">
              <a:extLst>
                <a:ext uri="{FF2B5EF4-FFF2-40B4-BE49-F238E27FC236}">
                  <a16:creationId xmlns:a16="http://schemas.microsoft.com/office/drawing/2014/main" id="{F3389345-1F77-7D7A-469C-782DD445C535}"/>
                </a:ext>
              </a:extLst>
            </p:cNvPr>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134">
              <a:extLst>
                <a:ext uri="{FF2B5EF4-FFF2-40B4-BE49-F238E27FC236}">
                  <a16:creationId xmlns:a16="http://schemas.microsoft.com/office/drawing/2014/main" id="{B69DAAE1-3C87-35F1-76C7-C2236022F835}"/>
                </a:ext>
              </a:extLst>
            </p:cNvPr>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135">
              <a:extLst>
                <a:ext uri="{FF2B5EF4-FFF2-40B4-BE49-F238E27FC236}">
                  <a16:creationId xmlns:a16="http://schemas.microsoft.com/office/drawing/2014/main" id="{8A5B801A-E755-4D9C-CA3A-114E8C18E112}"/>
                </a:ext>
              </a:extLst>
            </p:cNvPr>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136">
              <a:extLst>
                <a:ext uri="{FF2B5EF4-FFF2-40B4-BE49-F238E27FC236}">
                  <a16:creationId xmlns:a16="http://schemas.microsoft.com/office/drawing/2014/main" id="{7EF0CE4A-C339-4E64-4127-478BA39BC725}"/>
                </a:ext>
              </a:extLst>
            </p:cNvPr>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Rectangle 137">
              <a:extLst>
                <a:ext uri="{FF2B5EF4-FFF2-40B4-BE49-F238E27FC236}">
                  <a16:creationId xmlns:a16="http://schemas.microsoft.com/office/drawing/2014/main" id="{B346C3F0-651D-697E-8C1A-158914B477E3}"/>
                </a:ext>
              </a:extLst>
            </p:cNvPr>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24" name="Rectangle 138">
              <a:extLst>
                <a:ext uri="{FF2B5EF4-FFF2-40B4-BE49-F238E27FC236}">
                  <a16:creationId xmlns:a16="http://schemas.microsoft.com/office/drawing/2014/main" id="{20985364-5DD2-E82F-B7CC-CB67C1F62466}"/>
                </a:ext>
              </a:extLst>
            </p:cNvPr>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25" name="Rectangle 139">
              <a:extLst>
                <a:ext uri="{FF2B5EF4-FFF2-40B4-BE49-F238E27FC236}">
                  <a16:creationId xmlns:a16="http://schemas.microsoft.com/office/drawing/2014/main" id="{2CB57456-46A6-1F14-6416-4447EB04E215}"/>
                </a:ext>
              </a:extLst>
            </p:cNvPr>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26" name="Rectangle 140">
              <a:extLst>
                <a:ext uri="{FF2B5EF4-FFF2-40B4-BE49-F238E27FC236}">
                  <a16:creationId xmlns:a16="http://schemas.microsoft.com/office/drawing/2014/main" id="{1ED6A043-C784-A9E2-048B-AFA1A311261D}"/>
                </a:ext>
              </a:extLst>
            </p:cNvPr>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27" name="Text Box 141">
              <a:extLst>
                <a:ext uri="{FF2B5EF4-FFF2-40B4-BE49-F238E27FC236}">
                  <a16:creationId xmlns:a16="http://schemas.microsoft.com/office/drawing/2014/main" id="{70DA8E5D-A302-7520-D884-BEED244B2E5E}"/>
                </a:ext>
              </a:extLst>
            </p:cNvPr>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28" name="Text Box 142">
              <a:extLst>
                <a:ext uri="{FF2B5EF4-FFF2-40B4-BE49-F238E27FC236}">
                  <a16:creationId xmlns:a16="http://schemas.microsoft.com/office/drawing/2014/main" id="{AA291BA0-63FF-C331-D1CB-8D48926A4297}"/>
                </a:ext>
              </a:extLst>
            </p:cNvPr>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29" name="Text Box 143">
              <a:extLst>
                <a:ext uri="{FF2B5EF4-FFF2-40B4-BE49-F238E27FC236}">
                  <a16:creationId xmlns:a16="http://schemas.microsoft.com/office/drawing/2014/main" id="{5E3A6070-A19D-E913-E745-DBD1D82C92F8}"/>
                </a:ext>
              </a:extLst>
            </p:cNvPr>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0" name="Text Box 144">
              <a:extLst>
                <a:ext uri="{FF2B5EF4-FFF2-40B4-BE49-F238E27FC236}">
                  <a16:creationId xmlns:a16="http://schemas.microsoft.com/office/drawing/2014/main" id="{7119F4A4-AA98-AF0A-6D9D-6E735F13714D}"/>
                </a:ext>
              </a:extLst>
            </p:cNvPr>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1" name="Text Box 145">
              <a:extLst>
                <a:ext uri="{FF2B5EF4-FFF2-40B4-BE49-F238E27FC236}">
                  <a16:creationId xmlns:a16="http://schemas.microsoft.com/office/drawing/2014/main" id="{FD2854D2-3361-03C1-55E1-CA8961241804}"/>
                </a:ext>
              </a:extLst>
            </p:cNvPr>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32" name="Text Box 146">
              <a:extLst>
                <a:ext uri="{FF2B5EF4-FFF2-40B4-BE49-F238E27FC236}">
                  <a16:creationId xmlns:a16="http://schemas.microsoft.com/office/drawing/2014/main" id="{F06784B6-7EB3-D2D1-770B-6DF93893C3E9}"/>
                </a:ext>
              </a:extLst>
            </p:cNvPr>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33" name="Text Box 147">
              <a:extLst>
                <a:ext uri="{FF2B5EF4-FFF2-40B4-BE49-F238E27FC236}">
                  <a16:creationId xmlns:a16="http://schemas.microsoft.com/office/drawing/2014/main" id="{F985C5E6-3298-0E2F-F447-F502A32FB2AA}"/>
                </a:ext>
              </a:extLst>
            </p:cNvPr>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4" name="Text Box 148">
              <a:extLst>
                <a:ext uri="{FF2B5EF4-FFF2-40B4-BE49-F238E27FC236}">
                  <a16:creationId xmlns:a16="http://schemas.microsoft.com/office/drawing/2014/main" id="{5AEC2E3D-2741-BDAA-0441-B0CB29D382C0}"/>
                </a:ext>
              </a:extLst>
            </p:cNvPr>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35" name="Text Box 149">
              <a:extLst>
                <a:ext uri="{FF2B5EF4-FFF2-40B4-BE49-F238E27FC236}">
                  <a16:creationId xmlns:a16="http://schemas.microsoft.com/office/drawing/2014/main" id="{1A66E379-F067-2EBC-36EB-B4F2CFD4FCFD}"/>
                </a:ext>
              </a:extLst>
            </p:cNvPr>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6" name="Text Box 150">
              <a:extLst>
                <a:ext uri="{FF2B5EF4-FFF2-40B4-BE49-F238E27FC236}">
                  <a16:creationId xmlns:a16="http://schemas.microsoft.com/office/drawing/2014/main" id="{37DBB817-EA4F-5107-E620-E3341166832D}"/>
                </a:ext>
              </a:extLst>
            </p:cNvPr>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37" name="Text Box 151">
              <a:extLst>
                <a:ext uri="{FF2B5EF4-FFF2-40B4-BE49-F238E27FC236}">
                  <a16:creationId xmlns:a16="http://schemas.microsoft.com/office/drawing/2014/main" id="{2D3F288F-DA4F-A1BB-EC29-B5A16F3A6B50}"/>
                </a:ext>
              </a:extLst>
            </p:cNvPr>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8" name="Text Box 152">
              <a:extLst>
                <a:ext uri="{FF2B5EF4-FFF2-40B4-BE49-F238E27FC236}">
                  <a16:creationId xmlns:a16="http://schemas.microsoft.com/office/drawing/2014/main" id="{889957A6-067A-0194-894F-229F86751EE8}"/>
                </a:ext>
              </a:extLst>
            </p:cNvPr>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5"/>
          <p:cNvSpPr>
            <a:spLocks noGrp="1"/>
          </p:cNvSpPr>
          <p:nvPr>
            <p:ph type="sldNum" sz="quarter" idx="12"/>
          </p:nvPr>
        </p:nvSpPr>
        <p:spPr/>
        <p:txBody>
          <a:bodyPr/>
          <a:lstStyle/>
          <a:p>
            <a:fld id="{4A02F1F4-B220-4BBA-87A7-155D62C86F47}" type="slidenum">
              <a:rPr lang="en-US" altLang="zh-CN"/>
              <a:pPr/>
              <a:t>193</a:t>
            </a:fld>
            <a:endParaRPr lang="en-US" altLang="zh-CN"/>
          </a:p>
        </p:txBody>
      </p:sp>
      <p:sp>
        <p:nvSpPr>
          <p:cNvPr id="598018" name="Line 2"/>
          <p:cNvSpPr>
            <a:spLocks noChangeShapeType="1"/>
          </p:cNvSpPr>
          <p:nvPr/>
        </p:nvSpPr>
        <p:spPr bwMode="auto">
          <a:xfrm flipH="1" flipV="1">
            <a:off x="9117862" y="5416477"/>
            <a:ext cx="1295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19" name="Rectangle 3"/>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生成树的拓扑及图形表示</a:t>
            </a:r>
          </a:p>
        </p:txBody>
      </p:sp>
      <p:sp>
        <p:nvSpPr>
          <p:cNvPr id="598020" name="Line 4"/>
          <p:cNvSpPr>
            <a:spLocks noChangeShapeType="1"/>
          </p:cNvSpPr>
          <p:nvPr/>
        </p:nvSpPr>
        <p:spPr bwMode="auto">
          <a:xfrm>
            <a:off x="9314713" y="1889053"/>
            <a:ext cx="1008063" cy="7905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1" name="Line 5"/>
          <p:cNvSpPr>
            <a:spLocks noChangeShapeType="1"/>
          </p:cNvSpPr>
          <p:nvPr/>
        </p:nvSpPr>
        <p:spPr bwMode="auto">
          <a:xfrm>
            <a:off x="7749437" y="2608190"/>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2" name="Line 6"/>
          <p:cNvSpPr>
            <a:spLocks noChangeShapeType="1"/>
          </p:cNvSpPr>
          <p:nvPr/>
        </p:nvSpPr>
        <p:spPr bwMode="auto">
          <a:xfrm>
            <a:off x="9243275" y="1889052"/>
            <a:ext cx="0" cy="32400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3" name="Line 7"/>
          <p:cNvSpPr>
            <a:spLocks noChangeShapeType="1"/>
          </p:cNvSpPr>
          <p:nvPr/>
        </p:nvSpPr>
        <p:spPr bwMode="auto">
          <a:xfrm>
            <a:off x="10324362" y="2608190"/>
            <a:ext cx="0" cy="27368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4" name="Line 8"/>
          <p:cNvSpPr>
            <a:spLocks noChangeShapeType="1"/>
          </p:cNvSpPr>
          <p:nvPr/>
        </p:nvSpPr>
        <p:spPr bwMode="auto">
          <a:xfrm flipH="1">
            <a:off x="7749437" y="1816027"/>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5" name="Line 9"/>
          <p:cNvSpPr>
            <a:spLocks noChangeShapeType="1"/>
          </p:cNvSpPr>
          <p:nvPr/>
        </p:nvSpPr>
        <p:spPr bwMode="auto">
          <a:xfrm flipH="1" flipV="1">
            <a:off x="7893900" y="4121077"/>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6" name="Line 10"/>
          <p:cNvSpPr>
            <a:spLocks noChangeShapeType="1"/>
          </p:cNvSpPr>
          <p:nvPr/>
        </p:nvSpPr>
        <p:spPr bwMode="auto">
          <a:xfrm flipH="1" flipV="1">
            <a:off x="7965337" y="5416477"/>
            <a:ext cx="1295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63" name="Oval 47"/>
          <p:cNvSpPr>
            <a:spLocks noChangeArrowheads="1"/>
          </p:cNvSpPr>
          <p:nvPr/>
        </p:nvSpPr>
        <p:spPr bwMode="auto">
          <a:xfrm>
            <a:off x="8973400" y="1528690"/>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598064" name="Oval 48"/>
          <p:cNvSpPr>
            <a:spLocks noChangeArrowheads="1"/>
          </p:cNvSpPr>
          <p:nvPr/>
        </p:nvSpPr>
        <p:spPr bwMode="auto">
          <a:xfrm>
            <a:off x="8973400" y="303999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B6</a:t>
            </a:r>
          </a:p>
        </p:txBody>
      </p:sp>
      <p:sp>
        <p:nvSpPr>
          <p:cNvPr id="598065" name="Oval 49"/>
          <p:cNvSpPr>
            <a:spLocks noChangeArrowheads="1"/>
          </p:cNvSpPr>
          <p:nvPr/>
        </p:nvSpPr>
        <p:spPr bwMode="auto">
          <a:xfrm>
            <a:off x="8971813" y="51291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598066" name="Oval 50"/>
          <p:cNvSpPr>
            <a:spLocks noChangeArrowheads="1"/>
          </p:cNvSpPr>
          <p:nvPr/>
        </p:nvSpPr>
        <p:spPr bwMode="auto">
          <a:xfrm>
            <a:off x="7460513" y="2320853"/>
            <a:ext cx="576263" cy="576263"/>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B1</a:t>
            </a:r>
          </a:p>
        </p:txBody>
      </p:sp>
      <p:sp>
        <p:nvSpPr>
          <p:cNvPr id="598067" name="Oval 51"/>
          <p:cNvSpPr>
            <a:spLocks noChangeArrowheads="1"/>
          </p:cNvSpPr>
          <p:nvPr/>
        </p:nvSpPr>
        <p:spPr bwMode="auto">
          <a:xfrm>
            <a:off x="7460513"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598068" name="Oval 52"/>
          <p:cNvSpPr>
            <a:spLocks noChangeArrowheads="1"/>
          </p:cNvSpPr>
          <p:nvPr/>
        </p:nvSpPr>
        <p:spPr bwMode="auto">
          <a:xfrm>
            <a:off x="7462100" y="512914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B2</a:t>
            </a:r>
          </a:p>
        </p:txBody>
      </p:sp>
      <p:sp>
        <p:nvSpPr>
          <p:cNvPr id="598069" name="Oval 53"/>
          <p:cNvSpPr>
            <a:spLocks noChangeArrowheads="1"/>
          </p:cNvSpPr>
          <p:nvPr/>
        </p:nvSpPr>
        <p:spPr bwMode="auto">
          <a:xfrm>
            <a:off x="10035438" y="2320853"/>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598070" name="Oval 54"/>
          <p:cNvSpPr>
            <a:spLocks noChangeArrowheads="1"/>
          </p:cNvSpPr>
          <p:nvPr/>
        </p:nvSpPr>
        <p:spPr bwMode="auto">
          <a:xfrm>
            <a:off x="10035438"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598071" name="Oval 55"/>
          <p:cNvSpPr>
            <a:spLocks noChangeArrowheads="1"/>
          </p:cNvSpPr>
          <p:nvPr/>
        </p:nvSpPr>
        <p:spPr bwMode="auto">
          <a:xfrm>
            <a:off x="10035438" y="5129140"/>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598072" name="Oval 56"/>
          <p:cNvSpPr>
            <a:spLocks noChangeArrowheads="1"/>
          </p:cNvSpPr>
          <p:nvPr/>
        </p:nvSpPr>
        <p:spPr bwMode="auto">
          <a:xfrm>
            <a:off x="8325700" y="3832153"/>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B3</a:t>
            </a:r>
          </a:p>
        </p:txBody>
      </p:sp>
      <p:sp>
        <p:nvSpPr>
          <p:cNvPr id="598073" name="Text Box 57"/>
          <p:cNvSpPr txBox="1">
            <a:spLocks noChangeArrowheads="1"/>
          </p:cNvSpPr>
          <p:nvPr/>
        </p:nvSpPr>
        <p:spPr bwMode="auto">
          <a:xfrm>
            <a:off x="8090750" y="24637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74" name="Text Box 58"/>
          <p:cNvSpPr txBox="1">
            <a:spLocks noChangeArrowheads="1"/>
          </p:cNvSpPr>
          <p:nvPr/>
        </p:nvSpPr>
        <p:spPr bwMode="auto">
          <a:xfrm>
            <a:off x="773038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2</a:t>
            </a:r>
          </a:p>
        </p:txBody>
      </p:sp>
      <p:sp>
        <p:nvSpPr>
          <p:cNvPr id="598075" name="Text Box 59"/>
          <p:cNvSpPr txBox="1">
            <a:spLocks noChangeArrowheads="1"/>
          </p:cNvSpPr>
          <p:nvPr/>
        </p:nvSpPr>
        <p:spPr bwMode="auto">
          <a:xfrm>
            <a:off x="80193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598076" name="Text Box 60"/>
          <p:cNvSpPr txBox="1">
            <a:spLocks noChangeArrowheads="1"/>
          </p:cNvSpPr>
          <p:nvPr/>
        </p:nvSpPr>
        <p:spPr bwMode="auto">
          <a:xfrm>
            <a:off x="88829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3</a:t>
            </a:r>
          </a:p>
        </p:txBody>
      </p:sp>
      <p:sp>
        <p:nvSpPr>
          <p:cNvPr id="598077" name="Text Box 61"/>
          <p:cNvSpPr txBox="1">
            <a:spLocks noChangeArrowheads="1"/>
          </p:cNvSpPr>
          <p:nvPr/>
        </p:nvSpPr>
        <p:spPr bwMode="auto">
          <a:xfrm>
            <a:off x="9219462" y="35686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78" name="Text Box 62"/>
          <p:cNvSpPr txBox="1">
            <a:spLocks noChangeArrowheads="1"/>
          </p:cNvSpPr>
          <p:nvPr/>
        </p:nvSpPr>
        <p:spPr bwMode="auto">
          <a:xfrm>
            <a:off x="9219462" y="26320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79" name="Text Box 63"/>
          <p:cNvSpPr txBox="1">
            <a:spLocks noChangeArrowheads="1"/>
          </p:cNvSpPr>
          <p:nvPr/>
        </p:nvSpPr>
        <p:spPr bwMode="auto">
          <a:xfrm>
            <a:off x="9748100" y="24161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80" name="Text Box 64"/>
          <p:cNvSpPr txBox="1">
            <a:spLocks noChangeArrowheads="1"/>
          </p:cNvSpPr>
          <p:nvPr/>
        </p:nvSpPr>
        <p:spPr bwMode="auto">
          <a:xfrm>
            <a:off x="1003543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598081" name="Text Box 65"/>
          <p:cNvSpPr txBox="1">
            <a:spLocks noChangeArrowheads="1"/>
          </p:cNvSpPr>
          <p:nvPr/>
        </p:nvSpPr>
        <p:spPr bwMode="auto">
          <a:xfrm>
            <a:off x="10035437" y="48037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2" name="Text Box 66"/>
          <p:cNvSpPr txBox="1">
            <a:spLocks noChangeArrowheads="1"/>
          </p:cNvSpPr>
          <p:nvPr/>
        </p:nvSpPr>
        <p:spPr bwMode="auto">
          <a:xfrm>
            <a:off x="9748100" y="50910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83" name="Text Box 67"/>
          <p:cNvSpPr txBox="1">
            <a:spLocks noChangeArrowheads="1"/>
          </p:cNvSpPr>
          <p:nvPr/>
        </p:nvSpPr>
        <p:spPr bwMode="auto">
          <a:xfrm>
            <a:off x="7730387" y="472115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4" name="Text Box 68"/>
          <p:cNvSpPr txBox="1">
            <a:spLocks noChangeArrowheads="1"/>
          </p:cNvSpPr>
          <p:nvPr/>
        </p:nvSpPr>
        <p:spPr bwMode="auto">
          <a:xfrm>
            <a:off x="8019312" y="508151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2" name="Line 60">
            <a:extLst>
              <a:ext uri="{FF2B5EF4-FFF2-40B4-BE49-F238E27FC236}">
                <a16:creationId xmlns:a16="http://schemas.microsoft.com/office/drawing/2014/main" id="{FA4F0B71-E9EB-24EA-6F74-919A17477BF6}"/>
              </a:ext>
            </a:extLst>
          </p:cNvPr>
          <p:cNvSpPr>
            <a:spLocks noChangeShapeType="1"/>
          </p:cNvSpPr>
          <p:nvPr/>
        </p:nvSpPr>
        <p:spPr bwMode="auto">
          <a:xfrm flipH="1">
            <a:off x="3021439" y="1920026"/>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 name="Line 63">
            <a:extLst>
              <a:ext uri="{FF2B5EF4-FFF2-40B4-BE49-F238E27FC236}">
                <a16:creationId xmlns:a16="http://schemas.microsoft.com/office/drawing/2014/main" id="{ED9884EF-8692-1DA7-6C51-4CAD00CB6F71}"/>
              </a:ext>
            </a:extLst>
          </p:cNvPr>
          <p:cNvSpPr>
            <a:spLocks noChangeShapeType="1"/>
          </p:cNvSpPr>
          <p:nvPr/>
        </p:nvSpPr>
        <p:spPr bwMode="auto">
          <a:xfrm flipH="1">
            <a:off x="2229277" y="3215427"/>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67">
            <a:extLst>
              <a:ext uri="{FF2B5EF4-FFF2-40B4-BE49-F238E27FC236}">
                <a16:creationId xmlns:a16="http://schemas.microsoft.com/office/drawing/2014/main" id="{3D4BC8F9-2BFB-37F3-E44B-36CF4A99DCE7}"/>
              </a:ext>
            </a:extLst>
          </p:cNvPr>
          <p:cNvSpPr>
            <a:spLocks noChangeShapeType="1"/>
          </p:cNvSpPr>
          <p:nvPr/>
        </p:nvSpPr>
        <p:spPr bwMode="auto">
          <a:xfrm>
            <a:off x="4102527" y="3215427"/>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70">
            <a:extLst>
              <a:ext uri="{FF2B5EF4-FFF2-40B4-BE49-F238E27FC236}">
                <a16:creationId xmlns:a16="http://schemas.microsoft.com/office/drawing/2014/main" id="{64470C2C-CAEC-F3E3-DE27-5085B1AF62FA}"/>
              </a:ext>
            </a:extLst>
          </p:cNvPr>
          <p:cNvSpPr>
            <a:spLocks noChangeShapeType="1"/>
          </p:cNvSpPr>
          <p:nvPr/>
        </p:nvSpPr>
        <p:spPr bwMode="auto">
          <a:xfrm flipH="1">
            <a:off x="4745465" y="1920027"/>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86">
            <a:extLst>
              <a:ext uri="{FF2B5EF4-FFF2-40B4-BE49-F238E27FC236}">
                <a16:creationId xmlns:a16="http://schemas.microsoft.com/office/drawing/2014/main" id="{447A0D8F-30FE-E4CC-FA86-08F2051A1C96}"/>
              </a:ext>
            </a:extLst>
          </p:cNvPr>
          <p:cNvSpPr>
            <a:spLocks noChangeShapeType="1"/>
          </p:cNvSpPr>
          <p:nvPr/>
        </p:nvSpPr>
        <p:spPr bwMode="auto">
          <a:xfrm>
            <a:off x="6190089" y="1920027"/>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90">
            <a:extLst>
              <a:ext uri="{FF2B5EF4-FFF2-40B4-BE49-F238E27FC236}">
                <a16:creationId xmlns:a16="http://schemas.microsoft.com/office/drawing/2014/main" id="{CC43B0F7-4254-1D52-54CB-77B5DBB59E9B}"/>
              </a:ext>
            </a:extLst>
          </p:cNvPr>
          <p:cNvSpPr>
            <a:spLocks noChangeShapeType="1"/>
          </p:cNvSpPr>
          <p:nvPr/>
        </p:nvSpPr>
        <p:spPr bwMode="auto">
          <a:xfrm>
            <a:off x="5656689" y="4512413"/>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48">
            <a:extLst>
              <a:ext uri="{FF2B5EF4-FFF2-40B4-BE49-F238E27FC236}">
                <a16:creationId xmlns:a16="http://schemas.microsoft.com/office/drawing/2014/main" id="{02C24CFB-E51A-A681-EE1E-FC58F00CDA99}"/>
              </a:ext>
            </a:extLst>
          </p:cNvPr>
          <p:cNvSpPr>
            <a:spLocks noChangeShapeType="1"/>
          </p:cNvSpPr>
          <p:nvPr/>
        </p:nvSpPr>
        <p:spPr bwMode="auto">
          <a:xfrm>
            <a:off x="2229277" y="1488227"/>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52">
            <a:extLst>
              <a:ext uri="{FF2B5EF4-FFF2-40B4-BE49-F238E27FC236}">
                <a16:creationId xmlns:a16="http://schemas.microsoft.com/office/drawing/2014/main" id="{CEA0DB55-FE27-E2D5-5458-2E74618A2FE5}"/>
              </a:ext>
            </a:extLst>
          </p:cNvPr>
          <p:cNvSpPr>
            <a:spLocks noChangeShapeType="1"/>
          </p:cNvSpPr>
          <p:nvPr/>
        </p:nvSpPr>
        <p:spPr bwMode="auto">
          <a:xfrm>
            <a:off x="6150402" y="5591914"/>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47">
            <a:extLst>
              <a:ext uri="{FF2B5EF4-FFF2-40B4-BE49-F238E27FC236}">
                <a16:creationId xmlns:a16="http://schemas.microsoft.com/office/drawing/2014/main" id="{7D2646BF-1EEC-2CF0-B9A0-700CB3AAE74A}"/>
              </a:ext>
            </a:extLst>
          </p:cNvPr>
          <p:cNvSpPr>
            <a:spLocks noChangeArrowheads="1"/>
          </p:cNvSpPr>
          <p:nvPr/>
        </p:nvSpPr>
        <p:spPr bwMode="auto">
          <a:xfrm>
            <a:off x="2013378" y="119930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11" name="Rectangle 51">
            <a:extLst>
              <a:ext uri="{FF2B5EF4-FFF2-40B4-BE49-F238E27FC236}">
                <a16:creationId xmlns:a16="http://schemas.microsoft.com/office/drawing/2014/main" id="{29E66E55-37D7-8805-C96C-03C830F19BFA}"/>
              </a:ext>
            </a:extLst>
          </p:cNvPr>
          <p:cNvSpPr>
            <a:spLocks noChangeArrowheads="1"/>
          </p:cNvSpPr>
          <p:nvPr/>
        </p:nvSpPr>
        <p:spPr bwMode="auto">
          <a:xfrm>
            <a:off x="5977365" y="588083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12" name="Rectangle 59">
            <a:extLst>
              <a:ext uri="{FF2B5EF4-FFF2-40B4-BE49-F238E27FC236}">
                <a16:creationId xmlns:a16="http://schemas.microsoft.com/office/drawing/2014/main" id="{47CE3B38-99A3-CA98-E095-DCAF61B1177C}"/>
              </a:ext>
            </a:extLst>
          </p:cNvPr>
          <p:cNvSpPr>
            <a:spLocks noChangeArrowheads="1"/>
          </p:cNvSpPr>
          <p:nvPr/>
        </p:nvSpPr>
        <p:spPr bwMode="auto">
          <a:xfrm>
            <a:off x="2518203" y="2405802"/>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13" name="Rectangle 62">
            <a:extLst>
              <a:ext uri="{FF2B5EF4-FFF2-40B4-BE49-F238E27FC236}">
                <a16:creationId xmlns:a16="http://schemas.microsoft.com/office/drawing/2014/main" id="{2F35F3BF-CC51-5F11-7CE5-7A841F4B2A39}"/>
              </a:ext>
            </a:extLst>
          </p:cNvPr>
          <p:cNvSpPr>
            <a:spLocks noChangeArrowheads="1"/>
          </p:cNvSpPr>
          <p:nvPr/>
        </p:nvSpPr>
        <p:spPr bwMode="auto">
          <a:xfrm>
            <a:off x="1726039" y="4007589"/>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14" name="Text Box 73">
            <a:extLst>
              <a:ext uri="{FF2B5EF4-FFF2-40B4-BE49-F238E27FC236}">
                <a16:creationId xmlns:a16="http://schemas.microsoft.com/office/drawing/2014/main" id="{1C24A7BE-B0D0-48F2-B08B-4EE469C3A85C}"/>
              </a:ext>
            </a:extLst>
          </p:cNvPr>
          <p:cNvSpPr txBox="1">
            <a:spLocks noChangeArrowheads="1"/>
          </p:cNvSpPr>
          <p:nvPr/>
        </p:nvSpPr>
        <p:spPr bwMode="auto">
          <a:xfrm>
            <a:off x="1195815" y="1920026"/>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15" name="Text Box 74">
            <a:extLst>
              <a:ext uri="{FF2B5EF4-FFF2-40B4-BE49-F238E27FC236}">
                <a16:creationId xmlns:a16="http://schemas.microsoft.com/office/drawing/2014/main" id="{0346A63C-9D3F-32E7-E5FD-B161AF313404}"/>
              </a:ext>
            </a:extLst>
          </p:cNvPr>
          <p:cNvSpPr txBox="1">
            <a:spLocks noChangeArrowheads="1"/>
          </p:cNvSpPr>
          <p:nvPr/>
        </p:nvSpPr>
        <p:spPr bwMode="auto">
          <a:xfrm>
            <a:off x="1195815" y="32884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16" name="Text Box 75">
            <a:extLst>
              <a:ext uri="{FF2B5EF4-FFF2-40B4-BE49-F238E27FC236}">
                <a16:creationId xmlns:a16="http://schemas.microsoft.com/office/drawing/2014/main" id="{B365DED6-8C96-9F72-FDAD-D30668DB5F8D}"/>
              </a:ext>
            </a:extLst>
          </p:cNvPr>
          <p:cNvSpPr txBox="1">
            <a:spLocks noChangeArrowheads="1"/>
          </p:cNvSpPr>
          <p:nvPr/>
        </p:nvSpPr>
        <p:spPr bwMode="auto">
          <a:xfrm>
            <a:off x="1195815" y="559350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17" name="Text Box 78">
            <a:extLst>
              <a:ext uri="{FF2B5EF4-FFF2-40B4-BE49-F238E27FC236}">
                <a16:creationId xmlns:a16="http://schemas.microsoft.com/office/drawing/2014/main" id="{4D10510B-E0D1-12A1-DCA5-F248B58992B6}"/>
              </a:ext>
            </a:extLst>
          </p:cNvPr>
          <p:cNvSpPr txBox="1">
            <a:spLocks noChangeArrowheads="1"/>
          </p:cNvSpPr>
          <p:nvPr/>
        </p:nvSpPr>
        <p:spPr bwMode="auto">
          <a:xfrm>
            <a:off x="3526265" y="45838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18" name="Line 79">
            <a:extLst>
              <a:ext uri="{FF2B5EF4-FFF2-40B4-BE49-F238E27FC236}">
                <a16:creationId xmlns:a16="http://schemas.microsoft.com/office/drawing/2014/main" id="{A7C7322F-DB9D-2D24-4AA0-FEDB2FF2B26B}"/>
              </a:ext>
            </a:extLst>
          </p:cNvPr>
          <p:cNvSpPr>
            <a:spLocks noChangeShapeType="1"/>
          </p:cNvSpPr>
          <p:nvPr/>
        </p:nvSpPr>
        <p:spPr bwMode="auto">
          <a:xfrm flipV="1">
            <a:off x="1797478" y="3215427"/>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80">
            <a:extLst>
              <a:ext uri="{FF2B5EF4-FFF2-40B4-BE49-F238E27FC236}">
                <a16:creationId xmlns:a16="http://schemas.microsoft.com/office/drawing/2014/main" id="{99C26E88-877F-4268-1B57-869BC4CD8AC5}"/>
              </a:ext>
            </a:extLst>
          </p:cNvPr>
          <p:cNvSpPr>
            <a:spLocks noChangeShapeType="1"/>
          </p:cNvSpPr>
          <p:nvPr/>
        </p:nvSpPr>
        <p:spPr bwMode="auto">
          <a:xfrm>
            <a:off x="1797478" y="5591913"/>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81">
            <a:extLst>
              <a:ext uri="{FF2B5EF4-FFF2-40B4-BE49-F238E27FC236}">
                <a16:creationId xmlns:a16="http://schemas.microsoft.com/office/drawing/2014/main" id="{EDEF543D-0599-CB57-B874-84C3B71A35EE}"/>
              </a:ext>
            </a:extLst>
          </p:cNvPr>
          <p:cNvSpPr>
            <a:spLocks noChangeShapeType="1"/>
          </p:cNvSpPr>
          <p:nvPr/>
        </p:nvSpPr>
        <p:spPr bwMode="auto">
          <a:xfrm>
            <a:off x="3770739" y="4514001"/>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83">
            <a:extLst>
              <a:ext uri="{FF2B5EF4-FFF2-40B4-BE49-F238E27FC236}">
                <a16:creationId xmlns:a16="http://schemas.microsoft.com/office/drawing/2014/main" id="{9D6FC7FA-C4EA-0B4B-F697-3C73DE777902}"/>
              </a:ext>
            </a:extLst>
          </p:cNvPr>
          <p:cNvSpPr>
            <a:spLocks noChangeShapeType="1"/>
          </p:cNvSpPr>
          <p:nvPr/>
        </p:nvSpPr>
        <p:spPr bwMode="auto">
          <a:xfrm flipV="1">
            <a:off x="1797477" y="1920027"/>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Rectangle 85">
            <a:extLst>
              <a:ext uri="{FF2B5EF4-FFF2-40B4-BE49-F238E27FC236}">
                <a16:creationId xmlns:a16="http://schemas.microsoft.com/office/drawing/2014/main" id="{9572EBE2-6259-4B70-8D29-B203257752D2}"/>
              </a:ext>
            </a:extLst>
          </p:cNvPr>
          <p:cNvSpPr>
            <a:spLocks noChangeArrowheads="1"/>
          </p:cNvSpPr>
          <p:nvPr/>
        </p:nvSpPr>
        <p:spPr bwMode="auto">
          <a:xfrm>
            <a:off x="5643989" y="3072552"/>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23" name="Rectangle 88">
            <a:extLst>
              <a:ext uri="{FF2B5EF4-FFF2-40B4-BE49-F238E27FC236}">
                <a16:creationId xmlns:a16="http://schemas.microsoft.com/office/drawing/2014/main" id="{57B54ED5-3652-EB3F-E3B3-04656B2A2D74}"/>
              </a:ext>
            </a:extLst>
          </p:cNvPr>
          <p:cNvSpPr>
            <a:spLocks noChangeArrowheads="1"/>
          </p:cNvSpPr>
          <p:nvPr/>
        </p:nvSpPr>
        <p:spPr bwMode="auto">
          <a:xfrm>
            <a:off x="5182027" y="4872776"/>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24" name="Rectangle 65">
            <a:extLst>
              <a:ext uri="{FF2B5EF4-FFF2-40B4-BE49-F238E27FC236}">
                <a16:creationId xmlns:a16="http://schemas.microsoft.com/office/drawing/2014/main" id="{BE298BBA-8FB3-0959-ECBA-42BFA74FA988}"/>
              </a:ext>
            </a:extLst>
          </p:cNvPr>
          <p:cNvSpPr>
            <a:spLocks noChangeArrowheads="1"/>
          </p:cNvSpPr>
          <p:nvPr/>
        </p:nvSpPr>
        <p:spPr bwMode="auto">
          <a:xfrm>
            <a:off x="3597702" y="3648814"/>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25" name="Rectangle 68">
            <a:extLst>
              <a:ext uri="{FF2B5EF4-FFF2-40B4-BE49-F238E27FC236}">
                <a16:creationId xmlns:a16="http://schemas.microsoft.com/office/drawing/2014/main" id="{8194B872-5C39-6FDD-162D-638FA95A8265}"/>
              </a:ext>
            </a:extLst>
          </p:cNvPr>
          <p:cNvSpPr>
            <a:spLocks noChangeArrowheads="1"/>
          </p:cNvSpPr>
          <p:nvPr/>
        </p:nvSpPr>
        <p:spPr bwMode="auto">
          <a:xfrm>
            <a:off x="4245403" y="2377226"/>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26" name="Text Box 91">
            <a:extLst>
              <a:ext uri="{FF2B5EF4-FFF2-40B4-BE49-F238E27FC236}">
                <a16:creationId xmlns:a16="http://schemas.microsoft.com/office/drawing/2014/main" id="{4DF76EE9-7ECD-8EE5-F337-581305A4755F}"/>
              </a:ext>
            </a:extLst>
          </p:cNvPr>
          <p:cNvSpPr txBox="1">
            <a:spLocks noChangeArrowheads="1"/>
          </p:cNvSpPr>
          <p:nvPr/>
        </p:nvSpPr>
        <p:spPr bwMode="auto">
          <a:xfrm>
            <a:off x="2329289" y="20867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27" name="Text Box 92">
            <a:extLst>
              <a:ext uri="{FF2B5EF4-FFF2-40B4-BE49-F238E27FC236}">
                <a16:creationId xmlns:a16="http://schemas.microsoft.com/office/drawing/2014/main" id="{6503E5C1-4C17-3996-B7B4-ED3076748ADC}"/>
              </a:ext>
            </a:extLst>
          </p:cNvPr>
          <p:cNvSpPr txBox="1">
            <a:spLocks noChangeArrowheads="1"/>
          </p:cNvSpPr>
          <p:nvPr/>
        </p:nvSpPr>
        <p:spPr bwMode="auto">
          <a:xfrm>
            <a:off x="2329289"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28" name="Text Box 93">
            <a:extLst>
              <a:ext uri="{FF2B5EF4-FFF2-40B4-BE49-F238E27FC236}">
                <a16:creationId xmlns:a16="http://schemas.microsoft.com/office/drawing/2014/main" id="{3C29C214-90F1-31B7-6A2D-FF568D8E5694}"/>
              </a:ext>
            </a:extLst>
          </p:cNvPr>
          <p:cNvSpPr txBox="1">
            <a:spLocks noChangeArrowheads="1"/>
          </p:cNvSpPr>
          <p:nvPr/>
        </p:nvSpPr>
        <p:spPr bwMode="auto">
          <a:xfrm>
            <a:off x="2229277" y="36710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29" name="Text Box 94">
            <a:extLst>
              <a:ext uri="{FF2B5EF4-FFF2-40B4-BE49-F238E27FC236}">
                <a16:creationId xmlns:a16="http://schemas.microsoft.com/office/drawing/2014/main" id="{2933461B-3920-D524-47D7-012174F39FEF}"/>
              </a:ext>
            </a:extLst>
          </p:cNvPr>
          <p:cNvSpPr txBox="1">
            <a:spLocks noChangeArrowheads="1"/>
          </p:cNvSpPr>
          <p:nvPr/>
        </p:nvSpPr>
        <p:spPr bwMode="auto">
          <a:xfrm>
            <a:off x="2229277" y="43679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0" name="Text Box 95">
            <a:extLst>
              <a:ext uri="{FF2B5EF4-FFF2-40B4-BE49-F238E27FC236}">
                <a16:creationId xmlns:a16="http://schemas.microsoft.com/office/drawing/2014/main" id="{0A6D29CD-A420-0B7D-BA43-36B36B4164DB}"/>
              </a:ext>
            </a:extLst>
          </p:cNvPr>
          <p:cNvSpPr txBox="1">
            <a:spLocks noChangeArrowheads="1"/>
          </p:cNvSpPr>
          <p:nvPr/>
        </p:nvSpPr>
        <p:spPr bwMode="auto">
          <a:xfrm>
            <a:off x="3481814" y="3310676"/>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1" name="Text Box 96">
            <a:extLst>
              <a:ext uri="{FF2B5EF4-FFF2-40B4-BE49-F238E27FC236}">
                <a16:creationId xmlns:a16="http://schemas.microsoft.com/office/drawing/2014/main" id="{0D4096D1-B432-26F7-3AC3-B68CEA4CF37D}"/>
              </a:ext>
            </a:extLst>
          </p:cNvPr>
          <p:cNvSpPr txBox="1">
            <a:spLocks noChangeArrowheads="1"/>
          </p:cNvSpPr>
          <p:nvPr/>
        </p:nvSpPr>
        <p:spPr bwMode="auto">
          <a:xfrm>
            <a:off x="3481814" y="40075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2" name="Text Box 97">
            <a:extLst>
              <a:ext uri="{FF2B5EF4-FFF2-40B4-BE49-F238E27FC236}">
                <a16:creationId xmlns:a16="http://schemas.microsoft.com/office/drawing/2014/main" id="{E08440C3-F07D-46D7-A172-64CB66C4BE55}"/>
              </a:ext>
            </a:extLst>
          </p:cNvPr>
          <p:cNvSpPr txBox="1">
            <a:spLocks noChangeArrowheads="1"/>
          </p:cNvSpPr>
          <p:nvPr/>
        </p:nvSpPr>
        <p:spPr bwMode="auto">
          <a:xfrm>
            <a:off x="4678789" y="20644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3" name="Text Box 98">
            <a:extLst>
              <a:ext uri="{FF2B5EF4-FFF2-40B4-BE49-F238E27FC236}">
                <a16:creationId xmlns:a16="http://schemas.microsoft.com/office/drawing/2014/main" id="{35D63315-F5B4-F9AA-E225-CCB1830F847E}"/>
              </a:ext>
            </a:extLst>
          </p:cNvPr>
          <p:cNvSpPr txBox="1">
            <a:spLocks noChangeArrowheads="1"/>
          </p:cNvSpPr>
          <p:nvPr/>
        </p:nvSpPr>
        <p:spPr bwMode="auto">
          <a:xfrm>
            <a:off x="4678789" y="27614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4" name="Text Box 99">
            <a:extLst>
              <a:ext uri="{FF2B5EF4-FFF2-40B4-BE49-F238E27FC236}">
                <a16:creationId xmlns:a16="http://schemas.microsoft.com/office/drawing/2014/main" id="{B24EB7D8-C821-152D-F724-E3DF9475D50C}"/>
              </a:ext>
            </a:extLst>
          </p:cNvPr>
          <p:cNvSpPr txBox="1">
            <a:spLocks noChangeArrowheads="1"/>
          </p:cNvSpPr>
          <p:nvPr/>
        </p:nvSpPr>
        <p:spPr bwMode="auto">
          <a:xfrm>
            <a:off x="5470952"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5" name="Text Box 100">
            <a:extLst>
              <a:ext uri="{FF2B5EF4-FFF2-40B4-BE49-F238E27FC236}">
                <a16:creationId xmlns:a16="http://schemas.microsoft.com/office/drawing/2014/main" id="{FB5F04E2-1491-04A1-1882-98B22C5F044C}"/>
              </a:ext>
            </a:extLst>
          </p:cNvPr>
          <p:cNvSpPr txBox="1">
            <a:spLocks noChangeArrowheads="1"/>
          </p:cNvSpPr>
          <p:nvPr/>
        </p:nvSpPr>
        <p:spPr bwMode="auto">
          <a:xfrm>
            <a:off x="5470952" y="34091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 name="Text Box 101">
            <a:extLst>
              <a:ext uri="{FF2B5EF4-FFF2-40B4-BE49-F238E27FC236}">
                <a16:creationId xmlns:a16="http://schemas.microsoft.com/office/drawing/2014/main" id="{E4B7CF1F-AC23-78F0-2DED-1CF952DD789E}"/>
              </a:ext>
            </a:extLst>
          </p:cNvPr>
          <p:cNvSpPr txBox="1">
            <a:spLocks noChangeArrowheads="1"/>
          </p:cNvSpPr>
          <p:nvPr/>
        </p:nvSpPr>
        <p:spPr bwMode="auto">
          <a:xfrm>
            <a:off x="4966127" y="45346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7" name="Text Box 102">
            <a:extLst>
              <a:ext uri="{FF2B5EF4-FFF2-40B4-BE49-F238E27FC236}">
                <a16:creationId xmlns:a16="http://schemas.microsoft.com/office/drawing/2014/main" id="{61E497FF-35F6-849C-1881-39C2811E6DA9}"/>
              </a:ext>
            </a:extLst>
          </p:cNvPr>
          <p:cNvSpPr txBox="1">
            <a:spLocks noChangeArrowheads="1"/>
          </p:cNvSpPr>
          <p:nvPr/>
        </p:nvSpPr>
        <p:spPr bwMode="auto">
          <a:xfrm>
            <a:off x="4966127" y="52315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2"/>
          </p:nvPr>
        </p:nvSpPr>
        <p:spPr/>
        <p:txBody>
          <a:bodyPr/>
          <a:lstStyle/>
          <a:p>
            <a:fld id="{4DAB44C5-B1EE-4048-8861-5729C6C7BD6F}" type="slidenum">
              <a:rPr lang="en-US" altLang="zh-CN"/>
              <a:pPr/>
              <a:t>194</a:t>
            </a:fld>
            <a:endParaRPr lang="en-US" altLang="zh-CN"/>
          </a:p>
        </p:txBody>
      </p:sp>
      <p:sp>
        <p:nvSpPr>
          <p:cNvPr id="457730" name="Rectangle 2"/>
          <p:cNvSpPr>
            <a:spLocks noGrp="1" noChangeArrowheads="1"/>
          </p:cNvSpPr>
          <p:nvPr>
            <p:ph type="title"/>
          </p:nvPr>
        </p:nvSpPr>
        <p:spPr/>
        <p:txBody>
          <a:bodyPr/>
          <a:lstStyle/>
          <a:p>
            <a:r>
              <a:rPr lang="zh-CN" altLang="en-US"/>
              <a:t>源路由网桥</a:t>
            </a:r>
          </a:p>
        </p:txBody>
      </p:sp>
      <p:sp>
        <p:nvSpPr>
          <p:cNvPr id="457731" name="Rectangle 3"/>
          <p:cNvSpPr>
            <a:spLocks noGrp="1" noChangeArrowheads="1"/>
          </p:cNvSpPr>
          <p:nvPr>
            <p:ph type="body" idx="1"/>
          </p:nvPr>
        </p:nvSpPr>
        <p:spPr>
          <a:xfrm>
            <a:off x="666750" y="1125538"/>
            <a:ext cx="9750425" cy="2881312"/>
          </a:xfrm>
        </p:spPr>
        <p:txBody>
          <a:bodyPr>
            <a:normAutofit/>
          </a:bodyPr>
          <a:lstStyle/>
          <a:p>
            <a:pPr>
              <a:buFont typeface="Wingdings" panose="05000000000000000000" pitchFamily="2" charset="2"/>
              <a:buChar char="n"/>
            </a:pPr>
            <a:r>
              <a:rPr lang="zh-CN" altLang="en-US" sz="2400" dirty="0"/>
              <a:t>源路由网桥：让发送帧的源站点决定转发路由，而不是由网桥来决定。</a:t>
            </a:r>
          </a:p>
          <a:p>
            <a:pPr>
              <a:buFont typeface="Wingdings" panose="05000000000000000000" pitchFamily="2" charset="2"/>
              <a:buChar char="n"/>
            </a:pPr>
            <a:r>
              <a:rPr lang="zh-CN" altLang="en-US" sz="2400" dirty="0"/>
              <a:t>发送站点的网络软件确定到目的站点的路由，并将它存储在帧中，这个路由由路由指示（</a:t>
            </a:r>
            <a:r>
              <a:rPr lang="en-US" altLang="zh-CN" sz="2400" dirty="0"/>
              <a:t>Route Designator</a:t>
            </a:r>
            <a:r>
              <a:rPr lang="zh-CN" altLang="en-US" sz="2400" dirty="0"/>
              <a:t>）的序列组成，每个路由指示由一个局域网和一个网桥</a:t>
            </a:r>
            <a:r>
              <a:rPr lang="en-US" altLang="zh-CN" sz="2400" dirty="0"/>
              <a:t>ID</a:t>
            </a:r>
            <a:r>
              <a:rPr lang="zh-CN" altLang="en-US" sz="2400" dirty="0"/>
              <a:t>组成。</a:t>
            </a:r>
          </a:p>
        </p:txBody>
      </p:sp>
      <p:graphicFrame>
        <p:nvGraphicFramePr>
          <p:cNvPr id="457891" name="Group 163"/>
          <p:cNvGraphicFramePr>
            <a:graphicFrameLocks noGrp="1"/>
          </p:cNvGraphicFramePr>
          <p:nvPr>
            <p:extLst>
              <p:ext uri="{D42A27DB-BD31-4B8C-83A1-F6EECF244321}">
                <p14:modId xmlns:p14="http://schemas.microsoft.com/office/powerpoint/2010/main" val="4176501273"/>
              </p:ext>
            </p:extLst>
          </p:nvPr>
        </p:nvGraphicFramePr>
        <p:xfrm>
          <a:off x="1614858" y="4170104"/>
          <a:ext cx="8269287" cy="764160"/>
        </p:xfrm>
        <a:graphic>
          <a:graphicData uri="http://schemas.openxmlformats.org/drawingml/2006/table">
            <a:tbl>
              <a:tblPr/>
              <a:tblGrid>
                <a:gridCol w="50482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503237">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408112">
                  <a:extLst>
                    <a:ext uri="{9D8B030D-6E8A-4147-A177-3AD203B41FA5}">
                      <a16:colId xmlns:a16="http://schemas.microsoft.com/office/drawing/2014/main" val="20005"/>
                    </a:ext>
                  </a:extLst>
                </a:gridCol>
                <a:gridCol w="536575">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492125">
                  <a:extLst>
                    <a:ext uri="{9D8B030D-6E8A-4147-A177-3AD203B41FA5}">
                      <a16:colId xmlns:a16="http://schemas.microsoft.com/office/drawing/2014/main" val="20008"/>
                    </a:ext>
                  </a:extLst>
                </a:gridCol>
              </a:tblGrid>
              <a:tr h="4476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目的</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控制</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第二个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最后一个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57892" name="Text Box 164"/>
          <p:cNvSpPr txBox="1">
            <a:spLocks noChangeArrowheads="1"/>
          </p:cNvSpPr>
          <p:nvPr/>
        </p:nvSpPr>
        <p:spPr bwMode="auto">
          <a:xfrm>
            <a:off x="2694357" y="5106729"/>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控制</a:t>
            </a:r>
            <a:r>
              <a:rPr kumimoji="0" lang="zh-CN" altLang="en-US" dirty="0">
                <a:latin typeface="Arial" panose="020B0604020202020204" pitchFamily="34" charset="0"/>
                <a:ea typeface="黑体" panose="02010609060101010101" pitchFamily="49" charset="-122"/>
              </a:rPr>
              <a:t>：路由字段长度、路由类型、路由方向</a:t>
            </a:r>
          </a:p>
        </p:txBody>
      </p:sp>
      <p:sp>
        <p:nvSpPr>
          <p:cNvPr id="457893" name="Text Box 165"/>
          <p:cNvSpPr txBox="1">
            <a:spLocks noChangeArrowheads="1"/>
          </p:cNvSpPr>
          <p:nvPr/>
        </p:nvSpPr>
        <p:spPr bwMode="auto">
          <a:xfrm>
            <a:off x="2694357" y="556703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路由指示</a:t>
            </a:r>
            <a:r>
              <a:rPr kumimoji="0" lang="zh-CN" altLang="en-US" dirty="0">
                <a:latin typeface="Arial" panose="020B0604020202020204" pitchFamily="34" charset="0"/>
                <a:ea typeface="黑体" panose="02010609060101010101" pitchFamily="49" charset="-122"/>
              </a:rPr>
              <a:t>：局域网号、网桥号</a:t>
            </a:r>
          </a:p>
        </p:txBody>
      </p:sp>
      <p:sp>
        <p:nvSpPr>
          <p:cNvPr id="457894" name="AutoShape 166"/>
          <p:cNvSpPr>
            <a:spLocks/>
          </p:cNvSpPr>
          <p:nvPr/>
        </p:nvSpPr>
        <p:spPr bwMode="auto">
          <a:xfrm rot="5400000">
            <a:off x="6222576" y="1000661"/>
            <a:ext cx="287338" cy="6048375"/>
          </a:xfrm>
          <a:prstGeom prst="leftBrace">
            <a:avLst>
              <a:gd name="adj1" fmla="val 17541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457895" name="Text Box 167"/>
          <p:cNvSpPr txBox="1">
            <a:spLocks noChangeArrowheads="1"/>
          </p:cNvSpPr>
          <p:nvPr/>
        </p:nvSpPr>
        <p:spPr bwMode="auto">
          <a:xfrm>
            <a:off x="5647107" y="344937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a:latin typeface="Arial" panose="020B0604020202020204" pitchFamily="34" charset="0"/>
                <a:ea typeface="黑体" panose="02010609060101010101" pitchFamily="49" charset="-122"/>
              </a:rPr>
              <a:t>路由字段</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p:cNvSpPr>
            <a:spLocks noGrp="1"/>
          </p:cNvSpPr>
          <p:nvPr>
            <p:ph type="sldNum" sz="quarter" idx="12"/>
          </p:nvPr>
        </p:nvSpPr>
        <p:spPr/>
        <p:txBody>
          <a:bodyPr/>
          <a:lstStyle/>
          <a:p>
            <a:fld id="{09F7A683-6775-471B-B33D-432502AA5F81}" type="slidenum">
              <a:rPr lang="en-US" altLang="zh-CN"/>
              <a:pPr/>
              <a:t>195</a:t>
            </a:fld>
            <a:endParaRPr lang="en-US" altLang="zh-CN"/>
          </a:p>
        </p:txBody>
      </p:sp>
      <p:sp>
        <p:nvSpPr>
          <p:cNvPr id="458754" name="Rectangle 2"/>
          <p:cNvSpPr>
            <a:spLocks noGrp="1" noChangeArrowheads="1"/>
          </p:cNvSpPr>
          <p:nvPr>
            <p:ph type="title"/>
          </p:nvPr>
        </p:nvSpPr>
        <p:spPr/>
        <p:txBody>
          <a:bodyPr/>
          <a:lstStyle/>
          <a:p>
            <a:r>
              <a:rPr lang="zh-CN" altLang="en-US"/>
              <a:t>源路由网桥示例</a:t>
            </a:r>
          </a:p>
        </p:txBody>
      </p:sp>
      <p:sp>
        <p:nvSpPr>
          <p:cNvPr id="458755" name="Rectangle 3"/>
          <p:cNvSpPr>
            <a:spLocks noGrp="1" noChangeArrowheads="1"/>
          </p:cNvSpPr>
          <p:nvPr>
            <p:ph type="body" idx="1"/>
          </p:nvPr>
        </p:nvSpPr>
        <p:spPr>
          <a:xfrm>
            <a:off x="666750" y="1139031"/>
            <a:ext cx="10858500" cy="2520950"/>
          </a:xfrm>
        </p:spPr>
        <p:txBody>
          <a:bodyPr>
            <a:normAutofit/>
          </a:bodyPr>
          <a:lstStyle/>
          <a:p>
            <a:pPr>
              <a:buFont typeface="Wingdings" panose="05000000000000000000" pitchFamily="2" charset="2"/>
              <a:buChar char="n"/>
            </a:pPr>
            <a:r>
              <a:rPr lang="zh-CN" altLang="en-US" sz="2400" dirty="0"/>
              <a:t>当一个网桥接收到一个帧时，确定是否有一个路由指示。若有，该路由指示包含该网桥的</a:t>
            </a:r>
            <a:r>
              <a:rPr lang="en-US" altLang="zh-CN" sz="2400" dirty="0"/>
              <a:t>ID</a:t>
            </a:r>
            <a:r>
              <a:rPr lang="zh-CN" altLang="en-US" sz="2400" dirty="0"/>
              <a:t>和传输该帧的局域网的</a:t>
            </a:r>
            <a:r>
              <a:rPr lang="en-US" altLang="zh-CN" sz="2400" dirty="0"/>
              <a:t>ID</a:t>
            </a:r>
            <a:r>
              <a:rPr lang="zh-CN" altLang="en-US" sz="2400" dirty="0"/>
              <a:t>，网桥接收该帧并将它转发到下一个路由指示指定的局域网上。</a:t>
            </a:r>
            <a:endParaRPr lang="en-US" altLang="zh-CN" sz="2400" dirty="0"/>
          </a:p>
          <a:p>
            <a:pPr marL="536575" indent="-271463"/>
            <a:r>
              <a:rPr kumimoji="0" lang="zh-CN" altLang="en-US" dirty="0">
                <a:latin typeface="+mn-ea"/>
                <a:ea typeface="+mn-ea"/>
              </a:rPr>
              <a:t>例如：假定</a:t>
            </a:r>
            <a:r>
              <a:rPr kumimoji="0" lang="en-US" altLang="zh-CN" dirty="0">
                <a:latin typeface="+mn-ea"/>
                <a:ea typeface="+mn-ea"/>
              </a:rPr>
              <a:t>A</a:t>
            </a:r>
            <a:r>
              <a:rPr kumimoji="0" lang="zh-CN" altLang="en-US" dirty="0">
                <a:latin typeface="+mn-ea"/>
                <a:ea typeface="+mn-ea"/>
              </a:rPr>
              <a:t>发送一个帧给</a:t>
            </a:r>
            <a:r>
              <a:rPr kumimoji="0" lang="en-US" altLang="zh-CN" dirty="0">
                <a:latin typeface="+mn-ea"/>
                <a:ea typeface="+mn-ea"/>
              </a:rPr>
              <a:t>B</a:t>
            </a:r>
            <a:r>
              <a:rPr kumimoji="0" lang="zh-CN" altLang="en-US" dirty="0">
                <a:latin typeface="+mn-ea"/>
                <a:ea typeface="+mn-ea"/>
              </a:rPr>
              <a:t>，并指定一个路由为</a:t>
            </a:r>
            <a:r>
              <a:rPr kumimoji="0" lang="en-US" altLang="zh-CN" dirty="0">
                <a:latin typeface="+mn-ea"/>
                <a:ea typeface="+mn-ea"/>
              </a:rPr>
              <a:t>L1:B5</a:t>
            </a:r>
            <a:r>
              <a:rPr kumimoji="0" lang="en-US" altLang="zh-CN" dirty="0">
                <a:latin typeface="+mn-ea"/>
                <a:ea typeface="+mn-ea"/>
                <a:sym typeface="Symbol" panose="05050102010706020507" pitchFamily="18" charset="2"/>
              </a:rPr>
              <a:t></a:t>
            </a:r>
            <a:r>
              <a:rPr kumimoji="0" lang="en-US" altLang="zh-CN" dirty="0">
                <a:latin typeface="+mn-ea"/>
                <a:ea typeface="+mn-ea"/>
              </a:rPr>
              <a:t>L3:B4 </a:t>
            </a:r>
            <a:r>
              <a:rPr kumimoji="0" lang="en-US" altLang="zh-CN" dirty="0">
                <a:latin typeface="+mn-ea"/>
                <a:ea typeface="+mn-ea"/>
                <a:sym typeface="Symbol" panose="05050102010706020507" pitchFamily="18" charset="2"/>
              </a:rPr>
              <a:t></a:t>
            </a:r>
            <a:r>
              <a:rPr kumimoji="0" lang="en-US" altLang="zh-CN" dirty="0">
                <a:latin typeface="+mn-ea"/>
                <a:ea typeface="+mn-ea"/>
              </a:rPr>
              <a:t> L4</a:t>
            </a:r>
            <a:r>
              <a:rPr kumimoji="0" lang="zh-CN" altLang="en-US" dirty="0">
                <a:latin typeface="+mn-ea"/>
                <a:ea typeface="+mn-ea"/>
              </a:rPr>
              <a:t>。</a:t>
            </a:r>
          </a:p>
          <a:p>
            <a:pPr>
              <a:buFont typeface="Wingdings" panose="05000000000000000000" pitchFamily="2" charset="2"/>
              <a:buChar char="n"/>
            </a:pPr>
            <a:endParaRPr lang="zh-CN" altLang="en-US" sz="2400" dirty="0"/>
          </a:p>
        </p:txBody>
      </p:sp>
      <p:sp>
        <p:nvSpPr>
          <p:cNvPr id="458756" name="Line 4"/>
          <p:cNvSpPr>
            <a:spLocks noChangeShapeType="1"/>
          </p:cNvSpPr>
          <p:nvPr/>
        </p:nvSpPr>
        <p:spPr bwMode="auto">
          <a:xfrm flipH="1">
            <a:off x="5026535" y="3669303"/>
            <a:ext cx="0" cy="81915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7" name="Line 5"/>
          <p:cNvSpPr>
            <a:spLocks noChangeShapeType="1"/>
          </p:cNvSpPr>
          <p:nvPr/>
        </p:nvSpPr>
        <p:spPr bwMode="auto">
          <a:xfrm flipH="1">
            <a:off x="4234373" y="4488453"/>
            <a:ext cx="0" cy="150336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8" name="Line 6"/>
          <p:cNvSpPr>
            <a:spLocks noChangeShapeType="1"/>
          </p:cNvSpPr>
          <p:nvPr/>
        </p:nvSpPr>
        <p:spPr bwMode="auto">
          <a:xfrm>
            <a:off x="6107623" y="4488454"/>
            <a:ext cx="0" cy="82073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9" name="Line 7"/>
          <p:cNvSpPr>
            <a:spLocks noChangeShapeType="1"/>
          </p:cNvSpPr>
          <p:nvPr/>
        </p:nvSpPr>
        <p:spPr bwMode="auto">
          <a:xfrm flipH="1">
            <a:off x="6750561" y="3669303"/>
            <a:ext cx="4763" cy="232251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0" name="Line 8"/>
          <p:cNvSpPr>
            <a:spLocks noChangeShapeType="1"/>
          </p:cNvSpPr>
          <p:nvPr/>
        </p:nvSpPr>
        <p:spPr bwMode="auto">
          <a:xfrm>
            <a:off x="8195185" y="3669304"/>
            <a:ext cx="0" cy="1639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1" name="Line 9"/>
          <p:cNvSpPr>
            <a:spLocks noChangeShapeType="1"/>
          </p:cNvSpPr>
          <p:nvPr/>
        </p:nvSpPr>
        <p:spPr bwMode="auto">
          <a:xfrm>
            <a:off x="7661785" y="5309191"/>
            <a:ext cx="0" cy="682625"/>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2" name="Line 10"/>
          <p:cNvSpPr>
            <a:spLocks noChangeShapeType="1"/>
          </p:cNvSpPr>
          <p:nvPr/>
        </p:nvSpPr>
        <p:spPr bwMode="auto">
          <a:xfrm>
            <a:off x="4234373" y="3396254"/>
            <a:ext cx="0" cy="27463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3" name="Line 11"/>
          <p:cNvSpPr>
            <a:spLocks noChangeShapeType="1"/>
          </p:cNvSpPr>
          <p:nvPr/>
        </p:nvSpPr>
        <p:spPr bwMode="auto">
          <a:xfrm>
            <a:off x="8155498" y="5991816"/>
            <a:ext cx="0" cy="2841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458764" name="Text Box 12"/>
          <p:cNvSpPr txBox="1">
            <a:spLocks noChangeArrowheads="1"/>
          </p:cNvSpPr>
          <p:nvPr/>
        </p:nvSpPr>
        <p:spPr bwMode="auto">
          <a:xfrm>
            <a:off x="3200911" y="36693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L1</a:t>
            </a:r>
          </a:p>
        </p:txBody>
      </p:sp>
      <p:sp>
        <p:nvSpPr>
          <p:cNvPr id="458765" name="Text Box 13"/>
          <p:cNvSpPr txBox="1">
            <a:spLocks noChangeArrowheads="1"/>
          </p:cNvSpPr>
          <p:nvPr/>
        </p:nvSpPr>
        <p:spPr bwMode="auto">
          <a:xfrm>
            <a:off x="3200911" y="453449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L2</a:t>
            </a:r>
          </a:p>
        </p:txBody>
      </p:sp>
      <p:sp>
        <p:nvSpPr>
          <p:cNvPr id="458766" name="Text Box 14"/>
          <p:cNvSpPr txBox="1">
            <a:spLocks noChangeArrowheads="1"/>
          </p:cNvSpPr>
          <p:nvPr/>
        </p:nvSpPr>
        <p:spPr bwMode="auto">
          <a:xfrm>
            <a:off x="3200911" y="59934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L4</a:t>
            </a:r>
          </a:p>
        </p:txBody>
      </p:sp>
      <p:sp>
        <p:nvSpPr>
          <p:cNvPr id="458767" name="Text Box 15"/>
          <p:cNvSpPr txBox="1">
            <a:spLocks noChangeArrowheads="1"/>
          </p:cNvSpPr>
          <p:nvPr/>
        </p:nvSpPr>
        <p:spPr bwMode="auto">
          <a:xfrm>
            <a:off x="5531361" y="535364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L3</a:t>
            </a:r>
          </a:p>
        </p:txBody>
      </p:sp>
      <p:sp>
        <p:nvSpPr>
          <p:cNvPr id="458768" name="Line 16"/>
          <p:cNvSpPr>
            <a:spLocks noChangeShapeType="1"/>
          </p:cNvSpPr>
          <p:nvPr/>
        </p:nvSpPr>
        <p:spPr bwMode="auto">
          <a:xfrm flipV="1">
            <a:off x="3802574" y="4488454"/>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69" name="Line 17"/>
          <p:cNvSpPr>
            <a:spLocks noChangeShapeType="1"/>
          </p:cNvSpPr>
          <p:nvPr/>
        </p:nvSpPr>
        <p:spPr bwMode="auto">
          <a:xfrm>
            <a:off x="3802574" y="599181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0" name="Line 18"/>
          <p:cNvSpPr>
            <a:spLocks noChangeShapeType="1"/>
          </p:cNvSpPr>
          <p:nvPr/>
        </p:nvSpPr>
        <p:spPr bwMode="auto">
          <a:xfrm>
            <a:off x="5775835" y="5310778"/>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1" name="Line 19"/>
          <p:cNvSpPr>
            <a:spLocks noChangeShapeType="1"/>
          </p:cNvSpPr>
          <p:nvPr/>
        </p:nvSpPr>
        <p:spPr bwMode="auto">
          <a:xfrm flipV="1">
            <a:off x="3802573" y="3669304"/>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2" name="Rectangle 20"/>
          <p:cNvSpPr>
            <a:spLocks noChangeArrowheads="1"/>
          </p:cNvSpPr>
          <p:nvPr/>
        </p:nvSpPr>
        <p:spPr bwMode="auto">
          <a:xfrm>
            <a:off x="4018474" y="3026366"/>
            <a:ext cx="428625" cy="4032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458773" name="Rectangle 21"/>
          <p:cNvSpPr>
            <a:spLocks noChangeArrowheads="1"/>
          </p:cNvSpPr>
          <p:nvPr/>
        </p:nvSpPr>
        <p:spPr bwMode="auto">
          <a:xfrm>
            <a:off x="7982461" y="6237879"/>
            <a:ext cx="428625" cy="4032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458774" name="Rectangle 22"/>
          <p:cNvSpPr>
            <a:spLocks noChangeArrowheads="1"/>
          </p:cNvSpPr>
          <p:nvPr/>
        </p:nvSpPr>
        <p:spPr bwMode="auto">
          <a:xfrm>
            <a:off x="4523299" y="3942353"/>
            <a:ext cx="1030287" cy="2794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B1</a:t>
            </a:r>
          </a:p>
        </p:txBody>
      </p:sp>
      <p:sp>
        <p:nvSpPr>
          <p:cNvPr id="458775" name="Rectangle 23"/>
          <p:cNvSpPr>
            <a:spLocks noChangeArrowheads="1"/>
          </p:cNvSpPr>
          <p:nvPr/>
        </p:nvSpPr>
        <p:spPr bwMode="auto">
          <a:xfrm>
            <a:off x="3731135" y="5086941"/>
            <a:ext cx="1030288" cy="3270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B2</a:t>
            </a:r>
          </a:p>
        </p:txBody>
      </p:sp>
      <p:sp>
        <p:nvSpPr>
          <p:cNvPr id="458776" name="Rectangle 24"/>
          <p:cNvSpPr>
            <a:spLocks noChangeArrowheads="1"/>
          </p:cNvSpPr>
          <p:nvPr/>
        </p:nvSpPr>
        <p:spPr bwMode="auto">
          <a:xfrm>
            <a:off x="7649085" y="4221754"/>
            <a:ext cx="1030288" cy="3270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B5</a:t>
            </a:r>
          </a:p>
        </p:txBody>
      </p:sp>
      <p:sp>
        <p:nvSpPr>
          <p:cNvPr id="458777" name="Rectangle 25"/>
          <p:cNvSpPr>
            <a:spLocks noChangeArrowheads="1"/>
          </p:cNvSpPr>
          <p:nvPr/>
        </p:nvSpPr>
        <p:spPr bwMode="auto">
          <a:xfrm>
            <a:off x="7187123" y="5518740"/>
            <a:ext cx="1028700" cy="3302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B4</a:t>
            </a:r>
          </a:p>
        </p:txBody>
      </p:sp>
      <p:sp>
        <p:nvSpPr>
          <p:cNvPr id="458778" name="Rectangle 26"/>
          <p:cNvSpPr>
            <a:spLocks noChangeArrowheads="1"/>
          </p:cNvSpPr>
          <p:nvPr/>
        </p:nvSpPr>
        <p:spPr bwMode="auto">
          <a:xfrm>
            <a:off x="5602798" y="4726578"/>
            <a:ext cx="1028700" cy="32861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B3</a:t>
            </a:r>
          </a:p>
        </p:txBody>
      </p:sp>
      <p:sp>
        <p:nvSpPr>
          <p:cNvPr id="458779" name="Rectangle 27"/>
          <p:cNvSpPr>
            <a:spLocks noChangeArrowheads="1"/>
          </p:cNvSpPr>
          <p:nvPr/>
        </p:nvSpPr>
        <p:spPr bwMode="auto">
          <a:xfrm>
            <a:off x="6250499" y="3915365"/>
            <a:ext cx="1030287" cy="306388"/>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B6</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5DF6C8C-6DB2-468F-8AD4-C41FF301DDB2}" type="slidenum">
              <a:rPr lang="en-US" altLang="zh-CN"/>
              <a:pPr/>
              <a:t>196</a:t>
            </a:fld>
            <a:endParaRPr lang="en-US" altLang="zh-CN"/>
          </a:p>
        </p:txBody>
      </p:sp>
      <p:sp>
        <p:nvSpPr>
          <p:cNvPr id="602114" name="Rectangle 2"/>
          <p:cNvSpPr>
            <a:spLocks noGrp="1" noChangeArrowheads="1"/>
          </p:cNvSpPr>
          <p:nvPr>
            <p:ph type="title"/>
          </p:nvPr>
        </p:nvSpPr>
        <p:spPr/>
        <p:txBody>
          <a:bodyPr/>
          <a:lstStyle/>
          <a:p>
            <a:r>
              <a:rPr lang="zh-CN" altLang="en-US"/>
              <a:t>路由的生成</a:t>
            </a:r>
          </a:p>
        </p:txBody>
      </p:sp>
      <p:sp>
        <p:nvSpPr>
          <p:cNvPr id="602115"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路由探索</a:t>
            </a:r>
            <a:r>
              <a:rPr lang="en-US" altLang="zh-CN" sz="2400" dirty="0"/>
              <a:t>(route discovery)</a:t>
            </a:r>
            <a:endParaRPr lang="en-US" altLang="zh-CN" dirty="0"/>
          </a:p>
          <a:p>
            <a:pPr marL="536575" lvl="1" indent="-271463">
              <a:buFont typeface="Wingdings" panose="05000000000000000000" pitchFamily="2" charset="2"/>
              <a:buChar char="Ø"/>
            </a:pPr>
            <a:r>
              <a:rPr lang="zh-CN" altLang="en-US" sz="2000" dirty="0"/>
              <a:t>决定到目的站点的一个路由</a:t>
            </a:r>
          </a:p>
          <a:p>
            <a:pPr>
              <a:buFont typeface="Wingdings" panose="05000000000000000000" pitchFamily="2" charset="2"/>
              <a:buChar char="n"/>
            </a:pPr>
            <a:r>
              <a:rPr lang="zh-CN" altLang="en-US" sz="2400" dirty="0"/>
              <a:t>方法：</a:t>
            </a:r>
          </a:p>
          <a:p>
            <a:pPr marL="536575" lvl="1" indent="-271463">
              <a:buFont typeface="Wingdings" panose="05000000000000000000" pitchFamily="2" charset="2"/>
              <a:buChar char="Ø"/>
            </a:pPr>
            <a:r>
              <a:rPr lang="zh-CN" altLang="en-US" sz="2000" dirty="0"/>
              <a:t>源站点发送一个全路由广播帧，目的站点返回一个包含路由的非广播帧</a:t>
            </a:r>
          </a:p>
          <a:p>
            <a:pPr marL="536575" lvl="1" indent="-271463">
              <a:buFont typeface="Wingdings" panose="05000000000000000000" pitchFamily="2" charset="2"/>
              <a:buChar char="Ø"/>
            </a:pPr>
            <a:r>
              <a:rPr lang="zh-CN" altLang="en-US" sz="2000" dirty="0"/>
              <a:t>源站点沿生成树给目的发一个单路由广播帧，目的站点返回一个全路由广播帧作为应答</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197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二层交换机</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24092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A6CF60-67CC-4EFF-9F06-0374CBDF058B}" type="slidenum">
              <a:rPr lang="en-US" altLang="zh-CN"/>
              <a:pPr/>
              <a:t>198</a:t>
            </a:fld>
            <a:endParaRPr lang="en-US" altLang="zh-CN"/>
          </a:p>
        </p:txBody>
      </p:sp>
      <p:sp>
        <p:nvSpPr>
          <p:cNvPr id="460802" name="Rectangle 2"/>
          <p:cNvSpPr>
            <a:spLocks noGrp="1" noChangeArrowheads="1"/>
          </p:cNvSpPr>
          <p:nvPr>
            <p:ph type="title"/>
          </p:nvPr>
        </p:nvSpPr>
        <p:spPr/>
        <p:txBody>
          <a:bodyPr/>
          <a:lstStyle/>
          <a:p>
            <a:r>
              <a:rPr lang="zh-CN" altLang="en-US" dirty="0"/>
              <a:t>第二层交换机</a:t>
            </a:r>
          </a:p>
        </p:txBody>
      </p:sp>
      <p:sp>
        <p:nvSpPr>
          <p:cNvPr id="460803" name="Rectangle 3"/>
          <p:cNvSpPr>
            <a:spLocks noGrp="1" noChangeArrowheads="1"/>
          </p:cNvSpPr>
          <p:nvPr>
            <p:ph type="body" idx="1"/>
          </p:nvPr>
        </p:nvSpPr>
        <p:spPr/>
        <p:txBody>
          <a:bodyPr>
            <a:normAutofit fontScale="85000" lnSpcReduction="10000"/>
          </a:bodyPr>
          <a:lstStyle/>
          <a:p>
            <a:pPr>
              <a:buFont typeface="Wingdings" panose="05000000000000000000" pitchFamily="2" charset="2"/>
              <a:buChar char="n"/>
            </a:pPr>
            <a:r>
              <a:rPr lang="zh-CN" altLang="en-US" sz="2800" dirty="0"/>
              <a:t>第二层交换机的定义</a:t>
            </a:r>
            <a:endParaRPr lang="en-US" altLang="zh-CN" sz="2800" dirty="0"/>
          </a:p>
          <a:p>
            <a:pPr marL="608012" indent="-342900">
              <a:spcBef>
                <a:spcPts val="600"/>
              </a:spcBef>
            </a:pPr>
            <a:r>
              <a:rPr lang="zh-CN" altLang="en-US" sz="2400" dirty="0"/>
              <a:t>第二层交换机是多接口网桥。</a:t>
            </a:r>
            <a:endParaRPr lang="en-US" altLang="zh-CN" sz="2400" dirty="0"/>
          </a:p>
          <a:p>
            <a:pPr marL="608012" indent="-342900">
              <a:spcBef>
                <a:spcPts val="600"/>
              </a:spcBef>
            </a:pPr>
            <a:r>
              <a:rPr lang="zh-CN" altLang="en-US" sz="2400" dirty="0">
                <a:cs typeface="+mn-ea"/>
                <a:sym typeface="+mn-lt"/>
              </a:rPr>
              <a:t>以太网交换机是</a:t>
            </a:r>
            <a:r>
              <a:rPr lang="zh-CN" altLang="zh-CN" sz="2400" dirty="0">
                <a:cs typeface="+mn-ea"/>
                <a:sym typeface="+mn-lt"/>
              </a:rPr>
              <a:t>针对以太网数据帧中的目的</a:t>
            </a:r>
            <a:r>
              <a:rPr lang="en-US" altLang="zh-CN" sz="2400" dirty="0">
                <a:cs typeface="+mn-ea"/>
                <a:sym typeface="+mn-lt"/>
              </a:rPr>
              <a:t>MAC</a:t>
            </a:r>
            <a:r>
              <a:rPr lang="zh-CN" altLang="zh-CN" sz="2400" dirty="0">
                <a:cs typeface="+mn-ea"/>
                <a:sym typeface="+mn-lt"/>
              </a:rPr>
              <a:t>地址进行寻址并转发数据的交换设备。</a:t>
            </a:r>
            <a:endParaRPr lang="en-US" altLang="zh-CN" sz="2400" dirty="0">
              <a:cs typeface="+mn-ea"/>
              <a:sym typeface="+mn-lt"/>
            </a:endParaRPr>
          </a:p>
          <a:p>
            <a:pPr marL="608012" indent="-342900">
              <a:spcBef>
                <a:spcPts val="600"/>
              </a:spcBef>
            </a:pPr>
            <a:r>
              <a:rPr lang="zh-CN" altLang="en-US" sz="2400" dirty="0">
                <a:cs typeface="+mn-ea"/>
                <a:sym typeface="+mn-lt"/>
              </a:rPr>
              <a:t>以太网交换机在</a:t>
            </a:r>
            <a:r>
              <a:rPr lang="en-US" altLang="zh-CN" sz="2400" dirty="0">
                <a:cs typeface="+mn-ea"/>
                <a:sym typeface="+mn-lt"/>
              </a:rPr>
              <a:t>2000</a:t>
            </a:r>
            <a:r>
              <a:rPr lang="zh-CN" altLang="en-US" sz="2400" dirty="0">
                <a:cs typeface="+mn-ea"/>
                <a:sym typeface="+mn-lt"/>
              </a:rPr>
              <a:t>年前，业界基本上意指为二层以太网交换机。</a:t>
            </a:r>
            <a:r>
              <a:rPr lang="en-US" altLang="zh-CN" sz="2400" dirty="0">
                <a:cs typeface="+mn-ea"/>
                <a:sym typeface="+mn-lt"/>
              </a:rPr>
              <a:t>2000</a:t>
            </a:r>
            <a:r>
              <a:rPr lang="zh-CN" altLang="en-US" sz="2400" dirty="0">
                <a:cs typeface="+mn-ea"/>
                <a:sym typeface="+mn-lt"/>
              </a:rPr>
              <a:t>年后，对大容量的交换机融进了三层路由功能，出现了三层以太网交换机概念。</a:t>
            </a:r>
            <a:endParaRPr lang="en-US" altLang="zh-CN" sz="2400" dirty="0">
              <a:cs typeface="+mn-ea"/>
              <a:sym typeface="+mn-lt"/>
            </a:endParaRPr>
          </a:p>
          <a:p>
            <a:pPr marL="608012" indent="-342900">
              <a:spcBef>
                <a:spcPts val="600"/>
              </a:spcBef>
            </a:pPr>
            <a:r>
              <a:rPr lang="zh-CN" altLang="en-US" sz="2400" dirty="0">
                <a:cs typeface="+mn-ea"/>
                <a:sym typeface="+mn-lt"/>
              </a:rPr>
              <a:t>以太网交换机如果不特指，一般是指二层以太网交换机。</a:t>
            </a:r>
            <a:endParaRPr lang="en-US" altLang="zh-CN" sz="2400" dirty="0">
              <a:cs typeface="+mn-ea"/>
              <a:sym typeface="+mn-lt"/>
            </a:endParaRPr>
          </a:p>
          <a:p>
            <a:pPr>
              <a:buFont typeface="Wingdings" panose="05000000000000000000" pitchFamily="2" charset="2"/>
              <a:buChar char="n"/>
            </a:pPr>
            <a:r>
              <a:rPr lang="zh-CN" altLang="en-US" sz="2800" dirty="0">
                <a:sym typeface="+mn-lt"/>
              </a:rPr>
              <a:t>以太网交换机的特性</a:t>
            </a:r>
            <a:endParaRPr lang="en-US" altLang="zh-CN" sz="2800" dirty="0">
              <a:sym typeface="+mn-lt"/>
            </a:endParaRPr>
          </a:p>
          <a:p>
            <a:pPr marL="608012" indent="-342900">
              <a:spcBef>
                <a:spcPts val="600"/>
              </a:spcBef>
            </a:pPr>
            <a:r>
              <a:rPr lang="zh-CN" altLang="en-US" sz="2400" dirty="0">
                <a:sym typeface="+mn-lt"/>
              </a:rPr>
              <a:t>有多个接口，每个接口可接入一台主机或另一个以太网交换机，各接口工作在全双工方式。</a:t>
            </a:r>
            <a:endParaRPr lang="en-US" altLang="zh-CN" sz="2400" dirty="0">
              <a:sym typeface="+mn-lt"/>
            </a:endParaRPr>
          </a:p>
          <a:p>
            <a:pPr marL="608012" indent="-342900">
              <a:spcBef>
                <a:spcPts val="600"/>
              </a:spcBef>
            </a:pPr>
            <a:r>
              <a:rPr lang="zh-CN" altLang="en-US" sz="2400" dirty="0"/>
              <a:t>交换机从某一节点收到一个帧后，立即在其内存中的地址表（端口号－</a:t>
            </a:r>
            <a:r>
              <a:rPr lang="en-US" altLang="zh-CN" sz="2400" dirty="0"/>
              <a:t>MAC</a:t>
            </a:r>
            <a:r>
              <a:rPr lang="zh-CN" altLang="en-US" sz="2400" dirty="0"/>
              <a:t>地址）进行查找，以确认该目的</a:t>
            </a:r>
            <a:r>
              <a:rPr lang="en-US" altLang="zh-CN" sz="2400" dirty="0"/>
              <a:t>MAC</a:t>
            </a:r>
            <a:r>
              <a:rPr lang="zh-CN" altLang="en-US" sz="2400" dirty="0"/>
              <a:t>的网卡连接在哪一个节点上，然后将该帧转发至该节点。</a:t>
            </a:r>
          </a:p>
          <a:p>
            <a:pPr marL="608012" indent="-342900">
              <a:spcBef>
                <a:spcPts val="600"/>
              </a:spcBef>
            </a:pPr>
            <a:r>
              <a:rPr lang="zh-CN" altLang="en-US" sz="2400" dirty="0"/>
              <a:t>每个端口有各自的带宽，各端口之间并行工作，可以提高网络吞吐量。</a:t>
            </a:r>
            <a:endParaRPr lang="en-US" altLang="zh-CN" sz="2400" dirty="0"/>
          </a:p>
          <a:p>
            <a:pPr marL="360363" indent="-184150" eaLnBrk="0" hangingPunct="0">
              <a:spcBef>
                <a:spcPct val="0"/>
              </a:spcBef>
              <a:buClr>
                <a:srgbClr val="0070C0"/>
              </a:buClr>
              <a:buFont typeface="Arial" panose="020B0604020202020204" pitchFamily="34" charset="0"/>
              <a:buChar char="•"/>
            </a:pPr>
            <a:endParaRPr lang="en-US" altLang="zh-CN" sz="2400" dirty="0">
              <a:cs typeface="+mn-ea"/>
              <a:sym typeface="+mn-lt"/>
            </a:endParaRPr>
          </a:p>
          <a:p>
            <a:pPr>
              <a:buFont typeface="Wingdings" panose="05000000000000000000" pitchFamily="2" charset="2"/>
              <a:buChar char="n"/>
            </a:pPr>
            <a:endParaRPr lang="zh-CN" altLang="en-US" sz="2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75">
            <a:extLst>
              <a:ext uri="{FF2B5EF4-FFF2-40B4-BE49-F238E27FC236}">
                <a16:creationId xmlns:a16="http://schemas.microsoft.com/office/drawing/2014/main" id="{71872D57-7BA6-4519-83D5-D02C60B95E9F}"/>
              </a:ext>
            </a:extLst>
          </p:cNvPr>
          <p:cNvSpPr/>
          <p:nvPr/>
        </p:nvSpPr>
        <p:spPr>
          <a:xfrm>
            <a:off x="4604415" y="1216621"/>
            <a:ext cx="6955829"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sp>
        <p:nvSpPr>
          <p:cNvPr id="35" name="圆角矩形 75">
            <a:extLst>
              <a:ext uri="{FF2B5EF4-FFF2-40B4-BE49-F238E27FC236}">
                <a16:creationId xmlns:a16="http://schemas.microsoft.com/office/drawing/2014/main" id="{691B3B0B-F069-4A25-83CD-966B83BF9153}"/>
              </a:ext>
            </a:extLst>
          </p:cNvPr>
          <p:cNvSpPr/>
          <p:nvPr/>
        </p:nvSpPr>
        <p:spPr>
          <a:xfrm>
            <a:off x="644238" y="1216621"/>
            <a:ext cx="3741742"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pic>
        <p:nvPicPr>
          <p:cNvPr id="7" name="Picture 2" descr="https://info.support.huawei.com/network/imagelib/getImgByNames4web?package_name=S5731-H48T4XC_pic.zip&amp;picture_name=front_left_HD.png&amp;ipNum=local">
            <a:extLst>
              <a:ext uri="{FF2B5EF4-FFF2-40B4-BE49-F238E27FC236}">
                <a16:creationId xmlns:a16="http://schemas.microsoft.com/office/drawing/2014/main" id="{1E459C27-48D7-4C85-87F8-FEC4051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727" y="3022210"/>
            <a:ext cx="3531588" cy="8595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9175125-E12A-4292-A8CB-50CB31B6C555}"/>
              </a:ext>
            </a:extLst>
          </p:cNvPr>
          <p:cNvSpPr/>
          <p:nvPr/>
        </p:nvSpPr>
        <p:spPr>
          <a:xfrm>
            <a:off x="332293" y="5641379"/>
            <a:ext cx="4562456" cy="941155"/>
          </a:xfrm>
          <a:prstGeom prst="rect">
            <a:avLst/>
          </a:prstGeom>
        </p:spPr>
        <p:txBody>
          <a:bodyPr wrap="square">
            <a:spAutoFit/>
          </a:bodyPr>
          <a:lstStyle/>
          <a:p>
            <a:pPr algn="ctr">
              <a:lnSpc>
                <a:spcPct val="120000"/>
              </a:lnSpc>
            </a:pPr>
            <a:r>
              <a:rPr lang="zh-CN" altLang="en-US" sz="2400" dirty="0">
                <a:latin typeface="+mn-ea"/>
                <a:cs typeface="+mn-ea"/>
                <a:sym typeface="+mn-lt"/>
              </a:rPr>
              <a:t>小容量盒式交换机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（通常只有二层</a:t>
            </a:r>
            <a:r>
              <a:rPr lang="en-US" altLang="zh-CN" sz="2400" dirty="0">
                <a:latin typeface="+mn-ea"/>
                <a:cs typeface="+mn-ea"/>
                <a:sym typeface="+mn-lt"/>
              </a:rPr>
              <a:t>MAC</a:t>
            </a:r>
            <a:r>
              <a:rPr lang="zh-CN" altLang="en-US" sz="2400" dirty="0">
                <a:latin typeface="+mn-ea"/>
                <a:cs typeface="+mn-ea"/>
                <a:sym typeface="+mn-lt"/>
              </a:rPr>
              <a:t>交换功能）</a:t>
            </a:r>
          </a:p>
        </p:txBody>
      </p:sp>
      <p:pic>
        <p:nvPicPr>
          <p:cNvPr id="13" name="图片 12">
            <a:extLst>
              <a:ext uri="{FF2B5EF4-FFF2-40B4-BE49-F238E27FC236}">
                <a16:creationId xmlns:a16="http://schemas.microsoft.com/office/drawing/2014/main" id="{18D2B8E1-32BB-4508-A562-0F3840691B4F}"/>
              </a:ext>
            </a:extLst>
          </p:cNvPr>
          <p:cNvPicPr>
            <a:picLocks noChangeAspect="1"/>
          </p:cNvPicPr>
          <p:nvPr/>
        </p:nvPicPr>
        <p:blipFill>
          <a:blip r:embed="rId3"/>
          <a:stretch>
            <a:fillRect/>
          </a:stretch>
        </p:blipFill>
        <p:spPr>
          <a:xfrm>
            <a:off x="9089041" y="1986481"/>
            <a:ext cx="2471203" cy="2885039"/>
          </a:xfrm>
          <a:prstGeom prst="rect">
            <a:avLst/>
          </a:prstGeom>
        </p:spPr>
      </p:pic>
      <p:sp>
        <p:nvSpPr>
          <p:cNvPr id="14" name="矩形 13">
            <a:extLst>
              <a:ext uri="{FF2B5EF4-FFF2-40B4-BE49-F238E27FC236}">
                <a16:creationId xmlns:a16="http://schemas.microsoft.com/office/drawing/2014/main" id="{13FDC603-BB01-4A12-9BA0-9200C3583DF9}"/>
              </a:ext>
            </a:extLst>
          </p:cNvPr>
          <p:cNvSpPr/>
          <p:nvPr/>
        </p:nvSpPr>
        <p:spPr>
          <a:xfrm>
            <a:off x="4783989" y="5641378"/>
            <a:ext cx="6596679" cy="941155"/>
          </a:xfrm>
          <a:prstGeom prst="rect">
            <a:avLst/>
          </a:prstGeom>
        </p:spPr>
        <p:txBody>
          <a:bodyPr wrap="none">
            <a:spAutoFit/>
          </a:bodyPr>
          <a:lstStyle/>
          <a:p>
            <a:pPr algn="ctr">
              <a:lnSpc>
                <a:spcPct val="120000"/>
              </a:lnSpc>
            </a:pPr>
            <a:r>
              <a:rPr lang="zh-CN" altLang="en-US" sz="2400" dirty="0">
                <a:latin typeface="+mn-ea"/>
                <a:cs typeface="+mn-ea"/>
                <a:sym typeface="+mn-lt"/>
              </a:rPr>
              <a:t>大容量的框式交换机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（通常除了二层交换之外，还有三层路由功能</a:t>
            </a:r>
            <a:r>
              <a:rPr lang="zh-CN" altLang="en-US" sz="2000" dirty="0">
                <a:cs typeface="+mn-ea"/>
                <a:sym typeface="+mn-lt"/>
              </a:rPr>
              <a:t>）</a:t>
            </a:r>
          </a:p>
        </p:txBody>
      </p:sp>
      <p:pic>
        <p:nvPicPr>
          <p:cNvPr id="15" name="图片 14">
            <a:extLst>
              <a:ext uri="{FF2B5EF4-FFF2-40B4-BE49-F238E27FC236}">
                <a16:creationId xmlns:a16="http://schemas.microsoft.com/office/drawing/2014/main" id="{95207922-4558-4CAD-B114-0A5B56D32D13}"/>
              </a:ext>
            </a:extLst>
          </p:cNvPr>
          <p:cNvPicPr>
            <a:picLocks noChangeAspect="1"/>
          </p:cNvPicPr>
          <p:nvPr/>
        </p:nvPicPr>
        <p:blipFill>
          <a:blip r:embed="rId4"/>
          <a:stretch>
            <a:fillRect/>
          </a:stretch>
        </p:blipFill>
        <p:spPr>
          <a:xfrm>
            <a:off x="5586617" y="1787076"/>
            <a:ext cx="2519016" cy="680080"/>
          </a:xfrm>
          <a:prstGeom prst="rect">
            <a:avLst/>
          </a:prstGeom>
        </p:spPr>
      </p:pic>
      <p:sp>
        <p:nvSpPr>
          <p:cNvPr id="16" name="矩形 15">
            <a:extLst>
              <a:ext uri="{FF2B5EF4-FFF2-40B4-BE49-F238E27FC236}">
                <a16:creationId xmlns:a16="http://schemas.microsoft.com/office/drawing/2014/main" id="{83730D16-2928-4CA1-86D7-41F28986EF30}"/>
              </a:ext>
            </a:extLst>
          </p:cNvPr>
          <p:cNvSpPr/>
          <p:nvPr/>
        </p:nvSpPr>
        <p:spPr>
          <a:xfrm>
            <a:off x="4678118" y="1969156"/>
            <a:ext cx="877163" cy="396134"/>
          </a:xfrm>
          <a:prstGeom prst="rect">
            <a:avLst/>
          </a:prstGeom>
        </p:spPr>
        <p:txBody>
          <a:bodyPr wrap="none">
            <a:spAutoFit/>
          </a:bodyPr>
          <a:lstStyle/>
          <a:p>
            <a:pPr algn="r">
              <a:lnSpc>
                <a:spcPct val="120000"/>
              </a:lnSpc>
            </a:pPr>
            <a:r>
              <a:rPr lang="zh-CN" altLang="en-US">
                <a:cs typeface="+mn-ea"/>
                <a:sym typeface="+mn-lt"/>
              </a:rPr>
              <a:t>主控板</a:t>
            </a:r>
          </a:p>
        </p:txBody>
      </p:sp>
      <p:cxnSp>
        <p:nvCxnSpPr>
          <p:cNvPr id="18" name="直接箭头连接符 17">
            <a:extLst>
              <a:ext uri="{FF2B5EF4-FFF2-40B4-BE49-F238E27FC236}">
                <a16:creationId xmlns:a16="http://schemas.microsoft.com/office/drawing/2014/main" id="{5C1ED293-178D-463E-B254-C431354B1693}"/>
              </a:ext>
            </a:extLst>
          </p:cNvPr>
          <p:cNvCxnSpPr>
            <a:cxnSpLocks/>
          </p:cNvCxnSpPr>
          <p:nvPr/>
        </p:nvCxnSpPr>
        <p:spPr>
          <a:xfrm>
            <a:off x="7879281" y="231138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23726C7-5691-47F0-835F-265C105B593C}"/>
              </a:ext>
            </a:extLst>
          </p:cNvPr>
          <p:cNvPicPr>
            <a:picLocks noChangeAspect="1"/>
          </p:cNvPicPr>
          <p:nvPr/>
        </p:nvPicPr>
        <p:blipFill>
          <a:blip r:embed="rId5"/>
          <a:stretch>
            <a:fillRect/>
          </a:stretch>
        </p:blipFill>
        <p:spPr>
          <a:xfrm>
            <a:off x="5586617" y="2525314"/>
            <a:ext cx="2519016" cy="614530"/>
          </a:xfrm>
          <a:prstGeom prst="rect">
            <a:avLst/>
          </a:prstGeom>
        </p:spPr>
      </p:pic>
      <p:cxnSp>
        <p:nvCxnSpPr>
          <p:cNvPr id="24" name="直接箭头连接符 23">
            <a:extLst>
              <a:ext uri="{FF2B5EF4-FFF2-40B4-BE49-F238E27FC236}">
                <a16:creationId xmlns:a16="http://schemas.microsoft.com/office/drawing/2014/main" id="{9486D5DB-A092-4AAE-AEB7-4D51D86F9FB4}"/>
              </a:ext>
            </a:extLst>
          </p:cNvPr>
          <p:cNvCxnSpPr>
            <a:cxnSpLocks/>
          </p:cNvCxnSpPr>
          <p:nvPr/>
        </p:nvCxnSpPr>
        <p:spPr>
          <a:xfrm>
            <a:off x="8075020" y="278071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80ADAA2-7418-457B-9859-9015F7526D51}"/>
              </a:ext>
            </a:extLst>
          </p:cNvPr>
          <p:cNvSpPr/>
          <p:nvPr/>
        </p:nvSpPr>
        <p:spPr>
          <a:xfrm>
            <a:off x="4678118" y="2607349"/>
            <a:ext cx="877163" cy="396134"/>
          </a:xfrm>
          <a:prstGeom prst="rect">
            <a:avLst/>
          </a:prstGeom>
        </p:spPr>
        <p:txBody>
          <a:bodyPr wrap="none">
            <a:spAutoFit/>
          </a:bodyPr>
          <a:lstStyle/>
          <a:p>
            <a:pPr algn="r">
              <a:lnSpc>
                <a:spcPct val="120000"/>
              </a:lnSpc>
            </a:pPr>
            <a:r>
              <a:rPr lang="zh-CN" altLang="en-US">
                <a:cs typeface="+mn-ea"/>
                <a:sym typeface="+mn-lt"/>
              </a:rPr>
              <a:t>业务板</a:t>
            </a:r>
          </a:p>
        </p:txBody>
      </p:sp>
      <p:pic>
        <p:nvPicPr>
          <p:cNvPr id="26" name="图片 25">
            <a:extLst>
              <a:ext uri="{FF2B5EF4-FFF2-40B4-BE49-F238E27FC236}">
                <a16:creationId xmlns:a16="http://schemas.microsoft.com/office/drawing/2014/main" id="{8F9A0160-4DEF-4711-B58C-8F954D4F6E22}"/>
              </a:ext>
            </a:extLst>
          </p:cNvPr>
          <p:cNvPicPr>
            <a:picLocks noChangeAspect="1"/>
          </p:cNvPicPr>
          <p:nvPr/>
        </p:nvPicPr>
        <p:blipFill rotWithShape="1">
          <a:blip r:embed="rId6"/>
          <a:srcRect t="7574"/>
          <a:stretch/>
        </p:blipFill>
        <p:spPr>
          <a:xfrm>
            <a:off x="5586617" y="3240436"/>
            <a:ext cx="2519016" cy="707309"/>
          </a:xfrm>
          <a:prstGeom prst="rect">
            <a:avLst/>
          </a:prstGeom>
        </p:spPr>
      </p:pic>
      <p:sp>
        <p:nvSpPr>
          <p:cNvPr id="27" name="矩形 26">
            <a:extLst>
              <a:ext uri="{FF2B5EF4-FFF2-40B4-BE49-F238E27FC236}">
                <a16:creationId xmlns:a16="http://schemas.microsoft.com/office/drawing/2014/main" id="{DABE9156-543B-45CF-9675-E47DF0CFF659}"/>
              </a:ext>
            </a:extLst>
          </p:cNvPr>
          <p:cNvSpPr/>
          <p:nvPr/>
        </p:nvSpPr>
        <p:spPr>
          <a:xfrm>
            <a:off x="4678118" y="3240436"/>
            <a:ext cx="1107996" cy="396134"/>
          </a:xfrm>
          <a:prstGeom prst="rect">
            <a:avLst/>
          </a:prstGeom>
        </p:spPr>
        <p:txBody>
          <a:bodyPr wrap="none">
            <a:spAutoFit/>
          </a:bodyPr>
          <a:lstStyle/>
          <a:p>
            <a:pPr algn="r">
              <a:lnSpc>
                <a:spcPct val="120000"/>
              </a:lnSpc>
            </a:pPr>
            <a:r>
              <a:rPr lang="zh-CN" altLang="en-US" dirty="0">
                <a:cs typeface="+mn-ea"/>
                <a:sym typeface="+mn-lt"/>
              </a:rPr>
              <a:t>交换网板</a:t>
            </a:r>
          </a:p>
        </p:txBody>
      </p:sp>
      <p:cxnSp>
        <p:nvCxnSpPr>
          <p:cNvPr id="28" name="直接箭头连接符 27">
            <a:extLst>
              <a:ext uri="{FF2B5EF4-FFF2-40B4-BE49-F238E27FC236}">
                <a16:creationId xmlns:a16="http://schemas.microsoft.com/office/drawing/2014/main" id="{2D5371AD-7D10-4630-9D98-2A647EC4BC8D}"/>
              </a:ext>
            </a:extLst>
          </p:cNvPr>
          <p:cNvCxnSpPr>
            <a:cxnSpLocks/>
          </p:cNvCxnSpPr>
          <p:nvPr/>
        </p:nvCxnSpPr>
        <p:spPr>
          <a:xfrm>
            <a:off x="7879281" y="335808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FB878B8-7B41-47B2-A674-A7B951857A0A}"/>
              </a:ext>
            </a:extLst>
          </p:cNvPr>
          <p:cNvCxnSpPr>
            <a:cxnSpLocks/>
          </p:cNvCxnSpPr>
          <p:nvPr/>
        </p:nvCxnSpPr>
        <p:spPr>
          <a:xfrm>
            <a:off x="8105634" y="418401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F3C6736-D01A-4830-95C3-481B449AF8AD}"/>
              </a:ext>
            </a:extLst>
          </p:cNvPr>
          <p:cNvSpPr/>
          <p:nvPr/>
        </p:nvSpPr>
        <p:spPr>
          <a:xfrm>
            <a:off x="5987558" y="4263534"/>
            <a:ext cx="1107996" cy="396134"/>
          </a:xfrm>
          <a:prstGeom prst="rect">
            <a:avLst/>
          </a:prstGeom>
        </p:spPr>
        <p:txBody>
          <a:bodyPr wrap="none">
            <a:spAutoFit/>
          </a:bodyPr>
          <a:lstStyle/>
          <a:p>
            <a:pPr algn="r">
              <a:lnSpc>
                <a:spcPct val="120000"/>
              </a:lnSpc>
            </a:pPr>
            <a:r>
              <a:rPr lang="zh-CN" altLang="en-US">
                <a:cs typeface="+mn-ea"/>
                <a:sym typeface="+mn-lt"/>
              </a:rPr>
              <a:t>电源模块</a:t>
            </a:r>
          </a:p>
        </p:txBody>
      </p:sp>
      <p:pic>
        <p:nvPicPr>
          <p:cNvPr id="32" name="图片 31">
            <a:extLst>
              <a:ext uri="{FF2B5EF4-FFF2-40B4-BE49-F238E27FC236}">
                <a16:creationId xmlns:a16="http://schemas.microsoft.com/office/drawing/2014/main" id="{DDFE6C91-8313-433D-B3C6-7F3BB2908E80}"/>
              </a:ext>
            </a:extLst>
          </p:cNvPr>
          <p:cNvPicPr>
            <a:picLocks noChangeAspect="1"/>
          </p:cNvPicPr>
          <p:nvPr/>
        </p:nvPicPr>
        <p:blipFill>
          <a:blip r:embed="rId7"/>
          <a:stretch>
            <a:fillRect/>
          </a:stretch>
        </p:blipFill>
        <p:spPr>
          <a:xfrm>
            <a:off x="7138079" y="4015680"/>
            <a:ext cx="967554" cy="655883"/>
          </a:xfrm>
          <a:prstGeom prst="rect">
            <a:avLst/>
          </a:prstGeom>
        </p:spPr>
      </p:pic>
      <p:pic>
        <p:nvPicPr>
          <p:cNvPr id="33" name="图片 32">
            <a:extLst>
              <a:ext uri="{FF2B5EF4-FFF2-40B4-BE49-F238E27FC236}">
                <a16:creationId xmlns:a16="http://schemas.microsoft.com/office/drawing/2014/main" id="{EA1511E1-D217-482C-ACAA-C34BAFB67495}"/>
              </a:ext>
            </a:extLst>
          </p:cNvPr>
          <p:cNvPicPr>
            <a:picLocks noChangeAspect="1"/>
          </p:cNvPicPr>
          <p:nvPr/>
        </p:nvPicPr>
        <p:blipFill>
          <a:blip r:embed="rId8"/>
          <a:stretch>
            <a:fillRect/>
          </a:stretch>
        </p:blipFill>
        <p:spPr>
          <a:xfrm>
            <a:off x="7323885" y="4781542"/>
            <a:ext cx="781750" cy="570772"/>
          </a:xfrm>
          <a:prstGeom prst="rect">
            <a:avLst/>
          </a:prstGeom>
        </p:spPr>
      </p:pic>
      <p:sp>
        <p:nvSpPr>
          <p:cNvPr id="34" name="矩形 33">
            <a:extLst>
              <a:ext uri="{FF2B5EF4-FFF2-40B4-BE49-F238E27FC236}">
                <a16:creationId xmlns:a16="http://schemas.microsoft.com/office/drawing/2014/main" id="{CCE64B94-D3D5-4EB2-93CF-3C48FAAF043E}"/>
              </a:ext>
            </a:extLst>
          </p:cNvPr>
          <p:cNvSpPr/>
          <p:nvPr/>
        </p:nvSpPr>
        <p:spPr>
          <a:xfrm>
            <a:off x="6446721" y="4977965"/>
            <a:ext cx="877163" cy="396134"/>
          </a:xfrm>
          <a:prstGeom prst="rect">
            <a:avLst/>
          </a:prstGeom>
        </p:spPr>
        <p:txBody>
          <a:bodyPr wrap="none">
            <a:spAutoFit/>
          </a:bodyPr>
          <a:lstStyle/>
          <a:p>
            <a:pPr algn="r">
              <a:lnSpc>
                <a:spcPct val="120000"/>
              </a:lnSpc>
            </a:pPr>
            <a:r>
              <a:rPr lang="zh-CN" altLang="en-US" dirty="0">
                <a:cs typeface="+mn-ea"/>
                <a:sym typeface="+mn-lt"/>
              </a:rPr>
              <a:t>监控板</a:t>
            </a:r>
          </a:p>
        </p:txBody>
      </p:sp>
      <p:sp>
        <p:nvSpPr>
          <p:cNvPr id="39" name="任意多边形: 形状 38">
            <a:extLst>
              <a:ext uri="{FF2B5EF4-FFF2-40B4-BE49-F238E27FC236}">
                <a16:creationId xmlns:a16="http://schemas.microsoft.com/office/drawing/2014/main" id="{77F0CA74-E364-4C68-8225-0520EA5026D0}"/>
              </a:ext>
            </a:extLst>
          </p:cNvPr>
          <p:cNvSpPr/>
          <p:nvPr/>
        </p:nvSpPr>
        <p:spPr>
          <a:xfrm>
            <a:off x="8157077" y="441921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2400">
              <a:cs typeface="+mn-ea"/>
              <a:sym typeface="+mn-lt"/>
            </a:endParaRPr>
          </a:p>
        </p:txBody>
      </p:sp>
      <p:sp>
        <p:nvSpPr>
          <p:cNvPr id="29" name="标题 1">
            <a:extLst>
              <a:ext uri="{FF2B5EF4-FFF2-40B4-BE49-F238E27FC236}">
                <a16:creationId xmlns:a16="http://schemas.microsoft.com/office/drawing/2014/main" id="{5E398B32-015F-4EA8-9AA6-1E0456F88331}"/>
              </a:ext>
            </a:extLst>
          </p:cNvPr>
          <p:cNvSpPr>
            <a:spLocks noGrp="1"/>
          </p:cNvSpPr>
          <p:nvPr>
            <p:ph type="title"/>
          </p:nvPr>
        </p:nvSpPr>
        <p:spPr>
          <a:xfrm>
            <a:off x="660400" y="413856"/>
            <a:ext cx="10858500" cy="536249"/>
          </a:xfrm>
        </p:spPr>
        <p:txBody>
          <a:bodyPr>
            <a:normAutofit fontScale="90000"/>
          </a:bodyPr>
          <a:lstStyle/>
          <a:p>
            <a:pPr>
              <a:lnSpc>
                <a:spcPct val="120000"/>
              </a:lnSpc>
            </a:pPr>
            <a:r>
              <a:rPr lang="zh-CN" altLang="en-US" sz="3600" dirty="0">
                <a:latin typeface="+mn-lt"/>
                <a:ea typeface="+mn-ea"/>
                <a:cs typeface="+mn-ea"/>
                <a:sym typeface="+mn-lt"/>
              </a:rPr>
              <a:t>以太交换机设备形态</a:t>
            </a:r>
          </a:p>
        </p:txBody>
      </p:sp>
    </p:spTree>
    <p:extLst>
      <p:ext uri="{BB962C8B-B14F-4D97-AF65-F5344CB8AC3E}">
        <p14:creationId xmlns:p14="http://schemas.microsoft.com/office/powerpoint/2010/main" val="192617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solidFill>
                  <a:srgbClr val="3333FF"/>
                </a:solidFill>
                <a:latin typeface="+mj-ea"/>
                <a:ea typeface="+mj-ea"/>
                <a:cs typeface="+mn-ea"/>
                <a:sym typeface="+mn-lt"/>
              </a:rPr>
              <a:t>数据链路层概述</a:t>
            </a:r>
          </a:p>
          <a:p>
            <a:pPr>
              <a:lnSpc>
                <a:spcPct val="120000"/>
              </a:lnSpc>
            </a:pP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65533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E8E05-6183-4A9A-ABB3-8BB1EF4D537A}"/>
              </a:ext>
            </a:extLst>
          </p:cNvPr>
          <p:cNvSpPr>
            <a:spLocks noGrp="1"/>
          </p:cNvSpPr>
          <p:nvPr>
            <p:ph type="title"/>
          </p:nvPr>
        </p:nvSpPr>
        <p:spPr/>
        <p:txBody>
          <a:bodyPr/>
          <a:lstStyle/>
          <a:p>
            <a:r>
              <a:rPr lang="zh-CN" altLang="en-US" dirty="0">
                <a:cs typeface="+mn-ea"/>
                <a:sym typeface="+mn-lt"/>
              </a:rPr>
              <a:t>询问</a:t>
            </a:r>
            <a:r>
              <a:rPr lang="en-US" altLang="zh-CN" dirty="0">
                <a:cs typeface="+mn-ea"/>
                <a:sym typeface="+mn-lt"/>
              </a:rPr>
              <a:t>/</a:t>
            </a:r>
            <a:r>
              <a:rPr lang="zh-CN" altLang="en-US" dirty="0">
                <a:cs typeface="+mn-ea"/>
                <a:sym typeface="+mn-lt"/>
              </a:rPr>
              <a:t>应答模式</a:t>
            </a:r>
            <a:endParaRPr lang="zh-CN" altLang="en-US" dirty="0"/>
          </a:p>
        </p:txBody>
      </p:sp>
      <p:sp>
        <p:nvSpPr>
          <p:cNvPr id="3" name="内容占位符 2">
            <a:extLst>
              <a:ext uri="{FF2B5EF4-FFF2-40B4-BE49-F238E27FC236}">
                <a16:creationId xmlns:a16="http://schemas.microsoft.com/office/drawing/2014/main" id="{16D6B287-C7A8-4F9B-9BCF-97E6227E2995}"/>
              </a:ext>
            </a:extLst>
          </p:cNvPr>
          <p:cNvSpPr>
            <a:spLocks noGrp="1"/>
          </p:cNvSpPr>
          <p:nvPr>
            <p:ph idx="1"/>
          </p:nvPr>
        </p:nvSpPr>
        <p:spPr>
          <a:xfrm>
            <a:off x="660400" y="1125539"/>
            <a:ext cx="5087208" cy="5008562"/>
          </a:xfrm>
        </p:spPr>
        <p:txBody>
          <a:bodyPr>
            <a:normAutofit/>
          </a:bodyPr>
          <a:lstStyle/>
          <a:p>
            <a:r>
              <a:rPr lang="zh-CN" altLang="en-US" dirty="0"/>
              <a:t>使用场合</a:t>
            </a:r>
          </a:p>
          <a:p>
            <a:pPr lvl="1"/>
            <a:r>
              <a:rPr lang="zh-CN" altLang="en-US" dirty="0">
                <a:solidFill>
                  <a:srgbClr val="FF0000"/>
                </a:solidFill>
              </a:rPr>
              <a:t>点对点连接系统</a:t>
            </a:r>
          </a:p>
          <a:p>
            <a:pPr lvl="1"/>
            <a:r>
              <a:rPr lang="zh-CN" altLang="en-US" dirty="0"/>
              <a:t>只要一条链路两头的设备级别相同，任意一个设备都可以启动一个会话过程</a:t>
            </a:r>
          </a:p>
          <a:p>
            <a:r>
              <a:rPr lang="zh-CN" altLang="en-US" dirty="0"/>
              <a:t>工作方式</a:t>
            </a:r>
          </a:p>
          <a:p>
            <a:pPr lvl="1"/>
            <a:r>
              <a:rPr lang="zh-CN" altLang="en-US" dirty="0"/>
              <a:t>启动方首先发送一个询问帧（</a:t>
            </a:r>
            <a:r>
              <a:rPr lang="en-US" altLang="zh-CN" dirty="0"/>
              <a:t>ENQ</a:t>
            </a:r>
            <a:r>
              <a:rPr lang="zh-CN" altLang="en-US" dirty="0"/>
              <a:t>）询问接收方是否可以接收数据</a:t>
            </a:r>
          </a:p>
          <a:p>
            <a:pPr lvl="1"/>
            <a:r>
              <a:rPr lang="zh-CN" altLang="en-US" dirty="0"/>
              <a:t>接收方如果已经准备好接收，回答一个确认帧（</a:t>
            </a:r>
            <a:r>
              <a:rPr lang="en-US" altLang="zh-CN" dirty="0"/>
              <a:t>ACK</a:t>
            </a:r>
            <a:r>
              <a:rPr lang="zh-CN" altLang="en-US" dirty="0"/>
              <a:t>）</a:t>
            </a:r>
          </a:p>
          <a:p>
            <a:pPr lvl="1"/>
            <a:r>
              <a:rPr lang="zh-CN" altLang="en-US" dirty="0"/>
              <a:t>如果没有准备好接收，回答一个否定应答帧（</a:t>
            </a:r>
            <a:r>
              <a:rPr lang="en-US" altLang="zh-CN" dirty="0"/>
              <a:t>NAK</a:t>
            </a:r>
            <a:r>
              <a:rPr lang="zh-CN" altLang="en-US" dirty="0"/>
              <a:t>）</a:t>
            </a:r>
          </a:p>
          <a:p>
            <a:endParaRPr lang="zh-CN" altLang="en-US" dirty="0"/>
          </a:p>
        </p:txBody>
      </p:sp>
      <p:sp>
        <p:nvSpPr>
          <p:cNvPr id="5" name="灯片编号占位符 4">
            <a:extLst>
              <a:ext uri="{FF2B5EF4-FFF2-40B4-BE49-F238E27FC236}">
                <a16:creationId xmlns:a16="http://schemas.microsoft.com/office/drawing/2014/main" id="{80C231C4-9A69-4014-AE3E-0B513286D916}"/>
              </a:ext>
            </a:extLst>
          </p:cNvPr>
          <p:cNvSpPr>
            <a:spLocks noGrp="1"/>
          </p:cNvSpPr>
          <p:nvPr>
            <p:ph type="sldNum" sz="quarter" idx="12"/>
          </p:nvPr>
        </p:nvSpPr>
        <p:spPr/>
        <p:txBody>
          <a:bodyPr/>
          <a:lstStyle/>
          <a:p>
            <a:fld id="{C8BB1146-E542-4D4E-B8E9-6919A11DDD48}" type="slidenum">
              <a:rPr lang="en-US" smtClean="0"/>
              <a:t>20</a:t>
            </a:fld>
            <a:endParaRPr lang="en-US"/>
          </a:p>
        </p:txBody>
      </p:sp>
      <p:sp>
        <p:nvSpPr>
          <p:cNvPr id="6" name="Rectangle 30">
            <a:extLst>
              <a:ext uri="{FF2B5EF4-FFF2-40B4-BE49-F238E27FC236}">
                <a16:creationId xmlns:a16="http://schemas.microsoft.com/office/drawing/2014/main" id="{22C2EA1E-7D9F-42AB-B194-4A8DEC658EAC}"/>
              </a:ext>
            </a:extLst>
          </p:cNvPr>
          <p:cNvSpPr>
            <a:spLocks noChangeArrowheads="1"/>
          </p:cNvSpPr>
          <p:nvPr/>
        </p:nvSpPr>
        <p:spPr bwMode="auto">
          <a:xfrm>
            <a:off x="6732907" y="3386137"/>
            <a:ext cx="4209842" cy="18716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7" name="Line 6">
            <a:extLst>
              <a:ext uri="{FF2B5EF4-FFF2-40B4-BE49-F238E27FC236}">
                <a16:creationId xmlns:a16="http://schemas.microsoft.com/office/drawing/2014/main" id="{7AE502D4-601B-47BA-92D5-DD2DDF8F9726}"/>
              </a:ext>
            </a:extLst>
          </p:cNvPr>
          <p:cNvSpPr>
            <a:spLocks noChangeShapeType="1"/>
          </p:cNvSpPr>
          <p:nvPr/>
        </p:nvSpPr>
        <p:spPr bwMode="auto">
          <a:xfrm flipV="1">
            <a:off x="6972269" y="1951027"/>
            <a:ext cx="360160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32FA310B-20BD-4F4A-B5AF-B628A359DD65}"/>
              </a:ext>
            </a:extLst>
          </p:cNvPr>
          <p:cNvSpPr>
            <a:spLocks noChangeShapeType="1"/>
          </p:cNvSpPr>
          <p:nvPr/>
        </p:nvSpPr>
        <p:spPr bwMode="auto">
          <a:xfrm>
            <a:off x="6732905" y="2162175"/>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9" name="Line 8">
            <a:extLst>
              <a:ext uri="{FF2B5EF4-FFF2-40B4-BE49-F238E27FC236}">
                <a16:creationId xmlns:a16="http://schemas.microsoft.com/office/drawing/2014/main" id="{FEDAA223-2252-4077-BFB0-FD3F6C98B277}"/>
              </a:ext>
            </a:extLst>
          </p:cNvPr>
          <p:cNvSpPr>
            <a:spLocks noChangeShapeType="1"/>
          </p:cNvSpPr>
          <p:nvPr/>
        </p:nvSpPr>
        <p:spPr bwMode="auto">
          <a:xfrm>
            <a:off x="10942765" y="2167571"/>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DFBC9C37-BCE7-433D-A0D0-F085485C8D5F}"/>
              </a:ext>
            </a:extLst>
          </p:cNvPr>
          <p:cNvSpPr>
            <a:spLocks noChangeShapeType="1"/>
          </p:cNvSpPr>
          <p:nvPr/>
        </p:nvSpPr>
        <p:spPr bwMode="auto">
          <a:xfrm>
            <a:off x="6732907" y="2522538"/>
            <a:ext cx="4209858" cy="28201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BD689562-A344-47D8-AE86-F6BF94B516F5}"/>
              </a:ext>
            </a:extLst>
          </p:cNvPr>
          <p:cNvSpPr>
            <a:spLocks noChangeShapeType="1"/>
          </p:cNvSpPr>
          <p:nvPr/>
        </p:nvSpPr>
        <p:spPr bwMode="auto">
          <a:xfrm flipH="1">
            <a:off x="6732905" y="2941401"/>
            <a:ext cx="4209843" cy="328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E1BBC55B-233C-4E64-97FA-690A51C2502E}"/>
              </a:ext>
            </a:extLst>
          </p:cNvPr>
          <p:cNvSpPr>
            <a:spLocks noChangeShapeType="1"/>
          </p:cNvSpPr>
          <p:nvPr/>
        </p:nvSpPr>
        <p:spPr bwMode="auto">
          <a:xfrm>
            <a:off x="6732907" y="3459162"/>
            <a:ext cx="4209842" cy="25050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5A82EFB7-07D4-4684-B79D-42FE4966AD9C}"/>
              </a:ext>
            </a:extLst>
          </p:cNvPr>
          <p:cNvSpPr>
            <a:spLocks noChangeShapeType="1"/>
          </p:cNvSpPr>
          <p:nvPr/>
        </p:nvSpPr>
        <p:spPr bwMode="auto">
          <a:xfrm flipH="1">
            <a:off x="6732905" y="3837542"/>
            <a:ext cx="4209831" cy="3693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A944D4C2-F0AB-4534-BEC8-559B69B44E66}"/>
              </a:ext>
            </a:extLst>
          </p:cNvPr>
          <p:cNvSpPr>
            <a:spLocks noChangeShapeType="1"/>
          </p:cNvSpPr>
          <p:nvPr/>
        </p:nvSpPr>
        <p:spPr bwMode="auto">
          <a:xfrm>
            <a:off x="6732907" y="4394199"/>
            <a:ext cx="4209830" cy="2444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97BB56EF-C772-4B4D-9B8A-C849B12C361B}"/>
              </a:ext>
            </a:extLst>
          </p:cNvPr>
          <p:cNvSpPr>
            <a:spLocks noChangeShapeType="1"/>
          </p:cNvSpPr>
          <p:nvPr/>
        </p:nvSpPr>
        <p:spPr bwMode="auto">
          <a:xfrm flipH="1">
            <a:off x="6732905" y="4834967"/>
            <a:ext cx="4209819" cy="3085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Line 15">
            <a:extLst>
              <a:ext uri="{FF2B5EF4-FFF2-40B4-BE49-F238E27FC236}">
                <a16:creationId xmlns:a16="http://schemas.microsoft.com/office/drawing/2014/main" id="{8F96E3B4-110E-4160-971D-739417EA75D9}"/>
              </a:ext>
            </a:extLst>
          </p:cNvPr>
          <p:cNvSpPr>
            <a:spLocks noChangeShapeType="1"/>
          </p:cNvSpPr>
          <p:nvPr/>
        </p:nvSpPr>
        <p:spPr bwMode="auto">
          <a:xfrm>
            <a:off x="6732907" y="5330823"/>
            <a:ext cx="4209818" cy="3315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16">
            <a:extLst>
              <a:ext uri="{FF2B5EF4-FFF2-40B4-BE49-F238E27FC236}">
                <a16:creationId xmlns:a16="http://schemas.microsoft.com/office/drawing/2014/main" id="{2C83200D-9CEE-4D14-976A-CDC972BCF4E8}"/>
              </a:ext>
            </a:extLst>
          </p:cNvPr>
          <p:cNvSpPr txBox="1">
            <a:spLocks noChangeArrowheads="1"/>
          </p:cNvSpPr>
          <p:nvPr/>
        </p:nvSpPr>
        <p:spPr bwMode="auto">
          <a:xfrm>
            <a:off x="9326076" y="2478086"/>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询问帧</a:t>
            </a:r>
          </a:p>
        </p:txBody>
      </p:sp>
      <p:sp>
        <p:nvSpPr>
          <p:cNvPr id="18" name="Text Box 17">
            <a:extLst>
              <a:ext uri="{FF2B5EF4-FFF2-40B4-BE49-F238E27FC236}">
                <a16:creationId xmlns:a16="http://schemas.microsoft.com/office/drawing/2014/main" id="{4BBFD37D-D431-46DE-BF85-0C37618BAA60}"/>
              </a:ext>
            </a:extLst>
          </p:cNvPr>
          <p:cNvSpPr txBox="1">
            <a:spLocks noChangeArrowheads="1"/>
          </p:cNvSpPr>
          <p:nvPr/>
        </p:nvSpPr>
        <p:spPr bwMode="auto">
          <a:xfrm>
            <a:off x="7165489" y="2911474"/>
            <a:ext cx="954107" cy="369332"/>
          </a:xfrm>
          <a:prstGeom prst="rect">
            <a:avLst/>
          </a:prstGeom>
          <a:solidFill>
            <a:schemeClr val="accent2"/>
          </a:solidFill>
          <a:ln>
            <a:noFill/>
          </a:ln>
          <a:effectLst/>
        </p:spPr>
        <p:txBody>
          <a:bodyPr wrap="square">
            <a:spAutoFit/>
          </a:bodyPr>
          <a:lstStyle/>
          <a:p>
            <a:pPr algn="ctr"/>
            <a:r>
              <a:rPr lang="zh-CN" altLang="en-US">
                <a:latin typeface="+mn-lt"/>
                <a:ea typeface="+mn-ea"/>
              </a:rPr>
              <a:t>确认帧</a:t>
            </a:r>
          </a:p>
        </p:txBody>
      </p:sp>
      <p:sp>
        <p:nvSpPr>
          <p:cNvPr id="19" name="Text Box 18">
            <a:extLst>
              <a:ext uri="{FF2B5EF4-FFF2-40B4-BE49-F238E27FC236}">
                <a16:creationId xmlns:a16="http://schemas.microsoft.com/office/drawing/2014/main" id="{90C8D475-CF61-4DA3-9F06-CBCB8722F2C3}"/>
              </a:ext>
            </a:extLst>
          </p:cNvPr>
          <p:cNvSpPr txBox="1">
            <a:spLocks noChangeArrowheads="1"/>
          </p:cNvSpPr>
          <p:nvPr/>
        </p:nvSpPr>
        <p:spPr bwMode="auto">
          <a:xfrm>
            <a:off x="7165489" y="3846511"/>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7D907B33-0FDB-4967-B8EC-94F05808FEEC}"/>
              </a:ext>
            </a:extLst>
          </p:cNvPr>
          <p:cNvSpPr txBox="1">
            <a:spLocks noChangeArrowheads="1"/>
          </p:cNvSpPr>
          <p:nvPr/>
        </p:nvSpPr>
        <p:spPr bwMode="auto">
          <a:xfrm>
            <a:off x="7165489" y="4783136"/>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1" name="Text Box 20">
            <a:extLst>
              <a:ext uri="{FF2B5EF4-FFF2-40B4-BE49-F238E27FC236}">
                <a16:creationId xmlns:a16="http://schemas.microsoft.com/office/drawing/2014/main" id="{492BB4B3-C887-42C1-A3BF-561F06E25A93}"/>
              </a:ext>
            </a:extLst>
          </p:cNvPr>
          <p:cNvSpPr txBox="1">
            <a:spLocks noChangeArrowheads="1"/>
          </p:cNvSpPr>
          <p:nvPr/>
        </p:nvSpPr>
        <p:spPr bwMode="auto">
          <a:xfrm>
            <a:off x="9326076" y="34147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74B3BFAB-39AC-4101-8D21-EEF5AFC46BF1}"/>
              </a:ext>
            </a:extLst>
          </p:cNvPr>
          <p:cNvSpPr txBox="1">
            <a:spLocks noChangeArrowheads="1"/>
          </p:cNvSpPr>
          <p:nvPr/>
        </p:nvSpPr>
        <p:spPr bwMode="auto">
          <a:xfrm>
            <a:off x="9326076" y="42783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3" name="Text Box 22">
            <a:extLst>
              <a:ext uri="{FF2B5EF4-FFF2-40B4-BE49-F238E27FC236}">
                <a16:creationId xmlns:a16="http://schemas.microsoft.com/office/drawing/2014/main" id="{8C04B510-547F-49E4-99E6-BC29A34D6C41}"/>
              </a:ext>
            </a:extLst>
          </p:cNvPr>
          <p:cNvSpPr txBox="1">
            <a:spLocks noChangeArrowheads="1"/>
          </p:cNvSpPr>
          <p:nvPr/>
        </p:nvSpPr>
        <p:spPr bwMode="auto">
          <a:xfrm>
            <a:off x="9334077" y="5305424"/>
            <a:ext cx="941283"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a:latin typeface="+mn-lt"/>
                <a:ea typeface="+mn-ea"/>
              </a:rPr>
              <a:t>EOT</a:t>
            </a:r>
            <a:r>
              <a:rPr lang="zh-CN" altLang="en-US">
                <a:latin typeface="+mn-lt"/>
                <a:ea typeface="+mn-ea"/>
              </a:rPr>
              <a:t>帧</a:t>
            </a:r>
          </a:p>
        </p:txBody>
      </p:sp>
      <p:sp>
        <p:nvSpPr>
          <p:cNvPr id="24" name="Text Box 23">
            <a:extLst>
              <a:ext uri="{FF2B5EF4-FFF2-40B4-BE49-F238E27FC236}">
                <a16:creationId xmlns:a16="http://schemas.microsoft.com/office/drawing/2014/main" id="{4867F99A-5A89-43F8-8E6C-06FABA55AB25}"/>
              </a:ext>
            </a:extLst>
          </p:cNvPr>
          <p:cNvSpPr txBox="1">
            <a:spLocks noChangeArrowheads="1"/>
          </p:cNvSpPr>
          <p:nvPr/>
        </p:nvSpPr>
        <p:spPr bwMode="auto">
          <a:xfrm>
            <a:off x="5869305" y="22336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5" name="Text Box 24">
            <a:extLst>
              <a:ext uri="{FF2B5EF4-FFF2-40B4-BE49-F238E27FC236}">
                <a16:creationId xmlns:a16="http://schemas.microsoft.com/office/drawing/2014/main" id="{C38FE9CC-C769-41B3-BBAE-4AA0720E9EFF}"/>
              </a:ext>
            </a:extLst>
          </p:cNvPr>
          <p:cNvSpPr txBox="1">
            <a:spLocks noChangeArrowheads="1"/>
          </p:cNvSpPr>
          <p:nvPr/>
        </p:nvSpPr>
        <p:spPr bwMode="auto">
          <a:xfrm>
            <a:off x="5866072" y="3817937"/>
            <a:ext cx="80021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数据</a:t>
            </a:r>
          </a:p>
          <a:p>
            <a:r>
              <a:rPr lang="zh-CN" altLang="en-US" dirty="0"/>
              <a:t>传输</a:t>
            </a:r>
          </a:p>
        </p:txBody>
      </p:sp>
      <p:sp>
        <p:nvSpPr>
          <p:cNvPr id="26" name="Text Box 25">
            <a:extLst>
              <a:ext uri="{FF2B5EF4-FFF2-40B4-BE49-F238E27FC236}">
                <a16:creationId xmlns:a16="http://schemas.microsoft.com/office/drawing/2014/main" id="{ECD021B9-0EC8-410A-A845-0BF8E7A7C058}"/>
              </a:ext>
            </a:extLst>
          </p:cNvPr>
          <p:cNvSpPr txBox="1">
            <a:spLocks noChangeArrowheads="1"/>
          </p:cNvSpPr>
          <p:nvPr/>
        </p:nvSpPr>
        <p:spPr bwMode="auto">
          <a:xfrm>
            <a:off x="5869305" y="518636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7" name="Text Box 26">
            <a:extLst>
              <a:ext uri="{FF2B5EF4-FFF2-40B4-BE49-F238E27FC236}">
                <a16:creationId xmlns:a16="http://schemas.microsoft.com/office/drawing/2014/main" id="{D9E94246-7E81-44D6-A125-1285D46F87BF}"/>
              </a:ext>
            </a:extLst>
          </p:cNvPr>
          <p:cNvSpPr txBox="1">
            <a:spLocks noChangeArrowheads="1"/>
          </p:cNvSpPr>
          <p:nvPr/>
        </p:nvSpPr>
        <p:spPr bwMode="auto">
          <a:xfrm>
            <a:off x="6278958" y="1263446"/>
            <a:ext cx="86914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solidFill>
                  <a:schemeClr val="accent1"/>
                </a:solidFill>
                <a:latin typeface="+mn-lt"/>
                <a:ea typeface="+mn-ea"/>
              </a:rPr>
              <a:t>站点</a:t>
            </a:r>
            <a:r>
              <a:rPr lang="en-US" altLang="zh-CN" sz="2000" dirty="0">
                <a:solidFill>
                  <a:schemeClr val="accent1"/>
                </a:solidFill>
                <a:latin typeface="+mn-lt"/>
                <a:ea typeface="+mn-ea"/>
              </a:rPr>
              <a:t>A</a:t>
            </a:r>
          </a:p>
        </p:txBody>
      </p:sp>
      <p:sp>
        <p:nvSpPr>
          <p:cNvPr id="28" name="Text Box 28">
            <a:extLst>
              <a:ext uri="{FF2B5EF4-FFF2-40B4-BE49-F238E27FC236}">
                <a16:creationId xmlns:a16="http://schemas.microsoft.com/office/drawing/2014/main" id="{5B72A974-4F0D-43DA-B2AE-35890DD271B0}"/>
              </a:ext>
            </a:extLst>
          </p:cNvPr>
          <p:cNvSpPr txBox="1">
            <a:spLocks noChangeArrowheads="1"/>
          </p:cNvSpPr>
          <p:nvPr/>
        </p:nvSpPr>
        <p:spPr bwMode="auto">
          <a:xfrm>
            <a:off x="10484465" y="1238815"/>
            <a:ext cx="8691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站点</a:t>
            </a:r>
            <a:r>
              <a:rPr lang="en-US" altLang="zh-CN" dirty="0"/>
              <a:t>B</a:t>
            </a:r>
          </a:p>
        </p:txBody>
      </p:sp>
      <p:pic>
        <p:nvPicPr>
          <p:cNvPr id="31" name="图形 30">
            <a:extLst>
              <a:ext uri="{FF2B5EF4-FFF2-40B4-BE49-F238E27FC236}">
                <a16:creationId xmlns:a16="http://schemas.microsoft.com/office/drawing/2014/main" id="{4522FD4C-689F-4745-954C-7CB24DB7FA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83434" y="1735386"/>
            <a:ext cx="588835" cy="445833"/>
          </a:xfrm>
          <a:prstGeom prst="rect">
            <a:avLst/>
          </a:prstGeom>
        </p:spPr>
      </p:pic>
      <p:pic>
        <p:nvPicPr>
          <p:cNvPr id="32" name="图形 31">
            <a:extLst>
              <a:ext uri="{FF2B5EF4-FFF2-40B4-BE49-F238E27FC236}">
                <a16:creationId xmlns:a16="http://schemas.microsoft.com/office/drawing/2014/main" id="{B794BEF5-ADE9-4EA5-8338-ED5494ADC9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3870" y="1703438"/>
            <a:ext cx="588835" cy="445833"/>
          </a:xfrm>
          <a:prstGeom prst="rect">
            <a:avLst/>
          </a:prstGeom>
        </p:spPr>
      </p:pic>
    </p:spTree>
    <p:extLst>
      <p:ext uri="{BB962C8B-B14F-4D97-AF65-F5344CB8AC3E}">
        <p14:creationId xmlns:p14="http://schemas.microsoft.com/office/powerpoint/2010/main" val="27771688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FE91F605-249A-773C-7B68-3E31690A0DD8}"/>
              </a:ext>
            </a:extLst>
          </p:cNvPr>
          <p:cNvSpPr/>
          <p:nvPr/>
        </p:nvSpPr>
        <p:spPr>
          <a:xfrm>
            <a:off x="1139001" y="1436699"/>
            <a:ext cx="10033281" cy="3860909"/>
          </a:xfrm>
          <a:prstGeom prst="roundRect">
            <a:avLst/>
          </a:prstGeom>
          <a:solidFill>
            <a:schemeClr val="tx2">
              <a:lumMod val="20000"/>
              <a:lumOff val="8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58" name="灯片编号占位符 5"/>
          <p:cNvSpPr>
            <a:spLocks noGrp="1"/>
          </p:cNvSpPr>
          <p:nvPr>
            <p:ph type="sldNum" sz="quarter" idx="12"/>
          </p:nvPr>
        </p:nvSpPr>
        <p:spPr/>
        <p:txBody>
          <a:bodyPr/>
          <a:lstStyle/>
          <a:p>
            <a:fld id="{24001D3C-297D-4472-9647-6EC3DD454CC9}" type="slidenum">
              <a:rPr lang="en-US" altLang="zh-CN"/>
              <a:pPr/>
              <a:t>200</a:t>
            </a:fld>
            <a:endParaRPr lang="en-US" altLang="zh-CN"/>
          </a:p>
        </p:txBody>
      </p:sp>
      <p:sp>
        <p:nvSpPr>
          <p:cNvPr id="592898" name="Rectangle 2"/>
          <p:cNvSpPr>
            <a:spLocks noGrp="1" noChangeArrowheads="1"/>
          </p:cNvSpPr>
          <p:nvPr>
            <p:ph type="title"/>
          </p:nvPr>
        </p:nvSpPr>
        <p:spPr/>
        <p:txBody>
          <a:bodyPr/>
          <a:lstStyle/>
          <a:p>
            <a:r>
              <a:rPr lang="zh-CN" altLang="en-US" dirty="0"/>
              <a:t>用以太网交换机扩展局域网 </a:t>
            </a:r>
          </a:p>
        </p:txBody>
      </p:sp>
      <p:sp>
        <p:nvSpPr>
          <p:cNvPr id="592900" name="Freeform 4"/>
          <p:cNvSpPr>
            <a:spLocks noChangeArrowheads="1"/>
          </p:cNvSpPr>
          <p:nvPr/>
        </p:nvSpPr>
        <p:spPr bwMode="auto">
          <a:xfrm>
            <a:off x="6358215" y="2757287"/>
            <a:ext cx="1989487" cy="45719"/>
          </a:xfrm>
          <a:custGeom>
            <a:avLst/>
            <a:gdLst>
              <a:gd name="T0" fmla="*/ 689 w 689"/>
              <a:gd name="T1" fmla="*/ 178 h 178"/>
              <a:gd name="T2" fmla="*/ 0 w 689"/>
              <a:gd name="T3" fmla="*/ 0 h 178"/>
            </a:gdLst>
            <a:ahLst/>
            <a:cxnLst>
              <a:cxn ang="0">
                <a:pos x="T0" y="T1"/>
              </a:cxn>
              <a:cxn ang="0">
                <a:pos x="T2" y="T3"/>
              </a:cxn>
            </a:cxnLst>
            <a:rect l="0" t="0" r="r" b="b"/>
            <a:pathLst>
              <a:path w="689" h="178">
                <a:moveTo>
                  <a:pt x="689" y="178"/>
                </a:move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1" name="Freeform 5"/>
          <p:cNvSpPr>
            <a:spLocks noChangeArrowheads="1"/>
          </p:cNvSpPr>
          <p:nvPr/>
        </p:nvSpPr>
        <p:spPr bwMode="auto">
          <a:xfrm rot="9955067">
            <a:off x="9046924" y="2613798"/>
            <a:ext cx="1161226" cy="147511"/>
          </a:xfrm>
          <a:custGeom>
            <a:avLst/>
            <a:gdLst>
              <a:gd name="T0" fmla="*/ 956 w 956"/>
              <a:gd name="T1" fmla="*/ 122 h 122"/>
              <a:gd name="T2" fmla="*/ 467 w 956"/>
              <a:gd name="T3" fmla="*/ 11 h 122"/>
              <a:gd name="T4" fmla="*/ 511 w 956"/>
              <a:gd name="T5" fmla="*/ 111 h 122"/>
              <a:gd name="T6" fmla="*/ 0 w 956"/>
              <a:gd name="T7" fmla="*/ 0 h 122"/>
            </a:gdLst>
            <a:ahLst/>
            <a:cxnLst>
              <a:cxn ang="0">
                <a:pos x="T0" y="T1"/>
              </a:cxn>
              <a:cxn ang="0">
                <a:pos x="T2" y="T3"/>
              </a:cxn>
              <a:cxn ang="0">
                <a:pos x="T4" y="T5"/>
              </a:cxn>
              <a:cxn ang="0">
                <a:pos x="T6" y="T7"/>
              </a:cxn>
            </a:cxnLst>
            <a:rect l="0" t="0" r="r" b="b"/>
            <a:pathLst>
              <a:path w="956" h="122">
                <a:moveTo>
                  <a:pt x="956" y="122"/>
                </a:moveTo>
                <a:lnTo>
                  <a:pt x="467" y="11"/>
                </a:lnTo>
                <a:lnTo>
                  <a:pt x="511" y="111"/>
                </a:ln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2" name="Line 6"/>
          <p:cNvSpPr>
            <a:spLocks noChangeShapeType="1"/>
          </p:cNvSpPr>
          <p:nvPr/>
        </p:nvSpPr>
        <p:spPr bwMode="auto">
          <a:xfrm flipH="1" flipV="1">
            <a:off x="3426100" y="2287069"/>
            <a:ext cx="2373202" cy="330754"/>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3" name="Line 7"/>
          <p:cNvSpPr>
            <a:spLocks noChangeShapeType="1"/>
          </p:cNvSpPr>
          <p:nvPr/>
        </p:nvSpPr>
        <p:spPr bwMode="auto">
          <a:xfrm flipH="1">
            <a:off x="3499124" y="2778162"/>
            <a:ext cx="2300177" cy="516969"/>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4" name="Line 8"/>
          <p:cNvSpPr>
            <a:spLocks noChangeShapeType="1"/>
          </p:cNvSpPr>
          <p:nvPr/>
        </p:nvSpPr>
        <p:spPr bwMode="auto">
          <a:xfrm flipH="1">
            <a:off x="4578625" y="2911434"/>
            <a:ext cx="1255726" cy="103139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5" name="Line 9"/>
          <p:cNvSpPr>
            <a:spLocks noChangeShapeType="1"/>
          </p:cNvSpPr>
          <p:nvPr/>
        </p:nvSpPr>
        <p:spPr bwMode="auto">
          <a:xfrm>
            <a:off x="6512572" y="2955694"/>
            <a:ext cx="1160367" cy="95755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6" name="Line 10"/>
          <p:cNvSpPr>
            <a:spLocks noChangeShapeType="1"/>
          </p:cNvSpPr>
          <p:nvPr/>
        </p:nvSpPr>
        <p:spPr bwMode="auto">
          <a:xfrm flipH="1">
            <a:off x="6045727" y="2944754"/>
            <a:ext cx="109915" cy="99807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10" name="Text Box 14"/>
          <p:cNvSpPr txBox="1">
            <a:spLocks noChangeArrowheads="1"/>
          </p:cNvSpPr>
          <p:nvPr/>
        </p:nvSpPr>
        <p:spPr bwMode="auto">
          <a:xfrm>
            <a:off x="2769853" y="3863756"/>
            <a:ext cx="1426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t>10BASE-T</a:t>
            </a:r>
          </a:p>
        </p:txBody>
      </p:sp>
      <p:sp>
        <p:nvSpPr>
          <p:cNvPr id="592914" name="Text Box 18"/>
          <p:cNvSpPr txBox="1">
            <a:spLocks noChangeArrowheads="1"/>
          </p:cNvSpPr>
          <p:nvPr/>
        </p:nvSpPr>
        <p:spPr bwMode="auto">
          <a:xfrm>
            <a:off x="9053741" y="2088631"/>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t>至因特网</a:t>
            </a:r>
          </a:p>
        </p:txBody>
      </p:sp>
      <p:sp>
        <p:nvSpPr>
          <p:cNvPr id="592915" name="Text Box 19"/>
          <p:cNvSpPr txBox="1">
            <a:spLocks noChangeArrowheads="1"/>
          </p:cNvSpPr>
          <p:nvPr/>
        </p:nvSpPr>
        <p:spPr bwMode="auto">
          <a:xfrm>
            <a:off x="6810866" y="2344625"/>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6" name="Text Box 20"/>
          <p:cNvSpPr txBox="1">
            <a:spLocks noChangeArrowheads="1"/>
          </p:cNvSpPr>
          <p:nvPr/>
        </p:nvSpPr>
        <p:spPr bwMode="auto">
          <a:xfrm>
            <a:off x="3757441" y="26223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7" name="Text Box 21"/>
          <p:cNvSpPr txBox="1">
            <a:spLocks noChangeArrowheads="1"/>
          </p:cNvSpPr>
          <p:nvPr/>
        </p:nvSpPr>
        <p:spPr bwMode="auto">
          <a:xfrm>
            <a:off x="3999189" y="20330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8" name="Text Box 22"/>
          <p:cNvSpPr txBox="1">
            <a:spLocks noChangeArrowheads="1"/>
          </p:cNvSpPr>
          <p:nvPr/>
        </p:nvSpPr>
        <p:spPr bwMode="auto">
          <a:xfrm>
            <a:off x="1361276" y="2052336"/>
            <a:ext cx="1684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WEB</a:t>
            </a:r>
            <a:r>
              <a:rPr kumimoji="1" lang="zh-CN" altLang="en-US" sz="2000" b="1" dirty="0"/>
              <a:t>服务器</a:t>
            </a:r>
          </a:p>
        </p:txBody>
      </p:sp>
      <p:sp>
        <p:nvSpPr>
          <p:cNvPr id="592919" name="Text Box 23"/>
          <p:cNvSpPr txBox="1">
            <a:spLocks noChangeArrowheads="1"/>
          </p:cNvSpPr>
          <p:nvPr/>
        </p:nvSpPr>
        <p:spPr bwMode="auto">
          <a:xfrm>
            <a:off x="1316935" y="3058989"/>
            <a:ext cx="1755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Email</a:t>
            </a:r>
            <a:r>
              <a:rPr kumimoji="1" lang="zh-CN" altLang="en-US" sz="2000" b="1" dirty="0"/>
              <a:t> 服务器</a:t>
            </a:r>
          </a:p>
        </p:txBody>
      </p:sp>
      <p:sp>
        <p:nvSpPr>
          <p:cNvPr id="592921" name="Text Box 25"/>
          <p:cNvSpPr txBox="1">
            <a:spLocks noChangeArrowheads="1"/>
          </p:cNvSpPr>
          <p:nvPr/>
        </p:nvSpPr>
        <p:spPr bwMode="auto">
          <a:xfrm>
            <a:off x="5637825" y="1624187"/>
            <a:ext cx="9541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以太网</a:t>
            </a:r>
          </a:p>
          <a:p>
            <a:r>
              <a:rPr kumimoji="1" lang="zh-CN" altLang="en-US" sz="2000" b="1" dirty="0"/>
              <a:t>交换机</a:t>
            </a:r>
          </a:p>
        </p:txBody>
      </p:sp>
      <p:sp>
        <p:nvSpPr>
          <p:cNvPr id="592922" name="Text Box 26"/>
          <p:cNvSpPr txBox="1">
            <a:spLocks noChangeArrowheads="1"/>
          </p:cNvSpPr>
          <p:nvPr/>
        </p:nvSpPr>
        <p:spPr bwMode="auto">
          <a:xfrm>
            <a:off x="8236622" y="313743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路由器</a:t>
            </a:r>
          </a:p>
        </p:txBody>
      </p:sp>
      <p:grpSp>
        <p:nvGrpSpPr>
          <p:cNvPr id="592923" name="Group 27"/>
          <p:cNvGrpSpPr>
            <a:grpSpLocks/>
          </p:cNvGrpSpPr>
          <p:nvPr/>
        </p:nvGrpSpPr>
        <p:grpSpPr bwMode="auto">
          <a:xfrm>
            <a:off x="4114041" y="4161912"/>
            <a:ext cx="943615" cy="399034"/>
            <a:chOff x="1835" y="2867"/>
            <a:chExt cx="577" cy="269"/>
          </a:xfrm>
        </p:grpSpPr>
        <p:sp>
          <p:nvSpPr>
            <p:cNvPr id="592924" name="Line 2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7" name="Line 31"/>
            <p:cNvSpPr>
              <a:spLocks noChangeShapeType="1"/>
            </p:cNvSpPr>
            <p:nvPr/>
          </p:nvSpPr>
          <p:spPr bwMode="auto">
            <a:xfrm>
              <a:off x="2222" y="2867"/>
              <a:ext cx="190" cy="2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8" name="Line 32"/>
            <p:cNvSpPr>
              <a:spLocks noChangeShapeType="1"/>
            </p:cNvSpPr>
            <p:nvPr/>
          </p:nvSpPr>
          <p:spPr bwMode="auto">
            <a:xfrm>
              <a:off x="2155" y="2878"/>
              <a:ext cx="13"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33" name="Group 37"/>
          <p:cNvGrpSpPr>
            <a:grpSpLocks/>
          </p:cNvGrpSpPr>
          <p:nvPr/>
        </p:nvGrpSpPr>
        <p:grpSpPr bwMode="auto">
          <a:xfrm>
            <a:off x="5559253" y="4184142"/>
            <a:ext cx="926726" cy="362849"/>
            <a:chOff x="1835" y="2871"/>
            <a:chExt cx="585" cy="271"/>
          </a:xfrm>
        </p:grpSpPr>
        <p:sp>
          <p:nvSpPr>
            <p:cNvPr id="592934" name="Line 3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7" name="Line 41"/>
            <p:cNvSpPr>
              <a:spLocks noChangeShapeType="1"/>
            </p:cNvSpPr>
            <p:nvPr/>
          </p:nvSpPr>
          <p:spPr bwMode="auto">
            <a:xfrm>
              <a:off x="2231" y="2871"/>
              <a:ext cx="189" cy="2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8" name="Line 42"/>
            <p:cNvSpPr>
              <a:spLocks noChangeShapeType="1"/>
            </p:cNvSpPr>
            <p:nvPr/>
          </p:nvSpPr>
          <p:spPr bwMode="auto">
            <a:xfrm>
              <a:off x="2145" y="2871"/>
              <a:ext cx="1" cy="25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43" name="Group 47"/>
          <p:cNvGrpSpPr>
            <a:grpSpLocks/>
          </p:cNvGrpSpPr>
          <p:nvPr/>
        </p:nvGrpSpPr>
        <p:grpSpPr bwMode="auto">
          <a:xfrm>
            <a:off x="7193514" y="4131571"/>
            <a:ext cx="915988" cy="420688"/>
            <a:chOff x="1835" y="2871"/>
            <a:chExt cx="577" cy="265"/>
          </a:xfrm>
        </p:grpSpPr>
        <p:sp>
          <p:nvSpPr>
            <p:cNvPr id="592944" name="Line 4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6" name="Line 50"/>
            <p:cNvSpPr>
              <a:spLocks noChangeShapeType="1"/>
            </p:cNvSpPr>
            <p:nvPr/>
          </p:nvSpPr>
          <p:spPr bwMode="auto">
            <a:xfrm flipH="1">
              <a:off x="2137" y="2875"/>
              <a:ext cx="26" cy="2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7" name="Line 51"/>
            <p:cNvSpPr>
              <a:spLocks noChangeShapeType="1"/>
            </p:cNvSpPr>
            <p:nvPr/>
          </p:nvSpPr>
          <p:spPr bwMode="auto">
            <a:xfrm>
              <a:off x="2286" y="2875"/>
              <a:ext cx="126" cy="2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 name="图片 6">
            <a:extLst>
              <a:ext uri="{FF2B5EF4-FFF2-40B4-BE49-F238E27FC236}">
                <a16:creationId xmlns:a16="http://schemas.microsoft.com/office/drawing/2014/main" id="{1A6B0D76-57D4-04C0-B8DF-0C44607FC9B2}"/>
              </a:ext>
            </a:extLst>
          </p:cNvPr>
          <p:cNvPicPr>
            <a:picLocks noChangeAspect="1"/>
          </p:cNvPicPr>
          <p:nvPr/>
        </p:nvPicPr>
        <p:blipFill>
          <a:blip r:embed="rId3"/>
          <a:stretch>
            <a:fillRect/>
          </a:stretch>
        </p:blipFill>
        <p:spPr>
          <a:xfrm>
            <a:off x="4204474" y="3913246"/>
            <a:ext cx="789579" cy="304317"/>
          </a:xfrm>
          <a:prstGeom prst="rect">
            <a:avLst/>
          </a:prstGeom>
        </p:spPr>
      </p:pic>
      <p:pic>
        <p:nvPicPr>
          <p:cNvPr id="8" name="图片 7">
            <a:extLst>
              <a:ext uri="{FF2B5EF4-FFF2-40B4-BE49-F238E27FC236}">
                <a16:creationId xmlns:a16="http://schemas.microsoft.com/office/drawing/2014/main" id="{6DA2F132-320D-10DD-CA7C-8E0FF71E71A8}"/>
              </a:ext>
            </a:extLst>
          </p:cNvPr>
          <p:cNvPicPr>
            <a:picLocks noChangeAspect="1"/>
          </p:cNvPicPr>
          <p:nvPr/>
        </p:nvPicPr>
        <p:blipFill>
          <a:blip r:embed="rId3"/>
          <a:stretch>
            <a:fillRect/>
          </a:stretch>
        </p:blipFill>
        <p:spPr>
          <a:xfrm>
            <a:off x="5620525" y="3913246"/>
            <a:ext cx="789579" cy="304317"/>
          </a:xfrm>
          <a:prstGeom prst="rect">
            <a:avLst/>
          </a:prstGeom>
        </p:spPr>
      </p:pic>
      <p:pic>
        <p:nvPicPr>
          <p:cNvPr id="9" name="图片 8">
            <a:extLst>
              <a:ext uri="{FF2B5EF4-FFF2-40B4-BE49-F238E27FC236}">
                <a16:creationId xmlns:a16="http://schemas.microsoft.com/office/drawing/2014/main" id="{D240834A-5544-4A98-FB98-FA0BCB80D020}"/>
              </a:ext>
            </a:extLst>
          </p:cNvPr>
          <p:cNvPicPr>
            <a:picLocks noChangeAspect="1"/>
          </p:cNvPicPr>
          <p:nvPr/>
        </p:nvPicPr>
        <p:blipFill>
          <a:blip r:embed="rId3"/>
          <a:stretch>
            <a:fillRect/>
          </a:stretch>
        </p:blipFill>
        <p:spPr>
          <a:xfrm>
            <a:off x="7298510" y="3866342"/>
            <a:ext cx="789579" cy="304317"/>
          </a:xfrm>
          <a:prstGeom prst="rect">
            <a:avLst/>
          </a:prstGeom>
        </p:spPr>
      </p:pic>
      <p:pic>
        <p:nvPicPr>
          <p:cNvPr id="30" name="图形 29">
            <a:extLst>
              <a:ext uri="{FF2B5EF4-FFF2-40B4-BE49-F238E27FC236}">
                <a16:creationId xmlns:a16="http://schemas.microsoft.com/office/drawing/2014/main" id="{9342D25A-7D0C-B391-D24B-8296699BF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9453" y="4546991"/>
            <a:ext cx="401828" cy="304317"/>
          </a:xfrm>
          <a:prstGeom prst="rect">
            <a:avLst/>
          </a:prstGeom>
        </p:spPr>
      </p:pic>
      <p:pic>
        <p:nvPicPr>
          <p:cNvPr id="31" name="图形 30">
            <a:extLst>
              <a:ext uri="{FF2B5EF4-FFF2-40B4-BE49-F238E27FC236}">
                <a16:creationId xmlns:a16="http://schemas.microsoft.com/office/drawing/2014/main" id="{E2491FD2-7DA9-C8BC-677E-F636BAAD6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9292" y="4546991"/>
            <a:ext cx="401828" cy="304317"/>
          </a:xfrm>
          <a:prstGeom prst="rect">
            <a:avLst/>
          </a:prstGeom>
        </p:spPr>
      </p:pic>
      <p:pic>
        <p:nvPicPr>
          <p:cNvPr id="32" name="图形 31">
            <a:extLst>
              <a:ext uri="{FF2B5EF4-FFF2-40B4-BE49-F238E27FC236}">
                <a16:creationId xmlns:a16="http://schemas.microsoft.com/office/drawing/2014/main" id="{234840BD-6CE8-CBBF-CB9E-A9E89D2022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3681" y="4539352"/>
            <a:ext cx="422001" cy="319594"/>
          </a:xfrm>
          <a:prstGeom prst="rect">
            <a:avLst/>
          </a:prstGeom>
        </p:spPr>
      </p:pic>
      <p:pic>
        <p:nvPicPr>
          <p:cNvPr id="33" name="图形 32">
            <a:extLst>
              <a:ext uri="{FF2B5EF4-FFF2-40B4-BE49-F238E27FC236}">
                <a16:creationId xmlns:a16="http://schemas.microsoft.com/office/drawing/2014/main" id="{66676DCE-2E11-255E-B5A1-7AD2D8FC7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7942" y="4539281"/>
            <a:ext cx="401828" cy="304317"/>
          </a:xfrm>
          <a:prstGeom prst="rect">
            <a:avLst/>
          </a:prstGeom>
        </p:spPr>
      </p:pic>
      <p:pic>
        <p:nvPicPr>
          <p:cNvPr id="34" name="图形 33">
            <a:extLst>
              <a:ext uri="{FF2B5EF4-FFF2-40B4-BE49-F238E27FC236}">
                <a16:creationId xmlns:a16="http://schemas.microsoft.com/office/drawing/2014/main" id="{0ADD9B8A-46CE-9B1F-9DE7-F364167A7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7781" y="4539281"/>
            <a:ext cx="401828" cy="304317"/>
          </a:xfrm>
          <a:prstGeom prst="rect">
            <a:avLst/>
          </a:prstGeom>
        </p:spPr>
      </p:pic>
      <p:pic>
        <p:nvPicPr>
          <p:cNvPr id="35" name="图形 34">
            <a:extLst>
              <a:ext uri="{FF2B5EF4-FFF2-40B4-BE49-F238E27FC236}">
                <a16:creationId xmlns:a16="http://schemas.microsoft.com/office/drawing/2014/main" id="{EDD9D536-6F35-CE0A-7B2D-2D586E4F3D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2170" y="4531642"/>
            <a:ext cx="422001" cy="319594"/>
          </a:xfrm>
          <a:prstGeom prst="rect">
            <a:avLst/>
          </a:prstGeom>
        </p:spPr>
      </p:pic>
      <p:pic>
        <p:nvPicPr>
          <p:cNvPr id="36" name="图形 35">
            <a:extLst>
              <a:ext uri="{FF2B5EF4-FFF2-40B4-BE49-F238E27FC236}">
                <a16:creationId xmlns:a16="http://schemas.microsoft.com/office/drawing/2014/main" id="{F4642F48-495F-9A19-5442-A1836CF315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6710" y="4544526"/>
            <a:ext cx="401828" cy="304317"/>
          </a:xfrm>
          <a:prstGeom prst="rect">
            <a:avLst/>
          </a:prstGeom>
        </p:spPr>
      </p:pic>
      <p:pic>
        <p:nvPicPr>
          <p:cNvPr id="37" name="图形 36">
            <a:extLst>
              <a:ext uri="{FF2B5EF4-FFF2-40B4-BE49-F238E27FC236}">
                <a16:creationId xmlns:a16="http://schemas.microsoft.com/office/drawing/2014/main" id="{EBDDFD64-8E64-8D77-3A2F-8575AC465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6549" y="4544526"/>
            <a:ext cx="401828" cy="304317"/>
          </a:xfrm>
          <a:prstGeom prst="rect">
            <a:avLst/>
          </a:prstGeom>
        </p:spPr>
      </p:pic>
      <p:pic>
        <p:nvPicPr>
          <p:cNvPr id="38" name="图形 37">
            <a:extLst>
              <a:ext uri="{FF2B5EF4-FFF2-40B4-BE49-F238E27FC236}">
                <a16:creationId xmlns:a16="http://schemas.microsoft.com/office/drawing/2014/main" id="{EC9104DE-A539-0A05-BE80-A32D574E3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0938" y="4536887"/>
            <a:ext cx="422001" cy="319594"/>
          </a:xfrm>
          <a:prstGeom prst="rect">
            <a:avLst/>
          </a:prstGeom>
        </p:spPr>
      </p:pic>
      <p:pic>
        <p:nvPicPr>
          <p:cNvPr id="39" name="图形 38">
            <a:extLst>
              <a:ext uri="{FF2B5EF4-FFF2-40B4-BE49-F238E27FC236}">
                <a16:creationId xmlns:a16="http://schemas.microsoft.com/office/drawing/2014/main" id="{8AA3FEF7-BA92-1E78-6760-B00D3CB3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6535" y="2436724"/>
            <a:ext cx="716811" cy="548522"/>
          </a:xfrm>
          <a:prstGeom prst="rect">
            <a:avLst/>
          </a:prstGeom>
        </p:spPr>
      </p:pic>
      <p:pic>
        <p:nvPicPr>
          <p:cNvPr id="40" name="图形 39">
            <a:extLst>
              <a:ext uri="{FF2B5EF4-FFF2-40B4-BE49-F238E27FC236}">
                <a16:creationId xmlns:a16="http://schemas.microsoft.com/office/drawing/2014/main" id="{63975F9D-1D22-799F-52B0-1A556166E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01045" y="2248612"/>
            <a:ext cx="762776" cy="762776"/>
          </a:xfrm>
          <a:prstGeom prst="rect">
            <a:avLst/>
          </a:prstGeom>
        </p:spPr>
      </p:pic>
      <p:pic>
        <p:nvPicPr>
          <p:cNvPr id="41" name="图形 40">
            <a:extLst>
              <a:ext uri="{FF2B5EF4-FFF2-40B4-BE49-F238E27FC236}">
                <a16:creationId xmlns:a16="http://schemas.microsoft.com/office/drawing/2014/main" id="{EE4B038C-917B-72AF-A8D0-E254A17156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7702" y="2429945"/>
            <a:ext cx="698726" cy="698726"/>
          </a:xfrm>
          <a:prstGeom prst="rect">
            <a:avLst/>
          </a:prstGeom>
        </p:spPr>
      </p:pic>
      <p:pic>
        <p:nvPicPr>
          <p:cNvPr id="43" name="图形 42">
            <a:extLst>
              <a:ext uri="{FF2B5EF4-FFF2-40B4-BE49-F238E27FC236}">
                <a16:creationId xmlns:a16="http://schemas.microsoft.com/office/drawing/2014/main" id="{0FE1CB51-D2F4-E98F-4A37-E3AE6E5B24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73175" y="1980851"/>
            <a:ext cx="548706" cy="480685"/>
          </a:xfrm>
          <a:prstGeom prst="rect">
            <a:avLst/>
          </a:prstGeom>
        </p:spPr>
      </p:pic>
      <p:pic>
        <p:nvPicPr>
          <p:cNvPr id="45" name="图形 44">
            <a:extLst>
              <a:ext uri="{FF2B5EF4-FFF2-40B4-BE49-F238E27FC236}">
                <a16:creationId xmlns:a16="http://schemas.microsoft.com/office/drawing/2014/main" id="{38BED2D9-164F-EFB2-0E4D-BC255F6D18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58041" y="2995338"/>
            <a:ext cx="548706" cy="480685"/>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a:extLst>
              <a:ext uri="{FF2B5EF4-FFF2-40B4-BE49-F238E27FC236}">
                <a16:creationId xmlns:a16="http://schemas.microsoft.com/office/drawing/2014/main" id="{36B8606C-212D-47C7-B2E4-3DB53A7D1840}"/>
              </a:ext>
            </a:extLst>
          </p:cNvPr>
          <p:cNvSpPr/>
          <p:nvPr/>
        </p:nvSpPr>
        <p:spPr>
          <a:xfrm>
            <a:off x="660400" y="2580079"/>
            <a:ext cx="3704401" cy="3549260"/>
          </a:xfrm>
          <a:prstGeom prst="roundRect">
            <a:avLst>
              <a:gd name="adj" fmla="val 874"/>
            </a:avLst>
          </a:prstGeom>
          <a:solidFill>
            <a:schemeClr val="bg2">
              <a:lumMod val="9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sz="1200" dirty="0">
              <a:solidFill>
                <a:schemeClr val="tx1">
                  <a:lumMod val="65000"/>
                  <a:lumOff val="35000"/>
                </a:schemeClr>
              </a:solidFill>
              <a:cs typeface="+mn-ea"/>
              <a:sym typeface="+mn-lt"/>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97866"/>
            <a:ext cx="10858500" cy="900112"/>
          </a:xfrm>
        </p:spPr>
        <p:txBody>
          <a:bodyPr>
            <a:normAutofit/>
          </a:bodyPr>
          <a:lstStyle/>
          <a:p>
            <a:pPr>
              <a:lnSpc>
                <a:spcPct val="120000"/>
              </a:lnSpc>
            </a:pPr>
            <a:r>
              <a:rPr lang="zh-CN" altLang="en-US" sz="3200" dirty="0">
                <a:latin typeface="+mn-lt"/>
                <a:ea typeface="+mn-ea"/>
                <a:cs typeface="+mn-ea"/>
                <a:sym typeface="+mn-lt"/>
              </a:rPr>
              <a:t>以太网交换机的用途</a:t>
            </a:r>
          </a:p>
        </p:txBody>
      </p:sp>
      <p:cxnSp>
        <p:nvCxnSpPr>
          <p:cNvPr id="40" name="直接连接符 39">
            <a:extLst>
              <a:ext uri="{FF2B5EF4-FFF2-40B4-BE49-F238E27FC236}">
                <a16:creationId xmlns:a16="http://schemas.microsoft.com/office/drawing/2014/main" id="{10807187-C6A9-45A8-B4DD-ABCDD2E5A681}"/>
              </a:ext>
            </a:extLst>
          </p:cNvPr>
          <p:cNvCxnSpPr/>
          <p:nvPr/>
        </p:nvCxnSpPr>
        <p:spPr>
          <a:xfrm>
            <a:off x="1209438" y="4439596"/>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3539D4-89E1-43B9-B9CA-8084B0322FE3}"/>
              </a:ext>
            </a:extLst>
          </p:cNvPr>
          <p:cNvCxnSpPr/>
          <p:nvPr/>
        </p:nvCxnSpPr>
        <p:spPr>
          <a:xfrm>
            <a:off x="2338778" y="443560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2112E6-F0B7-4526-9597-FC1C4F99DA5B}"/>
              </a:ext>
            </a:extLst>
          </p:cNvPr>
          <p:cNvCxnSpPr/>
          <p:nvPr/>
        </p:nvCxnSpPr>
        <p:spPr>
          <a:xfrm>
            <a:off x="1209438" y="44395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5219E0-AF3D-4CA8-9265-FC31326F0F17}"/>
              </a:ext>
            </a:extLst>
          </p:cNvPr>
          <p:cNvCxnSpPr/>
          <p:nvPr/>
        </p:nvCxnSpPr>
        <p:spPr>
          <a:xfrm>
            <a:off x="3349916" y="44268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F249307-90DD-44D8-A31B-E9E41B9FA168}"/>
              </a:ext>
            </a:extLst>
          </p:cNvPr>
          <p:cNvCxnSpPr>
            <a:cxnSpLocks/>
          </p:cNvCxnSpPr>
          <p:nvPr/>
        </p:nvCxnSpPr>
        <p:spPr>
          <a:xfrm>
            <a:off x="2209188" y="4135010"/>
            <a:ext cx="473" cy="30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AE3B2C7-CAC7-4835-B119-CC3BBB5DFDE5}"/>
              </a:ext>
            </a:extLst>
          </p:cNvPr>
          <p:cNvCxnSpPr>
            <a:cxnSpLocks/>
          </p:cNvCxnSpPr>
          <p:nvPr/>
        </p:nvCxnSpPr>
        <p:spPr>
          <a:xfrm>
            <a:off x="2351888" y="4110802"/>
            <a:ext cx="1" cy="34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4BBCA05-91A6-4203-8776-4F7C607F7C25}"/>
              </a:ext>
            </a:extLst>
          </p:cNvPr>
          <p:cNvCxnSpPr>
            <a:cxnSpLocks/>
          </p:cNvCxnSpPr>
          <p:nvPr/>
        </p:nvCxnSpPr>
        <p:spPr>
          <a:xfrm>
            <a:off x="2325715" y="3071596"/>
            <a:ext cx="0" cy="583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664AA388-AC76-4C30-B3A8-37B391745C47}"/>
              </a:ext>
            </a:extLst>
          </p:cNvPr>
          <p:cNvSpPr/>
          <p:nvPr/>
        </p:nvSpPr>
        <p:spPr>
          <a:xfrm>
            <a:off x="925964" y="3623413"/>
            <a:ext cx="1120820" cy="587084"/>
          </a:xfrm>
          <a:prstGeom prst="rect">
            <a:avLst/>
          </a:prstGeom>
        </p:spPr>
        <p:txBody>
          <a:bodyPr wrap="none">
            <a:spAutoFit/>
          </a:bodyPr>
          <a:lstStyle/>
          <a:p>
            <a:pPr algn="ctr" defTabSz="814388">
              <a:lnSpc>
                <a:spcPct val="120000"/>
              </a:lnSpc>
              <a:spcBef>
                <a:spcPct val="0"/>
              </a:spcBef>
              <a:buClr>
                <a:schemeClr val="accent1"/>
              </a:buClr>
              <a:buSzPct val="100000"/>
            </a:pPr>
            <a:r>
              <a:rPr lang="zh-CN" altLang="en-US" sz="1400" b="1" kern="0" dirty="0">
                <a:cs typeface="+mn-ea"/>
                <a:sym typeface="+mn-lt"/>
              </a:rPr>
              <a:t>交换机</a:t>
            </a:r>
            <a:endParaRPr lang="en-US" altLang="zh-CN" sz="1400" b="1" kern="0" dirty="0">
              <a:cs typeface="+mn-ea"/>
              <a:sym typeface="+mn-lt"/>
            </a:endParaRPr>
          </a:p>
          <a:p>
            <a:pPr algn="ctr" defTabSz="814388">
              <a:lnSpc>
                <a:spcPct val="120000"/>
              </a:lnSpc>
              <a:spcBef>
                <a:spcPct val="0"/>
              </a:spcBef>
              <a:buClr>
                <a:schemeClr val="accent1"/>
              </a:buClr>
              <a:buSzPct val="100000"/>
            </a:pPr>
            <a:r>
              <a:rPr lang="zh-CN" altLang="en-US" sz="1400" b="1" kern="0" dirty="0">
                <a:cs typeface="+mn-ea"/>
                <a:sym typeface="+mn-lt"/>
              </a:rPr>
              <a:t>（</a:t>
            </a:r>
            <a:r>
              <a:rPr lang="en-US" altLang="zh-CN" sz="1400" b="1" kern="0" dirty="0">
                <a:cs typeface="+mn-ea"/>
                <a:sym typeface="+mn-lt"/>
              </a:rPr>
              <a:t>Switch</a:t>
            </a:r>
            <a:r>
              <a:rPr lang="zh-CN" altLang="en-US" sz="1400" b="1" kern="0" dirty="0">
                <a:cs typeface="+mn-ea"/>
                <a:sym typeface="+mn-lt"/>
              </a:rPr>
              <a:t>）</a:t>
            </a:r>
          </a:p>
        </p:txBody>
      </p:sp>
      <p:cxnSp>
        <p:nvCxnSpPr>
          <p:cNvPr id="62" name="直接连接符 61">
            <a:extLst>
              <a:ext uri="{FF2B5EF4-FFF2-40B4-BE49-F238E27FC236}">
                <a16:creationId xmlns:a16="http://schemas.microsoft.com/office/drawing/2014/main" id="{0163E34D-234C-48B8-8712-80EB1CF05CE9}"/>
              </a:ext>
            </a:extLst>
          </p:cNvPr>
          <p:cNvCxnSpPr>
            <a:cxnSpLocks/>
          </p:cNvCxnSpPr>
          <p:nvPr/>
        </p:nvCxnSpPr>
        <p:spPr>
          <a:xfrm>
            <a:off x="2566440" y="3899428"/>
            <a:ext cx="1043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EC16A080-C767-4E34-B7C4-764211385885}"/>
              </a:ext>
            </a:extLst>
          </p:cNvPr>
          <p:cNvSpPr>
            <a:spLocks noChangeArrowheads="1"/>
          </p:cNvSpPr>
          <p:nvPr/>
        </p:nvSpPr>
        <p:spPr bwMode="auto">
          <a:xfrm>
            <a:off x="4770194" y="2566528"/>
            <a:ext cx="4268703" cy="3568458"/>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dirty="0">
              <a:latin typeface="+mn-lt"/>
              <a:ea typeface="+mn-ea"/>
              <a:cs typeface="+mn-ea"/>
              <a:sym typeface="+mn-lt"/>
            </a:endParaRPr>
          </a:p>
        </p:txBody>
      </p:sp>
      <p:sp>
        <p:nvSpPr>
          <p:cNvPr id="77" name="Rectangle 5">
            <a:extLst>
              <a:ext uri="{FF2B5EF4-FFF2-40B4-BE49-F238E27FC236}">
                <a16:creationId xmlns:a16="http://schemas.microsoft.com/office/drawing/2014/main" id="{F9EB3E65-A5C9-45ED-AA45-0145552B2F63}"/>
              </a:ext>
            </a:extLst>
          </p:cNvPr>
          <p:cNvSpPr>
            <a:spLocks noChangeArrowheads="1"/>
          </p:cNvSpPr>
          <p:nvPr/>
        </p:nvSpPr>
        <p:spPr bwMode="auto">
          <a:xfrm>
            <a:off x="5498666" y="2811850"/>
            <a:ext cx="2609850"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78" name="Rectangle 6">
            <a:extLst>
              <a:ext uri="{FF2B5EF4-FFF2-40B4-BE49-F238E27FC236}">
                <a16:creationId xmlns:a16="http://schemas.microsoft.com/office/drawing/2014/main" id="{1C57C28C-2049-4DBA-AF63-FACC44C6B23C}"/>
              </a:ext>
            </a:extLst>
          </p:cNvPr>
          <p:cNvSpPr>
            <a:spLocks noChangeArrowheads="1"/>
          </p:cNvSpPr>
          <p:nvPr/>
        </p:nvSpPr>
        <p:spPr bwMode="auto">
          <a:xfrm>
            <a:off x="5901892" y="2835663"/>
            <a:ext cx="1915589" cy="4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solidFill>
                  <a:srgbClr val="000000"/>
                </a:solidFill>
                <a:latin typeface="+mn-lt"/>
                <a:ea typeface="+mn-ea"/>
                <a:cs typeface="+mn-ea"/>
                <a:sym typeface="+mn-lt"/>
              </a:rPr>
              <a:t>MAC</a:t>
            </a:r>
            <a:r>
              <a:rPr lang="zh-CN" altLang="en-US" sz="2400" dirty="0">
                <a:solidFill>
                  <a:srgbClr val="000000"/>
                </a:solidFill>
                <a:latin typeface="+mn-lt"/>
                <a:ea typeface="+mn-ea"/>
                <a:cs typeface="+mn-ea"/>
                <a:sym typeface="+mn-lt"/>
              </a:rPr>
              <a:t>地址学习</a:t>
            </a:r>
            <a:endParaRPr lang="zh-CN" altLang="en-US" sz="2400" dirty="0">
              <a:latin typeface="+mn-lt"/>
              <a:ea typeface="+mn-ea"/>
              <a:cs typeface="+mn-ea"/>
              <a:sym typeface="+mn-lt"/>
            </a:endParaRPr>
          </a:p>
        </p:txBody>
      </p:sp>
      <p:sp>
        <p:nvSpPr>
          <p:cNvPr id="79" name="Rectangle 7">
            <a:extLst>
              <a:ext uri="{FF2B5EF4-FFF2-40B4-BE49-F238E27FC236}">
                <a16:creationId xmlns:a16="http://schemas.microsoft.com/office/drawing/2014/main" id="{31363FDF-560D-4BAF-B354-E43BFB3D4E1B}"/>
              </a:ext>
            </a:extLst>
          </p:cNvPr>
          <p:cNvSpPr>
            <a:spLocks noChangeArrowheads="1"/>
          </p:cNvSpPr>
          <p:nvPr/>
        </p:nvSpPr>
        <p:spPr bwMode="auto">
          <a:xfrm>
            <a:off x="6026237" y="3724663"/>
            <a:ext cx="1688772"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80" name="Rectangle 8">
            <a:extLst>
              <a:ext uri="{FF2B5EF4-FFF2-40B4-BE49-F238E27FC236}">
                <a16:creationId xmlns:a16="http://schemas.microsoft.com/office/drawing/2014/main" id="{E22CD519-F73C-4956-BF43-1920BB86B9EC}"/>
              </a:ext>
            </a:extLst>
          </p:cNvPr>
          <p:cNvSpPr>
            <a:spLocks noChangeArrowheads="1"/>
          </p:cNvSpPr>
          <p:nvPr/>
        </p:nvSpPr>
        <p:spPr bwMode="auto">
          <a:xfrm>
            <a:off x="6360481" y="3831918"/>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交换引擎</a:t>
            </a:r>
            <a:endParaRPr lang="en-US" altLang="zh-CN" sz="2000" dirty="0">
              <a:latin typeface="+mn-lt"/>
              <a:ea typeface="+mn-ea"/>
              <a:cs typeface="+mn-ea"/>
              <a:sym typeface="+mn-lt"/>
            </a:endParaRPr>
          </a:p>
        </p:txBody>
      </p:sp>
      <p:sp>
        <p:nvSpPr>
          <p:cNvPr id="81" name="Rectangle 9">
            <a:extLst>
              <a:ext uri="{FF2B5EF4-FFF2-40B4-BE49-F238E27FC236}">
                <a16:creationId xmlns:a16="http://schemas.microsoft.com/office/drawing/2014/main" id="{6EE7DDD0-D774-4583-97E9-E6DC86D22E92}"/>
              </a:ext>
            </a:extLst>
          </p:cNvPr>
          <p:cNvSpPr>
            <a:spLocks noChangeArrowheads="1"/>
          </p:cNvSpPr>
          <p:nvPr/>
        </p:nvSpPr>
        <p:spPr bwMode="auto">
          <a:xfrm>
            <a:off x="4987651" y="4643473"/>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82" name="Rectangle 10">
            <a:extLst>
              <a:ext uri="{FF2B5EF4-FFF2-40B4-BE49-F238E27FC236}">
                <a16:creationId xmlns:a16="http://schemas.microsoft.com/office/drawing/2014/main" id="{7E78C604-BA4F-4253-A4FE-D0080D82515C}"/>
              </a:ext>
            </a:extLst>
          </p:cNvPr>
          <p:cNvSpPr>
            <a:spLocks noChangeArrowheads="1"/>
          </p:cNvSpPr>
          <p:nvPr/>
        </p:nvSpPr>
        <p:spPr bwMode="auto">
          <a:xfrm>
            <a:off x="5018768" y="4707134"/>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PORT-1</a:t>
            </a:r>
            <a:endParaRPr lang="en-US" altLang="zh-CN" sz="1600" dirty="0">
              <a:latin typeface="+mn-lt"/>
              <a:ea typeface="+mn-ea"/>
              <a:cs typeface="+mn-ea"/>
              <a:sym typeface="+mn-lt"/>
            </a:endParaRPr>
          </a:p>
        </p:txBody>
      </p:sp>
      <p:sp>
        <p:nvSpPr>
          <p:cNvPr id="85" name="Line 13">
            <a:extLst>
              <a:ext uri="{FF2B5EF4-FFF2-40B4-BE49-F238E27FC236}">
                <a16:creationId xmlns:a16="http://schemas.microsoft.com/office/drawing/2014/main" id="{3F6C696E-0DDF-4490-A209-550FA51FD121}"/>
              </a:ext>
            </a:extLst>
          </p:cNvPr>
          <p:cNvSpPr>
            <a:spLocks noChangeShapeType="1"/>
          </p:cNvSpPr>
          <p:nvPr/>
        </p:nvSpPr>
        <p:spPr bwMode="auto">
          <a:xfrm flipH="1">
            <a:off x="6832166" y="3353189"/>
            <a:ext cx="0" cy="358864"/>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Freeform 14">
            <a:extLst>
              <a:ext uri="{FF2B5EF4-FFF2-40B4-BE49-F238E27FC236}">
                <a16:creationId xmlns:a16="http://schemas.microsoft.com/office/drawing/2014/main" id="{5832209A-8C78-46A2-8734-0BE1732E52D0}"/>
              </a:ext>
            </a:extLst>
          </p:cNvPr>
          <p:cNvSpPr>
            <a:spLocks/>
          </p:cNvSpPr>
          <p:nvPr/>
        </p:nvSpPr>
        <p:spPr bwMode="auto">
          <a:xfrm>
            <a:off x="5381614" y="3985806"/>
            <a:ext cx="587375" cy="64309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7" name="Freeform 15">
            <a:extLst>
              <a:ext uri="{FF2B5EF4-FFF2-40B4-BE49-F238E27FC236}">
                <a16:creationId xmlns:a16="http://schemas.microsoft.com/office/drawing/2014/main" id="{F83CDE2A-9CDD-44AE-AD38-47024E65C011}"/>
              </a:ext>
            </a:extLst>
          </p:cNvPr>
          <p:cNvSpPr>
            <a:spLocks/>
          </p:cNvSpPr>
          <p:nvPr/>
        </p:nvSpPr>
        <p:spPr bwMode="auto">
          <a:xfrm>
            <a:off x="7742051" y="3990383"/>
            <a:ext cx="617609" cy="661710"/>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8" name="Rectangle 75">
            <a:extLst>
              <a:ext uri="{FF2B5EF4-FFF2-40B4-BE49-F238E27FC236}">
                <a16:creationId xmlns:a16="http://schemas.microsoft.com/office/drawing/2014/main" id="{7A166966-C204-4CD8-BE9C-B5F082306F98}"/>
              </a:ext>
            </a:extLst>
          </p:cNvPr>
          <p:cNvSpPr>
            <a:spLocks noChangeArrowheads="1"/>
          </p:cNvSpPr>
          <p:nvPr/>
        </p:nvSpPr>
        <p:spPr bwMode="auto">
          <a:xfrm>
            <a:off x="5043711" y="5744996"/>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MAC-1</a:t>
            </a:r>
            <a:endParaRPr lang="en-US" altLang="zh-CN" sz="1600" dirty="0">
              <a:latin typeface="+mn-lt"/>
              <a:ea typeface="+mn-ea"/>
              <a:cs typeface="+mn-ea"/>
              <a:sym typeface="+mn-lt"/>
            </a:endParaRPr>
          </a:p>
        </p:txBody>
      </p:sp>
      <p:sp>
        <p:nvSpPr>
          <p:cNvPr id="92" name="Rectangle 79">
            <a:extLst>
              <a:ext uri="{FF2B5EF4-FFF2-40B4-BE49-F238E27FC236}">
                <a16:creationId xmlns:a16="http://schemas.microsoft.com/office/drawing/2014/main" id="{55CE23ED-07C4-4FB3-A12B-3F69D0A5B1BC}"/>
              </a:ext>
            </a:extLst>
          </p:cNvPr>
          <p:cNvSpPr>
            <a:spLocks noChangeArrowheads="1"/>
          </p:cNvSpPr>
          <p:nvPr/>
        </p:nvSpPr>
        <p:spPr bwMode="auto">
          <a:xfrm>
            <a:off x="9382915" y="254195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3" name="Rectangle 80">
            <a:extLst>
              <a:ext uri="{FF2B5EF4-FFF2-40B4-BE49-F238E27FC236}">
                <a16:creationId xmlns:a16="http://schemas.microsoft.com/office/drawing/2014/main" id="{88457308-C983-4B4E-AFE7-EF9EF05517B3}"/>
              </a:ext>
            </a:extLst>
          </p:cNvPr>
          <p:cNvSpPr>
            <a:spLocks noChangeArrowheads="1"/>
          </p:cNvSpPr>
          <p:nvPr/>
        </p:nvSpPr>
        <p:spPr bwMode="auto">
          <a:xfrm>
            <a:off x="9760740" y="2697532"/>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地址</a:t>
            </a:r>
            <a:endParaRPr lang="zh-CN" altLang="en-US" sz="2000" dirty="0">
              <a:latin typeface="+mn-lt"/>
              <a:ea typeface="+mn-ea"/>
              <a:cs typeface="+mn-ea"/>
              <a:sym typeface="+mn-lt"/>
            </a:endParaRPr>
          </a:p>
        </p:txBody>
      </p:sp>
      <p:sp>
        <p:nvSpPr>
          <p:cNvPr id="94" name="Rectangle 81">
            <a:extLst>
              <a:ext uri="{FF2B5EF4-FFF2-40B4-BE49-F238E27FC236}">
                <a16:creationId xmlns:a16="http://schemas.microsoft.com/office/drawing/2014/main" id="{DE5323E2-7759-4208-82D2-E5BD8B1072EB}"/>
              </a:ext>
            </a:extLst>
          </p:cNvPr>
          <p:cNvSpPr>
            <a:spLocks noChangeArrowheads="1"/>
          </p:cNvSpPr>
          <p:nvPr/>
        </p:nvSpPr>
        <p:spPr bwMode="auto">
          <a:xfrm>
            <a:off x="10686253" y="2541957"/>
            <a:ext cx="810422"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5" name="Rectangle 82">
            <a:extLst>
              <a:ext uri="{FF2B5EF4-FFF2-40B4-BE49-F238E27FC236}">
                <a16:creationId xmlns:a16="http://schemas.microsoft.com/office/drawing/2014/main" id="{2BE12384-8453-4E4A-BF8B-35593C968958}"/>
              </a:ext>
            </a:extLst>
          </p:cNvPr>
          <p:cNvSpPr>
            <a:spLocks noChangeArrowheads="1"/>
          </p:cNvSpPr>
          <p:nvPr/>
        </p:nvSpPr>
        <p:spPr bwMode="auto">
          <a:xfrm>
            <a:off x="10834983" y="2705084"/>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端口</a:t>
            </a:r>
            <a:endParaRPr lang="zh-CN" altLang="en-US" sz="2000" dirty="0">
              <a:latin typeface="+mn-lt"/>
              <a:ea typeface="+mn-ea"/>
              <a:cs typeface="+mn-ea"/>
              <a:sym typeface="+mn-lt"/>
            </a:endParaRPr>
          </a:p>
        </p:txBody>
      </p:sp>
      <p:sp>
        <p:nvSpPr>
          <p:cNvPr id="96" name="Rectangle 83">
            <a:extLst>
              <a:ext uri="{FF2B5EF4-FFF2-40B4-BE49-F238E27FC236}">
                <a16:creationId xmlns:a16="http://schemas.microsoft.com/office/drawing/2014/main" id="{ED00DC40-EAE2-4282-8224-B573750F598A}"/>
              </a:ext>
            </a:extLst>
          </p:cNvPr>
          <p:cNvSpPr>
            <a:spLocks noChangeArrowheads="1"/>
          </p:cNvSpPr>
          <p:nvPr/>
        </p:nvSpPr>
        <p:spPr bwMode="auto">
          <a:xfrm>
            <a:off x="9382915" y="3194420"/>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7" name="Rectangle 84">
            <a:extLst>
              <a:ext uri="{FF2B5EF4-FFF2-40B4-BE49-F238E27FC236}">
                <a16:creationId xmlns:a16="http://schemas.microsoft.com/office/drawing/2014/main" id="{94742EA9-DE3A-4548-9687-69A09CEBA931}"/>
              </a:ext>
            </a:extLst>
          </p:cNvPr>
          <p:cNvSpPr>
            <a:spLocks noChangeArrowheads="1"/>
          </p:cNvSpPr>
          <p:nvPr/>
        </p:nvSpPr>
        <p:spPr bwMode="auto">
          <a:xfrm>
            <a:off x="9740102" y="33499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MAC-1</a:t>
            </a:r>
            <a:endParaRPr lang="en-US" altLang="zh-CN" sz="2000" dirty="0">
              <a:latin typeface="+mn-lt"/>
              <a:ea typeface="+mn-ea"/>
              <a:cs typeface="+mn-ea"/>
              <a:sym typeface="+mn-lt"/>
            </a:endParaRPr>
          </a:p>
        </p:txBody>
      </p:sp>
      <p:sp>
        <p:nvSpPr>
          <p:cNvPr id="98" name="Rectangle 85">
            <a:extLst>
              <a:ext uri="{FF2B5EF4-FFF2-40B4-BE49-F238E27FC236}">
                <a16:creationId xmlns:a16="http://schemas.microsoft.com/office/drawing/2014/main" id="{53B6AF76-D75C-425D-97C7-4E387F5BA96E}"/>
              </a:ext>
            </a:extLst>
          </p:cNvPr>
          <p:cNvSpPr>
            <a:spLocks noChangeArrowheads="1"/>
          </p:cNvSpPr>
          <p:nvPr/>
        </p:nvSpPr>
        <p:spPr bwMode="auto">
          <a:xfrm>
            <a:off x="10686253" y="3194420"/>
            <a:ext cx="810422"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9" name="Rectangle 86">
            <a:extLst>
              <a:ext uri="{FF2B5EF4-FFF2-40B4-BE49-F238E27FC236}">
                <a16:creationId xmlns:a16="http://schemas.microsoft.com/office/drawing/2014/main" id="{0495C8B6-0766-4B5B-B527-739227E995A6}"/>
              </a:ext>
            </a:extLst>
          </p:cNvPr>
          <p:cNvSpPr>
            <a:spLocks noChangeArrowheads="1"/>
          </p:cNvSpPr>
          <p:nvPr/>
        </p:nvSpPr>
        <p:spPr bwMode="auto">
          <a:xfrm>
            <a:off x="11039364" y="33400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1</a:t>
            </a:r>
            <a:endParaRPr lang="en-US" altLang="zh-CN" sz="2000" dirty="0">
              <a:latin typeface="+mn-lt"/>
              <a:ea typeface="+mn-ea"/>
              <a:cs typeface="+mn-ea"/>
              <a:sym typeface="+mn-lt"/>
            </a:endParaRPr>
          </a:p>
        </p:txBody>
      </p:sp>
      <p:sp>
        <p:nvSpPr>
          <p:cNvPr id="100" name="Rectangle 87">
            <a:extLst>
              <a:ext uri="{FF2B5EF4-FFF2-40B4-BE49-F238E27FC236}">
                <a16:creationId xmlns:a16="http://schemas.microsoft.com/office/drawing/2014/main" id="{8476DC51-5BE7-4E10-888E-E596847BA255}"/>
              </a:ext>
            </a:extLst>
          </p:cNvPr>
          <p:cNvSpPr>
            <a:spLocks noChangeArrowheads="1"/>
          </p:cNvSpPr>
          <p:nvPr/>
        </p:nvSpPr>
        <p:spPr bwMode="auto">
          <a:xfrm>
            <a:off x="9382915" y="3846882"/>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1" name="Rectangle 88">
            <a:extLst>
              <a:ext uri="{FF2B5EF4-FFF2-40B4-BE49-F238E27FC236}">
                <a16:creationId xmlns:a16="http://schemas.microsoft.com/office/drawing/2014/main" id="{57098681-C5FF-4E0D-BF18-BF3F580531F3}"/>
              </a:ext>
            </a:extLst>
          </p:cNvPr>
          <p:cNvSpPr>
            <a:spLocks noChangeArrowheads="1"/>
          </p:cNvSpPr>
          <p:nvPr/>
        </p:nvSpPr>
        <p:spPr bwMode="auto">
          <a:xfrm>
            <a:off x="9740102" y="4000869"/>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MAC-2</a:t>
            </a:r>
            <a:endParaRPr lang="en-US" altLang="zh-CN" sz="2000">
              <a:latin typeface="+mn-lt"/>
              <a:ea typeface="+mn-ea"/>
              <a:cs typeface="+mn-ea"/>
              <a:sym typeface="+mn-lt"/>
            </a:endParaRPr>
          </a:p>
        </p:txBody>
      </p:sp>
      <p:sp>
        <p:nvSpPr>
          <p:cNvPr id="102" name="Rectangle 89">
            <a:extLst>
              <a:ext uri="{FF2B5EF4-FFF2-40B4-BE49-F238E27FC236}">
                <a16:creationId xmlns:a16="http://schemas.microsoft.com/office/drawing/2014/main" id="{0EEF8DF6-A123-4958-A072-1B00932BEF37}"/>
              </a:ext>
            </a:extLst>
          </p:cNvPr>
          <p:cNvSpPr>
            <a:spLocks noChangeArrowheads="1"/>
          </p:cNvSpPr>
          <p:nvPr/>
        </p:nvSpPr>
        <p:spPr bwMode="auto">
          <a:xfrm>
            <a:off x="10686252" y="3846882"/>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3" name="Rectangle 90">
            <a:extLst>
              <a:ext uri="{FF2B5EF4-FFF2-40B4-BE49-F238E27FC236}">
                <a16:creationId xmlns:a16="http://schemas.microsoft.com/office/drawing/2014/main" id="{6D5F1F95-217A-4BBC-B86A-5B6BF1F04155}"/>
              </a:ext>
            </a:extLst>
          </p:cNvPr>
          <p:cNvSpPr>
            <a:spLocks noChangeArrowheads="1"/>
          </p:cNvSpPr>
          <p:nvPr/>
        </p:nvSpPr>
        <p:spPr bwMode="auto">
          <a:xfrm>
            <a:off x="11039364" y="3990897"/>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2</a:t>
            </a:r>
            <a:endParaRPr lang="en-US" altLang="zh-CN" sz="2000" dirty="0">
              <a:latin typeface="+mn-lt"/>
              <a:ea typeface="+mn-ea"/>
              <a:cs typeface="+mn-ea"/>
              <a:sym typeface="+mn-lt"/>
            </a:endParaRPr>
          </a:p>
        </p:txBody>
      </p:sp>
      <p:sp>
        <p:nvSpPr>
          <p:cNvPr id="104" name="Rectangle 91">
            <a:extLst>
              <a:ext uri="{FF2B5EF4-FFF2-40B4-BE49-F238E27FC236}">
                <a16:creationId xmlns:a16="http://schemas.microsoft.com/office/drawing/2014/main" id="{3B6E68EE-B3B0-4869-9ED8-C5DA067C5288}"/>
              </a:ext>
            </a:extLst>
          </p:cNvPr>
          <p:cNvSpPr>
            <a:spLocks noChangeArrowheads="1"/>
          </p:cNvSpPr>
          <p:nvPr/>
        </p:nvSpPr>
        <p:spPr bwMode="auto">
          <a:xfrm>
            <a:off x="9382915" y="4499345"/>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5" name="Rectangle 92">
            <a:extLst>
              <a:ext uri="{FF2B5EF4-FFF2-40B4-BE49-F238E27FC236}">
                <a16:creationId xmlns:a16="http://schemas.microsoft.com/office/drawing/2014/main" id="{A7E57EA9-DD2E-41EB-8F89-5727899281A5}"/>
              </a:ext>
            </a:extLst>
          </p:cNvPr>
          <p:cNvSpPr>
            <a:spLocks noChangeArrowheads="1"/>
          </p:cNvSpPr>
          <p:nvPr/>
        </p:nvSpPr>
        <p:spPr bwMode="auto">
          <a:xfrm>
            <a:off x="9740102" y="4653332"/>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MAC-3</a:t>
            </a:r>
            <a:endParaRPr lang="en-US" altLang="zh-CN" sz="2000">
              <a:latin typeface="+mn-lt"/>
              <a:ea typeface="+mn-ea"/>
              <a:cs typeface="+mn-ea"/>
              <a:sym typeface="+mn-lt"/>
            </a:endParaRPr>
          </a:p>
        </p:txBody>
      </p:sp>
      <p:sp>
        <p:nvSpPr>
          <p:cNvPr id="106" name="Rectangle 93">
            <a:extLst>
              <a:ext uri="{FF2B5EF4-FFF2-40B4-BE49-F238E27FC236}">
                <a16:creationId xmlns:a16="http://schemas.microsoft.com/office/drawing/2014/main" id="{72244A30-E4A1-4C8D-BEDA-9B70B0788CDC}"/>
              </a:ext>
            </a:extLst>
          </p:cNvPr>
          <p:cNvSpPr>
            <a:spLocks noChangeArrowheads="1"/>
          </p:cNvSpPr>
          <p:nvPr/>
        </p:nvSpPr>
        <p:spPr bwMode="auto">
          <a:xfrm>
            <a:off x="10686252" y="4499345"/>
            <a:ext cx="810423"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7" name="Rectangle 94">
            <a:extLst>
              <a:ext uri="{FF2B5EF4-FFF2-40B4-BE49-F238E27FC236}">
                <a16:creationId xmlns:a16="http://schemas.microsoft.com/office/drawing/2014/main" id="{1EFEB26E-86C3-4C4E-A2F9-03C0CA66804A}"/>
              </a:ext>
            </a:extLst>
          </p:cNvPr>
          <p:cNvSpPr>
            <a:spLocks noChangeArrowheads="1"/>
          </p:cNvSpPr>
          <p:nvPr/>
        </p:nvSpPr>
        <p:spPr bwMode="auto">
          <a:xfrm>
            <a:off x="11039364" y="4643360"/>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3</a:t>
            </a:r>
            <a:endParaRPr lang="en-US" altLang="zh-CN" sz="2000" dirty="0">
              <a:latin typeface="+mn-lt"/>
              <a:ea typeface="+mn-ea"/>
              <a:cs typeface="+mn-ea"/>
              <a:sym typeface="+mn-lt"/>
            </a:endParaRPr>
          </a:p>
        </p:txBody>
      </p:sp>
      <p:sp>
        <p:nvSpPr>
          <p:cNvPr id="108" name="Rectangle 95">
            <a:extLst>
              <a:ext uri="{FF2B5EF4-FFF2-40B4-BE49-F238E27FC236}">
                <a16:creationId xmlns:a16="http://schemas.microsoft.com/office/drawing/2014/main" id="{5B4A5DE3-529D-4DBA-8D1B-1C97B0236C77}"/>
              </a:ext>
            </a:extLst>
          </p:cNvPr>
          <p:cNvSpPr>
            <a:spLocks noChangeArrowheads="1"/>
          </p:cNvSpPr>
          <p:nvPr/>
        </p:nvSpPr>
        <p:spPr bwMode="auto">
          <a:xfrm>
            <a:off x="9382915" y="515180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9" name="Rectangle 96">
            <a:extLst>
              <a:ext uri="{FF2B5EF4-FFF2-40B4-BE49-F238E27FC236}">
                <a16:creationId xmlns:a16="http://schemas.microsoft.com/office/drawing/2014/main" id="{EFC1B240-299B-45D7-9525-DE4EEB40FBA9}"/>
              </a:ext>
            </a:extLst>
          </p:cNvPr>
          <p:cNvSpPr>
            <a:spLocks noChangeArrowheads="1"/>
          </p:cNvSpPr>
          <p:nvPr/>
        </p:nvSpPr>
        <p:spPr bwMode="auto">
          <a:xfrm>
            <a:off x="9740102" y="53057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MAC-4</a:t>
            </a:r>
            <a:endParaRPr lang="en-US" altLang="zh-CN" sz="2000">
              <a:latin typeface="+mn-lt"/>
              <a:ea typeface="+mn-ea"/>
              <a:cs typeface="+mn-ea"/>
              <a:sym typeface="+mn-lt"/>
            </a:endParaRPr>
          </a:p>
        </p:txBody>
      </p:sp>
      <p:sp>
        <p:nvSpPr>
          <p:cNvPr id="110" name="Rectangle 97">
            <a:extLst>
              <a:ext uri="{FF2B5EF4-FFF2-40B4-BE49-F238E27FC236}">
                <a16:creationId xmlns:a16="http://schemas.microsoft.com/office/drawing/2014/main" id="{11C95229-554A-4FC0-9B35-7EDF17729247}"/>
              </a:ext>
            </a:extLst>
          </p:cNvPr>
          <p:cNvSpPr>
            <a:spLocks noChangeArrowheads="1"/>
          </p:cNvSpPr>
          <p:nvPr/>
        </p:nvSpPr>
        <p:spPr bwMode="auto">
          <a:xfrm>
            <a:off x="10686252" y="5151807"/>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11" name="Rectangle 98">
            <a:extLst>
              <a:ext uri="{FF2B5EF4-FFF2-40B4-BE49-F238E27FC236}">
                <a16:creationId xmlns:a16="http://schemas.microsoft.com/office/drawing/2014/main" id="{7B7808A3-AC3C-466A-A855-212B8FE37791}"/>
              </a:ext>
            </a:extLst>
          </p:cNvPr>
          <p:cNvSpPr>
            <a:spLocks noChangeArrowheads="1"/>
          </p:cNvSpPr>
          <p:nvPr/>
        </p:nvSpPr>
        <p:spPr bwMode="auto">
          <a:xfrm>
            <a:off x="11039364" y="52958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4</a:t>
            </a:r>
            <a:endParaRPr lang="en-US" altLang="zh-CN" sz="2000" dirty="0">
              <a:latin typeface="+mn-lt"/>
              <a:ea typeface="+mn-ea"/>
              <a:cs typeface="+mn-ea"/>
              <a:sym typeface="+mn-lt"/>
            </a:endParaRPr>
          </a:p>
        </p:txBody>
      </p:sp>
      <p:sp>
        <p:nvSpPr>
          <p:cNvPr id="112" name="Line 99">
            <a:extLst>
              <a:ext uri="{FF2B5EF4-FFF2-40B4-BE49-F238E27FC236}">
                <a16:creationId xmlns:a16="http://schemas.microsoft.com/office/drawing/2014/main" id="{E8D33F20-4A78-4B22-86BF-C4765ED1D451}"/>
              </a:ext>
            </a:extLst>
          </p:cNvPr>
          <p:cNvSpPr>
            <a:spLocks noChangeShapeType="1"/>
          </p:cNvSpPr>
          <p:nvPr/>
        </p:nvSpPr>
        <p:spPr bwMode="auto">
          <a:xfrm flipV="1">
            <a:off x="8189024" y="307159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Rectangle 100">
            <a:extLst>
              <a:ext uri="{FF2B5EF4-FFF2-40B4-BE49-F238E27FC236}">
                <a16:creationId xmlns:a16="http://schemas.microsoft.com/office/drawing/2014/main" id="{16295874-B3C6-4713-834C-3439C078E560}"/>
              </a:ext>
            </a:extLst>
          </p:cNvPr>
          <p:cNvSpPr>
            <a:spLocks noChangeArrowheads="1"/>
          </p:cNvSpPr>
          <p:nvPr/>
        </p:nvSpPr>
        <p:spPr bwMode="auto">
          <a:xfrm>
            <a:off x="9915352" y="5926007"/>
            <a:ext cx="125354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000000"/>
                </a:solidFill>
                <a:latin typeface="+mn-ea"/>
                <a:ea typeface="+mn-ea"/>
                <a:cs typeface="+mn-ea"/>
                <a:sym typeface="+mn-lt"/>
              </a:rPr>
              <a:t>地址</a:t>
            </a:r>
            <a:r>
              <a:rPr lang="en-US" altLang="zh-CN" sz="1800" dirty="0">
                <a:solidFill>
                  <a:srgbClr val="000000"/>
                </a:solidFill>
                <a:latin typeface="+mn-ea"/>
                <a:ea typeface="+mn-ea"/>
                <a:cs typeface="+mn-ea"/>
                <a:sym typeface="+mn-lt"/>
              </a:rPr>
              <a:t>-</a:t>
            </a:r>
            <a:r>
              <a:rPr lang="zh-CN" altLang="en-US" sz="1800" dirty="0">
                <a:solidFill>
                  <a:srgbClr val="000000"/>
                </a:solidFill>
                <a:latin typeface="+mn-ea"/>
                <a:ea typeface="+mn-ea"/>
                <a:cs typeface="+mn-ea"/>
                <a:sym typeface="+mn-lt"/>
              </a:rPr>
              <a:t>端口表</a:t>
            </a:r>
            <a:endParaRPr lang="zh-CN" altLang="en-US" sz="1800" dirty="0">
              <a:latin typeface="+mn-ea"/>
              <a:ea typeface="+mn-ea"/>
              <a:cs typeface="+mn-ea"/>
              <a:sym typeface="+mn-lt"/>
            </a:endParaRPr>
          </a:p>
        </p:txBody>
      </p:sp>
      <p:sp>
        <p:nvSpPr>
          <p:cNvPr id="118" name="Rectangle 9">
            <a:extLst>
              <a:ext uri="{FF2B5EF4-FFF2-40B4-BE49-F238E27FC236}">
                <a16:creationId xmlns:a16="http://schemas.microsoft.com/office/drawing/2014/main" id="{2819A26A-61D5-4769-9087-B355AD310FCF}"/>
              </a:ext>
            </a:extLst>
          </p:cNvPr>
          <p:cNvSpPr>
            <a:spLocks noChangeArrowheads="1"/>
          </p:cNvSpPr>
          <p:nvPr/>
        </p:nvSpPr>
        <p:spPr bwMode="auto">
          <a:xfrm>
            <a:off x="5936217" y="4651929"/>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19" name="Rectangle 9">
            <a:extLst>
              <a:ext uri="{FF2B5EF4-FFF2-40B4-BE49-F238E27FC236}">
                <a16:creationId xmlns:a16="http://schemas.microsoft.com/office/drawing/2014/main" id="{1E67EF49-1DD9-47CF-A07A-F25009F7971B}"/>
              </a:ext>
            </a:extLst>
          </p:cNvPr>
          <p:cNvSpPr>
            <a:spLocks noChangeArrowheads="1"/>
          </p:cNvSpPr>
          <p:nvPr/>
        </p:nvSpPr>
        <p:spPr bwMode="auto">
          <a:xfrm>
            <a:off x="6983133" y="4658008"/>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0" name="Rectangle 9">
            <a:extLst>
              <a:ext uri="{FF2B5EF4-FFF2-40B4-BE49-F238E27FC236}">
                <a16:creationId xmlns:a16="http://schemas.microsoft.com/office/drawing/2014/main" id="{72958C88-271A-4197-98DA-5DF92A72C81D}"/>
              </a:ext>
            </a:extLst>
          </p:cNvPr>
          <p:cNvSpPr>
            <a:spLocks noChangeArrowheads="1"/>
          </p:cNvSpPr>
          <p:nvPr/>
        </p:nvSpPr>
        <p:spPr bwMode="auto">
          <a:xfrm>
            <a:off x="8044353" y="4660385"/>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1" name="Rectangle 10">
            <a:extLst>
              <a:ext uri="{FF2B5EF4-FFF2-40B4-BE49-F238E27FC236}">
                <a16:creationId xmlns:a16="http://schemas.microsoft.com/office/drawing/2014/main" id="{76A7B01B-118E-48E7-B6E1-F9A779044300}"/>
              </a:ext>
            </a:extLst>
          </p:cNvPr>
          <p:cNvSpPr>
            <a:spLocks noChangeArrowheads="1"/>
          </p:cNvSpPr>
          <p:nvPr/>
        </p:nvSpPr>
        <p:spPr bwMode="auto">
          <a:xfrm>
            <a:off x="6010646" y="471611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PORT-2</a:t>
            </a:r>
            <a:endParaRPr lang="en-US" altLang="zh-CN" sz="1600" dirty="0">
              <a:latin typeface="+mn-lt"/>
              <a:ea typeface="+mn-ea"/>
              <a:cs typeface="+mn-ea"/>
              <a:sym typeface="+mn-lt"/>
            </a:endParaRPr>
          </a:p>
        </p:txBody>
      </p:sp>
      <p:sp>
        <p:nvSpPr>
          <p:cNvPr id="122" name="Rectangle 10">
            <a:extLst>
              <a:ext uri="{FF2B5EF4-FFF2-40B4-BE49-F238E27FC236}">
                <a16:creationId xmlns:a16="http://schemas.microsoft.com/office/drawing/2014/main" id="{ADBAB605-1A0C-4D2C-8D4C-2D96B41D30DF}"/>
              </a:ext>
            </a:extLst>
          </p:cNvPr>
          <p:cNvSpPr>
            <a:spLocks noChangeArrowheads="1"/>
          </p:cNvSpPr>
          <p:nvPr/>
        </p:nvSpPr>
        <p:spPr bwMode="auto">
          <a:xfrm>
            <a:off x="7028465" y="4716475"/>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PORT-3</a:t>
            </a:r>
            <a:endParaRPr lang="en-US" altLang="zh-CN" sz="1600" dirty="0">
              <a:latin typeface="+mn-lt"/>
              <a:ea typeface="+mn-ea"/>
              <a:cs typeface="+mn-ea"/>
              <a:sym typeface="+mn-lt"/>
            </a:endParaRPr>
          </a:p>
        </p:txBody>
      </p:sp>
      <p:sp>
        <p:nvSpPr>
          <p:cNvPr id="123" name="Rectangle 10">
            <a:extLst>
              <a:ext uri="{FF2B5EF4-FFF2-40B4-BE49-F238E27FC236}">
                <a16:creationId xmlns:a16="http://schemas.microsoft.com/office/drawing/2014/main" id="{D4F0708C-33C4-4915-83C4-30488C2D1893}"/>
              </a:ext>
            </a:extLst>
          </p:cNvPr>
          <p:cNvSpPr>
            <a:spLocks noChangeArrowheads="1"/>
          </p:cNvSpPr>
          <p:nvPr/>
        </p:nvSpPr>
        <p:spPr bwMode="auto">
          <a:xfrm>
            <a:off x="8127288" y="471507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PORT-4</a:t>
            </a:r>
            <a:endParaRPr lang="en-US" altLang="zh-CN" sz="1600" dirty="0">
              <a:latin typeface="+mn-lt"/>
              <a:ea typeface="+mn-ea"/>
              <a:cs typeface="+mn-ea"/>
              <a:sym typeface="+mn-lt"/>
            </a:endParaRPr>
          </a:p>
        </p:txBody>
      </p:sp>
      <p:cxnSp>
        <p:nvCxnSpPr>
          <p:cNvPr id="17" name="直接箭头连接符 16">
            <a:extLst>
              <a:ext uri="{FF2B5EF4-FFF2-40B4-BE49-F238E27FC236}">
                <a16:creationId xmlns:a16="http://schemas.microsoft.com/office/drawing/2014/main" id="{B15B86CC-E39A-429D-9661-341FB330DA77}"/>
              </a:ext>
            </a:extLst>
          </p:cNvPr>
          <p:cNvCxnSpPr>
            <a:cxnSpLocks/>
          </p:cNvCxnSpPr>
          <p:nvPr/>
        </p:nvCxnSpPr>
        <p:spPr>
          <a:xfrm flipH="1">
            <a:off x="6406447" y="4246951"/>
            <a:ext cx="16026" cy="377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ECC560-CAD9-418E-8E6D-9AE64DD17F18}"/>
              </a:ext>
            </a:extLst>
          </p:cNvPr>
          <p:cNvCxnSpPr>
            <a:cxnSpLocks/>
          </p:cNvCxnSpPr>
          <p:nvPr/>
        </p:nvCxnSpPr>
        <p:spPr>
          <a:xfrm>
            <a:off x="7377016" y="4246797"/>
            <a:ext cx="0" cy="3967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Rectangle 75">
            <a:extLst>
              <a:ext uri="{FF2B5EF4-FFF2-40B4-BE49-F238E27FC236}">
                <a16:creationId xmlns:a16="http://schemas.microsoft.com/office/drawing/2014/main" id="{3A85BE54-F085-407A-ADC1-888A21557B9D}"/>
              </a:ext>
            </a:extLst>
          </p:cNvPr>
          <p:cNvSpPr>
            <a:spLocks noChangeArrowheads="1"/>
          </p:cNvSpPr>
          <p:nvPr/>
        </p:nvSpPr>
        <p:spPr bwMode="auto">
          <a:xfrm>
            <a:off x="6083732" y="5726278"/>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MAC-2</a:t>
            </a:r>
            <a:endParaRPr lang="en-US" altLang="zh-CN" sz="1600" dirty="0">
              <a:latin typeface="+mn-lt"/>
              <a:ea typeface="+mn-ea"/>
              <a:cs typeface="+mn-ea"/>
              <a:sym typeface="+mn-lt"/>
            </a:endParaRPr>
          </a:p>
        </p:txBody>
      </p:sp>
      <p:sp>
        <p:nvSpPr>
          <p:cNvPr id="129" name="Rectangle 75">
            <a:extLst>
              <a:ext uri="{FF2B5EF4-FFF2-40B4-BE49-F238E27FC236}">
                <a16:creationId xmlns:a16="http://schemas.microsoft.com/office/drawing/2014/main" id="{1438D765-FE25-46FA-B1D5-65E5CE910042}"/>
              </a:ext>
            </a:extLst>
          </p:cNvPr>
          <p:cNvSpPr>
            <a:spLocks noChangeArrowheads="1"/>
          </p:cNvSpPr>
          <p:nvPr/>
        </p:nvSpPr>
        <p:spPr bwMode="auto">
          <a:xfrm>
            <a:off x="7143877" y="5763321"/>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MAC-3</a:t>
            </a:r>
            <a:endParaRPr lang="en-US" altLang="zh-CN" sz="1600" dirty="0">
              <a:latin typeface="+mn-lt"/>
              <a:ea typeface="+mn-ea"/>
              <a:cs typeface="+mn-ea"/>
              <a:sym typeface="+mn-lt"/>
            </a:endParaRPr>
          </a:p>
        </p:txBody>
      </p:sp>
      <p:sp>
        <p:nvSpPr>
          <p:cNvPr id="130" name="Rectangle 75">
            <a:extLst>
              <a:ext uri="{FF2B5EF4-FFF2-40B4-BE49-F238E27FC236}">
                <a16:creationId xmlns:a16="http://schemas.microsoft.com/office/drawing/2014/main" id="{DDF2A1A7-0B8E-4B4B-86A3-580552C5B033}"/>
              </a:ext>
            </a:extLst>
          </p:cNvPr>
          <p:cNvSpPr>
            <a:spLocks noChangeArrowheads="1"/>
          </p:cNvSpPr>
          <p:nvPr/>
        </p:nvSpPr>
        <p:spPr bwMode="auto">
          <a:xfrm>
            <a:off x="8156416" y="5749555"/>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MAC-4</a:t>
            </a:r>
            <a:endParaRPr lang="en-US" altLang="zh-CN" sz="1600" dirty="0">
              <a:latin typeface="+mn-lt"/>
              <a:ea typeface="+mn-ea"/>
              <a:cs typeface="+mn-ea"/>
              <a:sym typeface="+mn-lt"/>
            </a:endParaRPr>
          </a:p>
        </p:txBody>
      </p:sp>
      <p:cxnSp>
        <p:nvCxnSpPr>
          <p:cNvPr id="131" name="直接箭头连接符 130">
            <a:extLst>
              <a:ext uri="{FF2B5EF4-FFF2-40B4-BE49-F238E27FC236}">
                <a16:creationId xmlns:a16="http://schemas.microsoft.com/office/drawing/2014/main" id="{9FAB2002-0E7F-4AE2-A228-556475443E9F}"/>
              </a:ext>
            </a:extLst>
          </p:cNvPr>
          <p:cNvCxnSpPr>
            <a:cxnSpLocks/>
          </p:cNvCxnSpPr>
          <p:nvPr/>
        </p:nvCxnSpPr>
        <p:spPr>
          <a:xfrm>
            <a:off x="5340482" y="50609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192C25-3337-4B18-BA6D-D2BFF9D3B436}"/>
              </a:ext>
            </a:extLst>
          </p:cNvPr>
          <p:cNvCxnSpPr>
            <a:cxnSpLocks/>
          </p:cNvCxnSpPr>
          <p:nvPr/>
        </p:nvCxnSpPr>
        <p:spPr>
          <a:xfrm>
            <a:off x="6342115" y="5057550"/>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22FA3AB8-676E-4BDE-97C1-BAFE3BB971A4}"/>
              </a:ext>
            </a:extLst>
          </p:cNvPr>
          <p:cNvCxnSpPr>
            <a:cxnSpLocks/>
          </p:cNvCxnSpPr>
          <p:nvPr/>
        </p:nvCxnSpPr>
        <p:spPr>
          <a:xfrm>
            <a:off x="7364799" y="50651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9FBA082-2F52-4FCC-9D89-CC7DB60A97AF}"/>
              </a:ext>
            </a:extLst>
          </p:cNvPr>
          <p:cNvCxnSpPr>
            <a:cxnSpLocks/>
          </p:cNvCxnSpPr>
          <p:nvPr/>
        </p:nvCxnSpPr>
        <p:spPr>
          <a:xfrm>
            <a:off x="8429696" y="5057549"/>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35" name="Rectangle 75">
            <a:extLst>
              <a:ext uri="{FF2B5EF4-FFF2-40B4-BE49-F238E27FC236}">
                <a16:creationId xmlns:a16="http://schemas.microsoft.com/office/drawing/2014/main" id="{3DFA7E07-8415-4D0A-8E74-5AAB05880786}"/>
              </a:ext>
            </a:extLst>
          </p:cNvPr>
          <p:cNvSpPr>
            <a:spLocks noChangeArrowheads="1"/>
          </p:cNvSpPr>
          <p:nvPr/>
        </p:nvSpPr>
        <p:spPr bwMode="auto">
          <a:xfrm>
            <a:off x="2578168" y="2731683"/>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MAC-1</a:t>
            </a:r>
            <a:endParaRPr lang="en-US" altLang="zh-CN" sz="1400" dirty="0">
              <a:latin typeface="+mn-lt"/>
              <a:ea typeface="+mn-ea"/>
              <a:cs typeface="+mn-ea"/>
              <a:sym typeface="+mn-lt"/>
            </a:endParaRPr>
          </a:p>
        </p:txBody>
      </p:sp>
      <p:sp>
        <p:nvSpPr>
          <p:cNvPr id="136" name="Rectangle 75">
            <a:extLst>
              <a:ext uri="{FF2B5EF4-FFF2-40B4-BE49-F238E27FC236}">
                <a16:creationId xmlns:a16="http://schemas.microsoft.com/office/drawing/2014/main" id="{87B859FC-3839-43D4-8549-2BDFC47F1770}"/>
              </a:ext>
            </a:extLst>
          </p:cNvPr>
          <p:cNvSpPr>
            <a:spLocks noChangeArrowheads="1"/>
          </p:cNvSpPr>
          <p:nvPr/>
        </p:nvSpPr>
        <p:spPr bwMode="auto">
          <a:xfrm>
            <a:off x="3629738" y="332199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MAC-2</a:t>
            </a:r>
            <a:endParaRPr lang="en-US" altLang="zh-CN" sz="1400" dirty="0">
              <a:latin typeface="+mn-lt"/>
              <a:ea typeface="+mn-ea"/>
              <a:cs typeface="+mn-ea"/>
              <a:sym typeface="+mn-lt"/>
            </a:endParaRPr>
          </a:p>
        </p:txBody>
      </p:sp>
      <p:sp>
        <p:nvSpPr>
          <p:cNvPr id="137" name="Rectangle 75">
            <a:extLst>
              <a:ext uri="{FF2B5EF4-FFF2-40B4-BE49-F238E27FC236}">
                <a16:creationId xmlns:a16="http://schemas.microsoft.com/office/drawing/2014/main" id="{FBA0D437-47D1-47E2-A2F1-F9FCE4BE601F}"/>
              </a:ext>
            </a:extLst>
          </p:cNvPr>
          <p:cNvSpPr>
            <a:spLocks noChangeArrowheads="1"/>
          </p:cNvSpPr>
          <p:nvPr/>
        </p:nvSpPr>
        <p:spPr bwMode="auto">
          <a:xfrm>
            <a:off x="890440" y="549991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MAC-3</a:t>
            </a:r>
            <a:endParaRPr lang="en-US" altLang="zh-CN" sz="1400" dirty="0">
              <a:latin typeface="+mn-lt"/>
              <a:ea typeface="+mn-ea"/>
              <a:cs typeface="+mn-ea"/>
              <a:sym typeface="+mn-lt"/>
            </a:endParaRPr>
          </a:p>
        </p:txBody>
      </p:sp>
      <p:sp>
        <p:nvSpPr>
          <p:cNvPr id="138" name="Rectangle 75">
            <a:extLst>
              <a:ext uri="{FF2B5EF4-FFF2-40B4-BE49-F238E27FC236}">
                <a16:creationId xmlns:a16="http://schemas.microsoft.com/office/drawing/2014/main" id="{DDCD223C-0AD8-4743-8CA0-564027ECEFB8}"/>
              </a:ext>
            </a:extLst>
          </p:cNvPr>
          <p:cNvSpPr>
            <a:spLocks noChangeArrowheads="1"/>
          </p:cNvSpPr>
          <p:nvPr/>
        </p:nvSpPr>
        <p:spPr bwMode="auto">
          <a:xfrm>
            <a:off x="3033171" y="547534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MAC-4</a:t>
            </a:r>
            <a:endParaRPr lang="en-US" altLang="zh-CN" sz="1400" dirty="0">
              <a:latin typeface="+mn-lt"/>
              <a:ea typeface="+mn-ea"/>
              <a:cs typeface="+mn-ea"/>
              <a:sym typeface="+mn-lt"/>
            </a:endParaRPr>
          </a:p>
        </p:txBody>
      </p:sp>
      <p:sp>
        <p:nvSpPr>
          <p:cNvPr id="139" name="Rectangle 10">
            <a:extLst>
              <a:ext uri="{FF2B5EF4-FFF2-40B4-BE49-F238E27FC236}">
                <a16:creationId xmlns:a16="http://schemas.microsoft.com/office/drawing/2014/main" id="{1BE6EA7D-D5C3-4B17-9E63-E63E7FDB1386}"/>
              </a:ext>
            </a:extLst>
          </p:cNvPr>
          <p:cNvSpPr>
            <a:spLocks noChangeArrowheads="1"/>
          </p:cNvSpPr>
          <p:nvPr/>
        </p:nvSpPr>
        <p:spPr bwMode="auto">
          <a:xfrm>
            <a:off x="1582431" y="3353760"/>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PORT-1</a:t>
            </a:r>
            <a:endParaRPr lang="en-US" altLang="zh-CN" sz="1400" dirty="0">
              <a:latin typeface="+mn-lt"/>
              <a:ea typeface="+mn-ea"/>
              <a:cs typeface="+mn-ea"/>
              <a:sym typeface="+mn-lt"/>
            </a:endParaRPr>
          </a:p>
        </p:txBody>
      </p:sp>
      <p:sp>
        <p:nvSpPr>
          <p:cNvPr id="140" name="Rectangle 10">
            <a:extLst>
              <a:ext uri="{FF2B5EF4-FFF2-40B4-BE49-F238E27FC236}">
                <a16:creationId xmlns:a16="http://schemas.microsoft.com/office/drawing/2014/main" id="{BF186A49-BC16-460B-ACB6-DE020A764664}"/>
              </a:ext>
            </a:extLst>
          </p:cNvPr>
          <p:cNvSpPr>
            <a:spLocks noChangeArrowheads="1"/>
          </p:cNvSpPr>
          <p:nvPr/>
        </p:nvSpPr>
        <p:spPr bwMode="auto">
          <a:xfrm>
            <a:off x="2583653" y="3659264"/>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PORT-2</a:t>
            </a:r>
            <a:endParaRPr lang="en-US" altLang="zh-CN" sz="1400" dirty="0">
              <a:latin typeface="+mn-lt"/>
              <a:ea typeface="+mn-ea"/>
              <a:cs typeface="+mn-ea"/>
              <a:sym typeface="+mn-lt"/>
            </a:endParaRPr>
          </a:p>
        </p:txBody>
      </p:sp>
      <p:sp>
        <p:nvSpPr>
          <p:cNvPr id="141" name="Rectangle 10">
            <a:extLst>
              <a:ext uri="{FF2B5EF4-FFF2-40B4-BE49-F238E27FC236}">
                <a16:creationId xmlns:a16="http://schemas.microsoft.com/office/drawing/2014/main" id="{AB5C2C84-BE48-4EF6-AE14-71C7A64E76B8}"/>
              </a:ext>
            </a:extLst>
          </p:cNvPr>
          <p:cNvSpPr>
            <a:spLocks noChangeArrowheads="1"/>
          </p:cNvSpPr>
          <p:nvPr/>
        </p:nvSpPr>
        <p:spPr bwMode="auto">
          <a:xfrm>
            <a:off x="1542009" y="4151741"/>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PORT-3</a:t>
            </a:r>
            <a:endParaRPr lang="en-US" altLang="zh-CN" sz="1400" dirty="0">
              <a:latin typeface="+mn-lt"/>
              <a:ea typeface="+mn-ea"/>
              <a:cs typeface="+mn-ea"/>
              <a:sym typeface="+mn-lt"/>
            </a:endParaRPr>
          </a:p>
        </p:txBody>
      </p:sp>
      <p:sp>
        <p:nvSpPr>
          <p:cNvPr id="142" name="Rectangle 10">
            <a:extLst>
              <a:ext uri="{FF2B5EF4-FFF2-40B4-BE49-F238E27FC236}">
                <a16:creationId xmlns:a16="http://schemas.microsoft.com/office/drawing/2014/main" id="{37F63697-7A35-4158-B484-289B04D4AD64}"/>
              </a:ext>
            </a:extLst>
          </p:cNvPr>
          <p:cNvSpPr>
            <a:spLocks noChangeArrowheads="1"/>
          </p:cNvSpPr>
          <p:nvPr/>
        </p:nvSpPr>
        <p:spPr bwMode="auto">
          <a:xfrm>
            <a:off x="2429216" y="4189382"/>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PORT-4</a:t>
            </a:r>
            <a:endParaRPr lang="en-US" altLang="zh-CN" sz="1400" dirty="0">
              <a:latin typeface="+mn-lt"/>
              <a:ea typeface="+mn-ea"/>
              <a:cs typeface="+mn-ea"/>
              <a:sym typeface="+mn-lt"/>
            </a:endParaRPr>
          </a:p>
        </p:txBody>
      </p:sp>
      <p:pic>
        <p:nvPicPr>
          <p:cNvPr id="83" name="图形 82">
            <a:extLst>
              <a:ext uri="{FF2B5EF4-FFF2-40B4-BE49-F238E27FC236}">
                <a16:creationId xmlns:a16="http://schemas.microsoft.com/office/drawing/2014/main" id="{BF086DCA-8103-4797-A96A-AAC01C197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8110" y="3655663"/>
            <a:ext cx="625241" cy="478450"/>
          </a:xfrm>
          <a:prstGeom prst="rect">
            <a:avLst/>
          </a:prstGeom>
        </p:spPr>
      </p:pic>
      <p:sp>
        <p:nvSpPr>
          <p:cNvPr id="5" name="灯片编号占位符 4">
            <a:extLst>
              <a:ext uri="{FF2B5EF4-FFF2-40B4-BE49-F238E27FC236}">
                <a16:creationId xmlns:a16="http://schemas.microsoft.com/office/drawing/2014/main" id="{ED75A5D7-CF6C-9F57-3DB4-7EE98A03EE57}"/>
              </a:ext>
            </a:extLst>
          </p:cNvPr>
          <p:cNvSpPr>
            <a:spLocks noGrp="1"/>
          </p:cNvSpPr>
          <p:nvPr>
            <p:ph type="sldNum" sz="quarter" idx="12"/>
          </p:nvPr>
        </p:nvSpPr>
        <p:spPr/>
        <p:txBody>
          <a:bodyPr/>
          <a:lstStyle/>
          <a:p>
            <a:fld id="{C8BB1146-E542-4D4E-B8E9-6919A11DDD48}" type="slidenum">
              <a:rPr lang="en-US" smtClean="0"/>
              <a:t>201</a:t>
            </a:fld>
            <a:endParaRPr lang="en-US" dirty="0"/>
          </a:p>
        </p:txBody>
      </p:sp>
      <p:pic>
        <p:nvPicPr>
          <p:cNvPr id="4" name="图形 3">
            <a:extLst>
              <a:ext uri="{FF2B5EF4-FFF2-40B4-BE49-F238E27FC236}">
                <a16:creationId xmlns:a16="http://schemas.microsoft.com/office/drawing/2014/main" id="{ED7863DC-527E-070E-EA54-D1B5AAF3EF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440" y="5023722"/>
            <a:ext cx="499927" cy="378516"/>
          </a:xfrm>
          <a:prstGeom prst="rect">
            <a:avLst/>
          </a:prstGeom>
        </p:spPr>
      </p:pic>
      <p:pic>
        <p:nvPicPr>
          <p:cNvPr id="6" name="图形 5">
            <a:extLst>
              <a:ext uri="{FF2B5EF4-FFF2-40B4-BE49-F238E27FC236}">
                <a16:creationId xmlns:a16="http://schemas.microsoft.com/office/drawing/2014/main" id="{F62BFF02-2D57-B0BA-39E9-825618D95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3063" y="5018395"/>
            <a:ext cx="499927" cy="378516"/>
          </a:xfrm>
          <a:prstGeom prst="rect">
            <a:avLst/>
          </a:prstGeom>
        </p:spPr>
      </p:pic>
      <p:pic>
        <p:nvPicPr>
          <p:cNvPr id="7" name="图形 6">
            <a:extLst>
              <a:ext uri="{FF2B5EF4-FFF2-40B4-BE49-F238E27FC236}">
                <a16:creationId xmlns:a16="http://schemas.microsoft.com/office/drawing/2014/main" id="{0F5E3682-357F-1CA1-1F33-45E9C7F44A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0766" y="2691084"/>
            <a:ext cx="499927" cy="378516"/>
          </a:xfrm>
          <a:prstGeom prst="rect">
            <a:avLst/>
          </a:prstGeom>
        </p:spPr>
      </p:pic>
      <p:sp>
        <p:nvSpPr>
          <p:cNvPr id="9" name="内容占位符 2">
            <a:extLst>
              <a:ext uri="{FF2B5EF4-FFF2-40B4-BE49-F238E27FC236}">
                <a16:creationId xmlns:a16="http://schemas.microsoft.com/office/drawing/2014/main" id="{E511FFD8-F8EC-F635-4EBE-9E36ACA86C6E}"/>
              </a:ext>
            </a:extLst>
          </p:cNvPr>
          <p:cNvSpPr>
            <a:spLocks noGrp="1"/>
          </p:cNvSpPr>
          <p:nvPr>
            <p:ph idx="1"/>
          </p:nvPr>
        </p:nvSpPr>
        <p:spPr>
          <a:xfrm>
            <a:off x="660400" y="1125539"/>
            <a:ext cx="10858500" cy="1288052"/>
          </a:xfrm>
        </p:spPr>
        <p:txBody>
          <a:bodyPr>
            <a:normAutofit/>
          </a:bodyPr>
          <a:lstStyle/>
          <a:p>
            <a:pPr>
              <a:buFont typeface="Wingdings" panose="05000000000000000000" pitchFamily="2" charset="2"/>
              <a:buChar char="n"/>
            </a:pPr>
            <a:r>
              <a:rPr lang="zh-CN" altLang="en-US" sz="2400" dirty="0">
                <a:cs typeface="+mn-ea"/>
                <a:sym typeface="+mn-lt"/>
              </a:rPr>
              <a:t>主机通过端口接入到交换机上，交换机具有地址学习功能，记忆各主机连接的端口号，通过交换引擎实现不同端口上两台主机之间的数据帧交换。</a:t>
            </a:r>
            <a:endParaRPr lang="en-US" altLang="zh-CN" sz="2400" dirty="0">
              <a:cs typeface="+mn-ea"/>
              <a:sym typeface="+mn-lt"/>
            </a:endParaRPr>
          </a:p>
        </p:txBody>
      </p:sp>
      <p:pic>
        <p:nvPicPr>
          <p:cNvPr id="10" name="图形 9">
            <a:extLst>
              <a:ext uri="{FF2B5EF4-FFF2-40B4-BE49-F238E27FC236}">
                <a16:creationId xmlns:a16="http://schemas.microsoft.com/office/drawing/2014/main" id="{92FFFCC1-24ED-2228-6272-43952E0448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9468" y="5362702"/>
            <a:ext cx="499927" cy="378610"/>
          </a:xfrm>
          <a:prstGeom prst="rect">
            <a:avLst/>
          </a:prstGeom>
        </p:spPr>
      </p:pic>
      <p:pic>
        <p:nvPicPr>
          <p:cNvPr id="12" name="图形 11">
            <a:extLst>
              <a:ext uri="{FF2B5EF4-FFF2-40B4-BE49-F238E27FC236}">
                <a16:creationId xmlns:a16="http://schemas.microsoft.com/office/drawing/2014/main" id="{52D39A45-0705-CB37-32FA-CD20D565A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2032" y="5360386"/>
            <a:ext cx="499927" cy="378610"/>
          </a:xfrm>
          <a:prstGeom prst="rect">
            <a:avLst/>
          </a:prstGeom>
        </p:spPr>
      </p:pic>
      <p:pic>
        <p:nvPicPr>
          <p:cNvPr id="13" name="图形 12">
            <a:extLst>
              <a:ext uri="{FF2B5EF4-FFF2-40B4-BE49-F238E27FC236}">
                <a16:creationId xmlns:a16="http://schemas.microsoft.com/office/drawing/2014/main" id="{668874CC-3665-0F09-36DF-18F7480AC5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9024" y="5369419"/>
            <a:ext cx="499927" cy="378610"/>
          </a:xfrm>
          <a:prstGeom prst="rect">
            <a:avLst/>
          </a:prstGeom>
        </p:spPr>
      </p:pic>
      <p:pic>
        <p:nvPicPr>
          <p:cNvPr id="23" name="图形 22">
            <a:extLst>
              <a:ext uri="{FF2B5EF4-FFF2-40B4-BE49-F238E27FC236}">
                <a16:creationId xmlns:a16="http://schemas.microsoft.com/office/drawing/2014/main" id="{2A506CA5-126E-235E-EA26-BD6F7EF635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4789" y="3607569"/>
            <a:ext cx="448741" cy="393113"/>
          </a:xfrm>
          <a:prstGeom prst="rect">
            <a:avLst/>
          </a:prstGeom>
        </p:spPr>
      </p:pic>
      <p:pic>
        <p:nvPicPr>
          <p:cNvPr id="24" name="图形 23">
            <a:extLst>
              <a:ext uri="{FF2B5EF4-FFF2-40B4-BE49-F238E27FC236}">
                <a16:creationId xmlns:a16="http://schemas.microsoft.com/office/drawing/2014/main" id="{D922FD17-A8CC-0C06-77F8-0D369918FB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9965" y="5369396"/>
            <a:ext cx="448741" cy="393113"/>
          </a:xfrm>
          <a:prstGeom prst="rect">
            <a:avLst/>
          </a:prstGeom>
        </p:spPr>
      </p:pic>
    </p:spTree>
    <p:extLst>
      <p:ext uri="{BB962C8B-B14F-4D97-AF65-F5344CB8AC3E}">
        <p14:creationId xmlns:p14="http://schemas.microsoft.com/office/powerpoint/2010/main" val="1465682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202</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1</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400" dirty="0"/>
              <a:t>直通式（</a:t>
            </a:r>
            <a:r>
              <a:rPr lang="en-US" altLang="zh-CN" sz="2400" dirty="0"/>
              <a:t>Cut Through</a:t>
            </a:r>
            <a:r>
              <a:rPr lang="zh-CN" altLang="en-US" sz="2400" dirty="0"/>
              <a:t>）</a:t>
            </a:r>
          </a:p>
          <a:p>
            <a:pPr marL="536575" lvl="1" indent="-271463">
              <a:spcBef>
                <a:spcPts val="600"/>
              </a:spcBef>
              <a:buFont typeface="Wingdings" panose="05000000000000000000" pitchFamily="2" charset="2"/>
              <a:buChar char="Ø"/>
            </a:pPr>
            <a:r>
              <a:rPr lang="zh-CN" altLang="en-US" sz="2000" dirty="0">
                <a:latin typeface="+mn-ea"/>
              </a:rPr>
              <a:t>它在输入端口检测到一个数据包时，检查该包的包头，获取包的目的地址，启动内部的动态查找表转换成相应的输出端口，在输入与输出交叉处接通，把数据包直通到相应的端口，实现交换功能。</a:t>
            </a:r>
          </a:p>
          <a:p>
            <a:pPr marL="228600" lvl="1">
              <a:spcBef>
                <a:spcPts val="600"/>
              </a:spcBef>
              <a:buFont typeface="Wingdings" panose="05000000000000000000" pitchFamily="2" charset="2"/>
              <a:buChar char="n"/>
            </a:pPr>
            <a:r>
              <a:rPr lang="zh-CN" altLang="en-US" sz="2400" dirty="0">
                <a:latin typeface="+mn-ea"/>
              </a:rPr>
              <a:t>优点：</a:t>
            </a:r>
            <a:endParaRPr lang="en-US" altLang="zh-CN" sz="2400" dirty="0">
              <a:latin typeface="+mn-ea"/>
            </a:endParaRPr>
          </a:p>
          <a:p>
            <a:pPr marL="536575" lvl="1" indent="-271463">
              <a:spcBef>
                <a:spcPts val="600"/>
              </a:spcBef>
              <a:buFont typeface="Wingdings" panose="05000000000000000000" pitchFamily="2" charset="2"/>
              <a:buChar char="Ø"/>
            </a:pPr>
            <a:r>
              <a:rPr lang="zh-CN" altLang="en-US" sz="2000" dirty="0">
                <a:latin typeface="+mn-ea"/>
              </a:rPr>
              <a:t>由于不需要存储，延迟非常小、交换非常快。</a:t>
            </a:r>
          </a:p>
          <a:p>
            <a:pPr marL="228600" lvl="1">
              <a:spcBef>
                <a:spcPts val="600"/>
              </a:spcBef>
              <a:buFont typeface="Wingdings" panose="05000000000000000000" pitchFamily="2" charset="2"/>
              <a:buChar char="n"/>
            </a:pPr>
            <a:r>
              <a:rPr lang="zh-CN" altLang="en-US" sz="2400" dirty="0">
                <a:latin typeface="+mn-ea"/>
              </a:rPr>
              <a:t>缺点：</a:t>
            </a:r>
            <a:endParaRPr lang="en-US" altLang="zh-CN" sz="2400" dirty="0">
              <a:latin typeface="+mn-ea"/>
            </a:endParaRPr>
          </a:p>
          <a:p>
            <a:pPr marL="536575" lvl="1" indent="-271463">
              <a:spcBef>
                <a:spcPts val="600"/>
              </a:spcBef>
              <a:buFont typeface="Wingdings" panose="05000000000000000000" pitchFamily="2" charset="2"/>
              <a:buChar char="Ø"/>
            </a:pPr>
            <a:r>
              <a:rPr lang="zh-CN" altLang="en-US" sz="2000" dirty="0">
                <a:latin typeface="+mn-ea"/>
              </a:rPr>
              <a:t>数据包内容交换机不保存，不能提供错误检测能力。</a:t>
            </a:r>
            <a:endParaRPr lang="en-US" altLang="zh-CN" sz="2000" dirty="0">
              <a:latin typeface="+mn-ea"/>
            </a:endParaRPr>
          </a:p>
          <a:p>
            <a:pPr marL="536575" lvl="1" indent="-271463">
              <a:spcBef>
                <a:spcPts val="600"/>
              </a:spcBef>
              <a:buFont typeface="Wingdings" panose="05000000000000000000" pitchFamily="2" charset="2"/>
              <a:buChar char="Ø"/>
            </a:pPr>
            <a:r>
              <a:rPr lang="zh-CN" altLang="en-US" sz="2000" dirty="0">
                <a:latin typeface="+mn-ea"/>
              </a:rPr>
              <a:t>由于没有缓存，不能将具有不同速率的输入</a:t>
            </a:r>
            <a:r>
              <a:rPr lang="en-US" altLang="zh-CN" sz="2000" dirty="0">
                <a:latin typeface="+mn-ea"/>
              </a:rPr>
              <a:t>/</a:t>
            </a:r>
            <a:r>
              <a:rPr lang="zh-CN" altLang="en-US" sz="2000" dirty="0">
                <a:latin typeface="+mn-ea"/>
              </a:rPr>
              <a:t>输出端口直接接通，而且容易丢包。</a:t>
            </a:r>
          </a:p>
          <a:p>
            <a:pPr marL="608012" lvl="1" indent="-342900">
              <a:spcBef>
                <a:spcPts val="600"/>
              </a:spcBef>
              <a:buFont typeface="Wingdings" panose="05000000000000000000" pitchFamily="2" charset="2"/>
              <a:buChar char="Ø"/>
            </a:pPr>
            <a:endParaRPr lang="zh-CN" altLang="en-US" sz="2400" dirty="0">
              <a:latin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203</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2</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t>存储转发（</a:t>
            </a:r>
            <a:r>
              <a:rPr lang="en-US" altLang="zh-CN" sz="2800" dirty="0"/>
              <a:t>Store &amp; Forward</a:t>
            </a:r>
            <a:r>
              <a:rPr lang="zh-CN" altLang="en-US" sz="2800" dirty="0"/>
              <a:t>）</a:t>
            </a:r>
          </a:p>
          <a:p>
            <a:pPr marL="608012" lvl="1" indent="-342900">
              <a:spcBef>
                <a:spcPts val="600"/>
              </a:spcBef>
              <a:buFont typeface="Wingdings" panose="05000000000000000000" pitchFamily="2" charset="2"/>
              <a:buChar char="Ø"/>
            </a:pPr>
            <a:r>
              <a:rPr lang="zh-CN" altLang="en-US" sz="2400" dirty="0">
                <a:latin typeface="+mn-ea"/>
              </a:rPr>
              <a:t>它把输入端口的数据包检查，在对错误包处理后才取出数据包的目的地址，通过查找表转换成输出端口送出包。</a:t>
            </a:r>
          </a:p>
          <a:p>
            <a:pPr marL="228600" lvl="1">
              <a:spcBef>
                <a:spcPts val="600"/>
              </a:spcBef>
              <a:buFont typeface="Wingdings" panose="05000000000000000000" pitchFamily="2" charset="2"/>
              <a:buChar char="n"/>
            </a:pPr>
            <a:r>
              <a:rPr lang="zh-CN" altLang="en-US" sz="2800" dirty="0">
                <a:latin typeface="+mn-ea"/>
              </a:rPr>
              <a:t>优点：</a:t>
            </a:r>
            <a:endParaRPr lang="en-US" altLang="zh-CN" sz="2800" dirty="0">
              <a:latin typeface="+mn-ea"/>
            </a:endParaRPr>
          </a:p>
          <a:p>
            <a:pPr marL="608012" lvl="1" indent="-342900">
              <a:spcBef>
                <a:spcPts val="600"/>
              </a:spcBef>
              <a:buFont typeface="Wingdings" panose="05000000000000000000" pitchFamily="2" charset="2"/>
              <a:buChar char="Ø"/>
            </a:pPr>
            <a:r>
              <a:rPr lang="zh-CN" altLang="en-US" sz="2400" dirty="0">
                <a:latin typeface="+mn-ea"/>
              </a:rPr>
              <a:t>它可以对进入交换机的数据包进行错误检测，有效地改善网络性能。可以支持不同速度的端口间的转换，保持高速端口与低速端口间的协同工作。</a:t>
            </a:r>
            <a:endParaRPr lang="en-US" altLang="zh-CN" sz="2400" dirty="0">
              <a:latin typeface="+mn-ea"/>
            </a:endParaRPr>
          </a:p>
          <a:p>
            <a:pPr marL="228600" lvl="1">
              <a:spcBef>
                <a:spcPts val="600"/>
              </a:spcBef>
              <a:buFont typeface="Wingdings" panose="05000000000000000000" pitchFamily="2" charset="2"/>
              <a:buChar char="n"/>
            </a:pPr>
            <a:r>
              <a:rPr lang="zh-CN" altLang="en-US" sz="2800" dirty="0">
                <a:latin typeface="+mn-ea"/>
              </a:rPr>
              <a:t>缺点：</a:t>
            </a:r>
            <a:endParaRPr lang="en-US" altLang="zh-CN" sz="2800" dirty="0">
              <a:latin typeface="+mn-ea"/>
            </a:endParaRPr>
          </a:p>
          <a:p>
            <a:pPr marL="608012" lvl="1" indent="-342900">
              <a:spcBef>
                <a:spcPts val="600"/>
              </a:spcBef>
              <a:buFont typeface="Wingdings" panose="05000000000000000000" pitchFamily="2" charset="2"/>
              <a:buChar char="Ø"/>
            </a:pPr>
            <a:r>
              <a:rPr lang="zh-CN" altLang="en-US" sz="2400" dirty="0">
                <a:latin typeface="+mn-ea"/>
              </a:rPr>
              <a:t>在数据处理时延时大。</a:t>
            </a:r>
          </a:p>
          <a:p>
            <a:pPr marL="608012" lvl="1" indent="-342900">
              <a:spcBef>
                <a:spcPts val="600"/>
              </a:spcBef>
              <a:buFont typeface="Wingdings" panose="05000000000000000000" pitchFamily="2" charset="2"/>
              <a:buChar char="Ø"/>
            </a:pPr>
            <a:endParaRPr lang="zh-CN" altLang="en-US" sz="2400" dirty="0">
              <a:latin typeface="+mn-ea"/>
            </a:endParaRPr>
          </a:p>
        </p:txBody>
      </p:sp>
    </p:spTree>
    <p:extLst>
      <p:ext uri="{BB962C8B-B14F-4D97-AF65-F5344CB8AC3E}">
        <p14:creationId xmlns:p14="http://schemas.microsoft.com/office/powerpoint/2010/main" val="6955540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204</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3</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solidFill>
                  <a:srgbClr val="000000"/>
                </a:solidFill>
              </a:rPr>
              <a:t>无碎片模式</a:t>
            </a:r>
            <a:r>
              <a:rPr lang="en-US" altLang="zh-CN" sz="2800" b="0" i="0" dirty="0">
                <a:solidFill>
                  <a:srgbClr val="000000"/>
                </a:solidFill>
                <a:effectLst/>
              </a:rPr>
              <a:t>(Fragment Free)</a:t>
            </a:r>
          </a:p>
          <a:p>
            <a:pPr marL="608012" lvl="1" indent="-342900">
              <a:spcBef>
                <a:spcPts val="600"/>
              </a:spcBef>
              <a:buFont typeface="Wingdings" panose="05000000000000000000" pitchFamily="2" charset="2"/>
              <a:buChar char="Ø"/>
            </a:pPr>
            <a:r>
              <a:rPr lang="zh-CN" altLang="zh-CN" sz="2400" dirty="0">
                <a:latin typeface="+mn-ea"/>
              </a:rPr>
              <a:t>交换机等待数据帧进入交换机达到</a:t>
            </a:r>
            <a:r>
              <a:rPr lang="en-US" altLang="zh-CN" sz="2400" dirty="0">
                <a:latin typeface="+mn-ea"/>
              </a:rPr>
              <a:t>64</a:t>
            </a:r>
            <a:r>
              <a:rPr lang="zh-CN" altLang="zh-CN" sz="2400" dirty="0">
                <a:latin typeface="+mn-ea"/>
              </a:rPr>
              <a:t>字节时读取数据帧首部中的目的</a:t>
            </a:r>
            <a:r>
              <a:rPr lang="en-US" altLang="zh-CN" sz="2400" dirty="0">
                <a:latin typeface="+mn-ea"/>
              </a:rPr>
              <a:t>MAC</a:t>
            </a:r>
            <a:r>
              <a:rPr lang="zh-CN" altLang="zh-CN" sz="2400" dirty="0">
                <a:latin typeface="+mn-ea"/>
              </a:rPr>
              <a:t>地址并转发该数据帧。</a:t>
            </a:r>
            <a:r>
              <a:rPr lang="zh-CN" altLang="en-US" sz="2400" dirty="0">
                <a:solidFill>
                  <a:srgbClr val="000000"/>
                </a:solidFill>
                <a:latin typeface="+mn-ea"/>
              </a:rPr>
              <a:t>是存储转发模式与直通模式的折中方案。</a:t>
            </a:r>
            <a:endParaRPr lang="zh-CN" altLang="en-US" sz="2400" dirty="0">
              <a:latin typeface="+mn-ea"/>
            </a:endParaRPr>
          </a:p>
          <a:p>
            <a:pPr marL="228600" lvl="1">
              <a:spcBef>
                <a:spcPts val="600"/>
              </a:spcBef>
              <a:buFont typeface="Wingdings" panose="05000000000000000000" pitchFamily="2" charset="2"/>
              <a:buChar char="n"/>
            </a:pPr>
            <a:r>
              <a:rPr lang="zh-CN" altLang="en-US" sz="2800" dirty="0">
                <a:solidFill>
                  <a:srgbClr val="000000"/>
                </a:solidFill>
                <a:latin typeface="+mn-ea"/>
              </a:rPr>
              <a:t>优点：</a:t>
            </a:r>
            <a:endParaRPr lang="en-US" altLang="zh-CN" sz="2800" dirty="0">
              <a:solidFill>
                <a:srgbClr val="000000"/>
              </a:solidFill>
              <a:latin typeface="+mn-ea"/>
            </a:endParaRPr>
          </a:p>
          <a:p>
            <a:pPr marL="608012" lvl="1" indent="-342900">
              <a:spcBef>
                <a:spcPts val="600"/>
              </a:spcBef>
              <a:buFont typeface="Wingdings" panose="05000000000000000000" pitchFamily="2" charset="2"/>
              <a:buChar char="Ø"/>
            </a:pPr>
            <a:r>
              <a:rPr lang="zh-CN" altLang="en-US" sz="2400" dirty="0">
                <a:solidFill>
                  <a:srgbClr val="000000"/>
                </a:solidFill>
                <a:latin typeface="+mn-ea"/>
              </a:rPr>
              <a:t>在转发数据帧之前过滤出冲突碎片，有效避免转发冲突碎片帧。</a:t>
            </a:r>
            <a:endParaRPr lang="en-US" altLang="zh-CN" sz="2400" dirty="0">
              <a:latin typeface="+mn-ea"/>
            </a:endParaRPr>
          </a:p>
          <a:p>
            <a:pPr marL="228600" lvl="1">
              <a:spcBef>
                <a:spcPts val="600"/>
              </a:spcBef>
              <a:buFont typeface="Wingdings" panose="05000000000000000000" pitchFamily="2" charset="2"/>
              <a:buChar char="n"/>
            </a:pPr>
            <a:r>
              <a:rPr lang="zh-CN" altLang="en-US" sz="2800" dirty="0">
                <a:solidFill>
                  <a:srgbClr val="000000"/>
                </a:solidFill>
                <a:latin typeface="+mn-ea"/>
              </a:rPr>
              <a:t>缺点：</a:t>
            </a:r>
            <a:endParaRPr lang="en-US" altLang="zh-CN" sz="2800" dirty="0">
              <a:solidFill>
                <a:srgbClr val="000000"/>
              </a:solidFill>
              <a:latin typeface="+mn-ea"/>
            </a:endParaRPr>
          </a:p>
          <a:p>
            <a:pPr marL="608012" lvl="1" indent="-342900">
              <a:spcBef>
                <a:spcPts val="600"/>
              </a:spcBef>
              <a:buFont typeface="Wingdings" panose="05000000000000000000" pitchFamily="2" charset="2"/>
              <a:buChar char="Ø"/>
            </a:pPr>
            <a:r>
              <a:rPr lang="zh-CN" altLang="en-US" sz="2400" b="0" i="0" u="none" strike="noStrike" dirty="0">
                <a:solidFill>
                  <a:srgbClr val="000000"/>
                </a:solidFill>
                <a:effectLst/>
                <a:latin typeface="+mn-ea"/>
              </a:rPr>
              <a:t>没有对数据帧进行循环冗余校验</a:t>
            </a:r>
            <a:r>
              <a:rPr lang="en-US" altLang="zh-CN" sz="2400" b="0" i="0" u="none" strike="noStrike" dirty="0">
                <a:solidFill>
                  <a:srgbClr val="000000"/>
                </a:solidFill>
                <a:effectLst/>
                <a:latin typeface="+mn-ea"/>
              </a:rPr>
              <a:t>,</a:t>
            </a:r>
            <a:r>
              <a:rPr lang="zh-CN" altLang="en-US" sz="2400" b="0" i="0" u="none" strike="noStrike" dirty="0">
                <a:solidFill>
                  <a:srgbClr val="000000"/>
                </a:solidFill>
                <a:effectLst/>
                <a:latin typeface="+mn-ea"/>
              </a:rPr>
              <a:t>不能完全避免错误帧的转发。</a:t>
            </a:r>
            <a:endParaRPr lang="en-US" altLang="zh-CN" sz="2400" dirty="0">
              <a:latin typeface="+mn-ea"/>
            </a:endParaRPr>
          </a:p>
        </p:txBody>
      </p:sp>
    </p:spTree>
    <p:extLst>
      <p:ext uri="{BB962C8B-B14F-4D97-AF65-F5344CB8AC3E}">
        <p14:creationId xmlns:p14="http://schemas.microsoft.com/office/powerpoint/2010/main" val="6327536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238F9-74D6-AC62-E171-235E6A4D86E8}"/>
              </a:ext>
            </a:extLst>
          </p:cNvPr>
          <p:cNvSpPr>
            <a:spLocks noGrp="1"/>
          </p:cNvSpPr>
          <p:nvPr>
            <p:ph type="title"/>
          </p:nvPr>
        </p:nvSpPr>
        <p:spPr/>
        <p:txBody>
          <a:bodyPr>
            <a:normAutofit/>
          </a:bodyPr>
          <a:lstStyle/>
          <a:p>
            <a:r>
              <a:rPr lang="zh-CN" altLang="en-US" sz="3200" b="1" dirty="0">
                <a:cs typeface="+mn-ea"/>
                <a:sym typeface="+mn-lt"/>
              </a:rPr>
              <a:t>用以太网交换机实现链路层互连的优点</a:t>
            </a:r>
            <a:endParaRPr lang="zh-CN" altLang="en-US" dirty="0"/>
          </a:p>
        </p:txBody>
      </p:sp>
      <p:sp>
        <p:nvSpPr>
          <p:cNvPr id="3" name="内容占位符 2">
            <a:extLst>
              <a:ext uri="{FF2B5EF4-FFF2-40B4-BE49-F238E27FC236}">
                <a16:creationId xmlns:a16="http://schemas.microsoft.com/office/drawing/2014/main" id="{CDF4D632-8131-BE5C-55BF-7010D93A8FD8}"/>
              </a:ext>
            </a:extLst>
          </p:cNvPr>
          <p:cNvSpPr>
            <a:spLocks noGrp="1"/>
          </p:cNvSpPr>
          <p:nvPr>
            <p:ph idx="1"/>
          </p:nvPr>
        </p:nvSpPr>
        <p:spPr/>
        <p:txBody>
          <a:bodyPr/>
          <a:lstStyle/>
          <a:p>
            <a:pPr>
              <a:lnSpc>
                <a:spcPct val="120000"/>
              </a:lnSpc>
              <a:spcBef>
                <a:spcPts val="0"/>
              </a:spcBef>
              <a:buClr>
                <a:schemeClr val="tx1"/>
              </a:buClr>
            </a:pPr>
            <a:r>
              <a:rPr lang="zh-CN" altLang="en-US" sz="2400" dirty="0">
                <a:latin typeface="+mn-ea"/>
                <a:cs typeface="+mn-ea"/>
                <a:sym typeface="+mn-lt"/>
              </a:rPr>
              <a:t>以太网交换机是一种</a:t>
            </a:r>
            <a:r>
              <a:rPr lang="zh-CN" altLang="en-US" sz="2400" dirty="0">
                <a:solidFill>
                  <a:srgbClr val="C00000"/>
                </a:solidFill>
                <a:latin typeface="+mn-ea"/>
                <a:cs typeface="+mn-ea"/>
                <a:sym typeface="+mn-lt"/>
              </a:rPr>
              <a:t>即插即用</a:t>
            </a:r>
            <a:r>
              <a:rPr lang="zh-CN" altLang="en-US" sz="2400" dirty="0">
                <a:latin typeface="+mn-ea"/>
                <a:cs typeface="+mn-ea"/>
                <a:sym typeface="+mn-lt"/>
              </a:rPr>
              <a:t>设备，使用极其方便、简单。</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相互通信的主机独占传输信道，</a:t>
            </a:r>
            <a:r>
              <a:rPr lang="zh-CN" altLang="en-US" sz="2400" dirty="0">
                <a:solidFill>
                  <a:srgbClr val="C00000"/>
                </a:solidFill>
                <a:latin typeface="+mn-ea"/>
                <a:cs typeface="+mn-ea"/>
                <a:sym typeface="+mn-lt"/>
              </a:rPr>
              <a:t>无</a:t>
            </a:r>
            <a:r>
              <a:rPr lang="zh-CN" altLang="en-US" dirty="0">
                <a:solidFill>
                  <a:srgbClr val="C00000"/>
                </a:solidFill>
                <a:latin typeface="+mn-ea"/>
                <a:cs typeface="+mn-ea"/>
                <a:sym typeface="+mn-lt"/>
              </a:rPr>
              <a:t>冲突</a:t>
            </a:r>
            <a:r>
              <a:rPr lang="zh-CN" altLang="en-US" sz="2400" dirty="0">
                <a:latin typeface="+mn-ea"/>
                <a:cs typeface="+mn-ea"/>
                <a:sym typeface="+mn-lt"/>
              </a:rPr>
              <a:t>地传输数据，独享线路带宽。</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有</a:t>
            </a:r>
            <a:r>
              <a:rPr lang="zh-CN" altLang="en-US" sz="2400" dirty="0">
                <a:solidFill>
                  <a:srgbClr val="C00000"/>
                </a:solidFill>
                <a:latin typeface="+mn-ea"/>
                <a:cs typeface="+mn-ea"/>
                <a:sym typeface="+mn-lt"/>
              </a:rPr>
              <a:t>多种速率</a:t>
            </a:r>
            <a:r>
              <a:rPr lang="zh-CN" altLang="en-US" sz="2400" dirty="0">
                <a:latin typeface="+mn-ea"/>
                <a:cs typeface="+mn-ea"/>
                <a:sym typeface="+mn-lt"/>
              </a:rPr>
              <a:t>的交换机，方便用户根据应用场景需要选择。</a:t>
            </a:r>
            <a:endParaRPr lang="zh-CN" altLang="en-US" dirty="0"/>
          </a:p>
        </p:txBody>
      </p:sp>
      <p:sp>
        <p:nvSpPr>
          <p:cNvPr id="4" name="灯片编号占位符 3">
            <a:extLst>
              <a:ext uri="{FF2B5EF4-FFF2-40B4-BE49-F238E27FC236}">
                <a16:creationId xmlns:a16="http://schemas.microsoft.com/office/drawing/2014/main" id="{59288782-D85B-6110-EBA9-254C3625C996}"/>
              </a:ext>
            </a:extLst>
          </p:cNvPr>
          <p:cNvSpPr>
            <a:spLocks noGrp="1"/>
          </p:cNvSpPr>
          <p:nvPr>
            <p:ph type="sldNum" sz="quarter" idx="12"/>
          </p:nvPr>
        </p:nvSpPr>
        <p:spPr>
          <a:xfrm>
            <a:off x="10640689" y="6363893"/>
            <a:ext cx="806893" cy="274320"/>
          </a:xfrm>
        </p:spPr>
        <p:txBody>
          <a:bodyPr/>
          <a:lstStyle/>
          <a:p>
            <a:fld id="{C8BB1146-E542-4D4E-B8E9-6919A11DDD48}" type="slidenum">
              <a:rPr lang="en-US" smtClean="0"/>
              <a:t>205</a:t>
            </a:fld>
            <a:endParaRPr lang="en-US" dirty="0"/>
          </a:p>
        </p:txBody>
      </p:sp>
      <p:sp>
        <p:nvSpPr>
          <p:cNvPr id="5" name="AutoShape 42">
            <a:extLst>
              <a:ext uri="{FF2B5EF4-FFF2-40B4-BE49-F238E27FC236}">
                <a16:creationId xmlns:a16="http://schemas.microsoft.com/office/drawing/2014/main" id="{ABE0D113-1C64-BA0F-C378-B38C392A0456}"/>
              </a:ext>
            </a:extLst>
          </p:cNvPr>
          <p:cNvSpPr>
            <a:spLocks noChangeArrowheads="1"/>
          </p:cNvSpPr>
          <p:nvPr/>
        </p:nvSpPr>
        <p:spPr bwMode="auto">
          <a:xfrm>
            <a:off x="1058788" y="2652824"/>
            <a:ext cx="4421403" cy="2360517"/>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6" name="Text Box 49">
            <a:extLst>
              <a:ext uri="{FF2B5EF4-FFF2-40B4-BE49-F238E27FC236}">
                <a16:creationId xmlns:a16="http://schemas.microsoft.com/office/drawing/2014/main" id="{AEEF4111-2817-8C27-0C3A-5ED8BB5F9147}"/>
              </a:ext>
            </a:extLst>
          </p:cNvPr>
          <p:cNvSpPr txBox="1">
            <a:spLocks noChangeArrowheads="1"/>
          </p:cNvSpPr>
          <p:nvPr/>
        </p:nvSpPr>
        <p:spPr bwMode="auto">
          <a:xfrm>
            <a:off x="2786785" y="2686671"/>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集线器</a:t>
            </a:r>
          </a:p>
        </p:txBody>
      </p:sp>
      <p:sp>
        <p:nvSpPr>
          <p:cNvPr id="7" name="Line 60">
            <a:extLst>
              <a:ext uri="{FF2B5EF4-FFF2-40B4-BE49-F238E27FC236}">
                <a16:creationId xmlns:a16="http://schemas.microsoft.com/office/drawing/2014/main" id="{40C51BE8-5F56-163E-20AE-1FEC6C39BED3}"/>
              </a:ext>
            </a:extLst>
          </p:cNvPr>
          <p:cNvSpPr>
            <a:spLocks noChangeShapeType="1"/>
          </p:cNvSpPr>
          <p:nvPr/>
        </p:nvSpPr>
        <p:spPr bwMode="auto">
          <a:xfrm flipH="1">
            <a:off x="1506090" y="3297387"/>
            <a:ext cx="1581341"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8" name="Line 62">
            <a:extLst>
              <a:ext uri="{FF2B5EF4-FFF2-40B4-BE49-F238E27FC236}">
                <a16:creationId xmlns:a16="http://schemas.microsoft.com/office/drawing/2014/main" id="{B8EC339D-7823-B0F8-C517-C965BF16ED52}"/>
              </a:ext>
            </a:extLst>
          </p:cNvPr>
          <p:cNvSpPr>
            <a:spLocks noChangeShapeType="1"/>
          </p:cNvSpPr>
          <p:nvPr/>
        </p:nvSpPr>
        <p:spPr bwMode="auto">
          <a:xfrm>
            <a:off x="3481380" y="3297386"/>
            <a:ext cx="389527" cy="95327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9" name="Line 63">
            <a:extLst>
              <a:ext uri="{FF2B5EF4-FFF2-40B4-BE49-F238E27FC236}">
                <a16:creationId xmlns:a16="http://schemas.microsoft.com/office/drawing/2014/main" id="{2B51BD20-5228-13F2-3622-1361F74168BD}"/>
              </a:ext>
            </a:extLst>
          </p:cNvPr>
          <p:cNvSpPr>
            <a:spLocks noChangeShapeType="1"/>
          </p:cNvSpPr>
          <p:nvPr/>
        </p:nvSpPr>
        <p:spPr bwMode="auto">
          <a:xfrm>
            <a:off x="3606197" y="3297386"/>
            <a:ext cx="1214750" cy="9532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0" name="Line 64">
            <a:extLst>
              <a:ext uri="{FF2B5EF4-FFF2-40B4-BE49-F238E27FC236}">
                <a16:creationId xmlns:a16="http://schemas.microsoft.com/office/drawing/2014/main" id="{AEF1D0E9-9BE9-0471-0172-930249F03FDA}"/>
              </a:ext>
            </a:extLst>
          </p:cNvPr>
          <p:cNvSpPr>
            <a:spLocks noChangeShapeType="1"/>
          </p:cNvSpPr>
          <p:nvPr/>
        </p:nvSpPr>
        <p:spPr bwMode="auto">
          <a:xfrm flipH="1">
            <a:off x="2601234" y="3297387"/>
            <a:ext cx="486195"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11" name="Picture 68">
            <a:extLst>
              <a:ext uri="{FF2B5EF4-FFF2-40B4-BE49-F238E27FC236}">
                <a16:creationId xmlns:a16="http://schemas.microsoft.com/office/drawing/2014/main" id="{284016E4-B9CA-8175-7FAF-D1A945299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805894" y="2970070"/>
            <a:ext cx="1239317" cy="5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42">
            <a:extLst>
              <a:ext uri="{FF2B5EF4-FFF2-40B4-BE49-F238E27FC236}">
                <a16:creationId xmlns:a16="http://schemas.microsoft.com/office/drawing/2014/main" id="{75ED9591-44E4-ABB0-7AB9-D9FB27BCCFF8}"/>
              </a:ext>
            </a:extLst>
          </p:cNvPr>
          <p:cNvSpPr>
            <a:spLocks noChangeArrowheads="1"/>
          </p:cNvSpPr>
          <p:nvPr/>
        </p:nvSpPr>
        <p:spPr bwMode="auto">
          <a:xfrm>
            <a:off x="6439239" y="2633037"/>
            <a:ext cx="4421403" cy="2360518"/>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17" name="Text Box 49">
            <a:extLst>
              <a:ext uri="{FF2B5EF4-FFF2-40B4-BE49-F238E27FC236}">
                <a16:creationId xmlns:a16="http://schemas.microsoft.com/office/drawing/2014/main" id="{94A511FF-F5DB-B109-E240-7F005CE512B1}"/>
              </a:ext>
            </a:extLst>
          </p:cNvPr>
          <p:cNvSpPr txBox="1">
            <a:spLocks noChangeArrowheads="1"/>
          </p:cNvSpPr>
          <p:nvPr/>
        </p:nvSpPr>
        <p:spPr bwMode="auto">
          <a:xfrm>
            <a:off x="7939818" y="2676448"/>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交换机</a:t>
            </a:r>
          </a:p>
        </p:txBody>
      </p:sp>
      <p:sp>
        <p:nvSpPr>
          <p:cNvPr id="18" name="Line 60">
            <a:extLst>
              <a:ext uri="{FF2B5EF4-FFF2-40B4-BE49-F238E27FC236}">
                <a16:creationId xmlns:a16="http://schemas.microsoft.com/office/drawing/2014/main" id="{279BA6C0-8787-DB23-7984-0E246DE5A240}"/>
              </a:ext>
            </a:extLst>
          </p:cNvPr>
          <p:cNvSpPr>
            <a:spLocks noChangeShapeType="1"/>
          </p:cNvSpPr>
          <p:nvPr/>
        </p:nvSpPr>
        <p:spPr bwMode="auto">
          <a:xfrm flipH="1">
            <a:off x="7236623" y="3469534"/>
            <a:ext cx="1530886" cy="6801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9" name="Line 62">
            <a:extLst>
              <a:ext uri="{FF2B5EF4-FFF2-40B4-BE49-F238E27FC236}">
                <a16:creationId xmlns:a16="http://schemas.microsoft.com/office/drawing/2014/main" id="{234FB538-C90A-0A3E-522B-9EB68852F4EA}"/>
              </a:ext>
            </a:extLst>
          </p:cNvPr>
          <p:cNvSpPr>
            <a:spLocks noChangeShapeType="1"/>
          </p:cNvSpPr>
          <p:nvPr/>
        </p:nvSpPr>
        <p:spPr bwMode="auto">
          <a:xfrm flipH="1">
            <a:off x="9344335" y="3276188"/>
            <a:ext cx="145852" cy="8735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0" name="Line 63">
            <a:extLst>
              <a:ext uri="{FF2B5EF4-FFF2-40B4-BE49-F238E27FC236}">
                <a16:creationId xmlns:a16="http://schemas.microsoft.com/office/drawing/2014/main" id="{7294253A-DC9C-56F1-1D23-0E5FDB7721C7}"/>
              </a:ext>
            </a:extLst>
          </p:cNvPr>
          <p:cNvSpPr>
            <a:spLocks noChangeShapeType="1"/>
          </p:cNvSpPr>
          <p:nvPr/>
        </p:nvSpPr>
        <p:spPr bwMode="auto">
          <a:xfrm>
            <a:off x="9828917" y="3359387"/>
            <a:ext cx="487182" cy="845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1" name="Line 64">
            <a:extLst>
              <a:ext uri="{FF2B5EF4-FFF2-40B4-BE49-F238E27FC236}">
                <a16:creationId xmlns:a16="http://schemas.microsoft.com/office/drawing/2014/main" id="{5D0BC1AB-9C56-35E2-ACB1-2B1F72990D77}"/>
              </a:ext>
            </a:extLst>
          </p:cNvPr>
          <p:cNvSpPr>
            <a:spLocks noChangeShapeType="1"/>
          </p:cNvSpPr>
          <p:nvPr/>
        </p:nvSpPr>
        <p:spPr bwMode="auto">
          <a:xfrm flipH="1">
            <a:off x="8391045" y="3348576"/>
            <a:ext cx="715154" cy="792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6" name="矩形 25">
            <a:extLst>
              <a:ext uri="{FF2B5EF4-FFF2-40B4-BE49-F238E27FC236}">
                <a16:creationId xmlns:a16="http://schemas.microsoft.com/office/drawing/2014/main" id="{0CF13F8D-3200-706A-1DAC-4B3028853FFF}"/>
              </a:ext>
            </a:extLst>
          </p:cNvPr>
          <p:cNvSpPr/>
          <p:nvPr/>
        </p:nvSpPr>
        <p:spPr>
          <a:xfrm>
            <a:off x="952463" y="4996126"/>
            <a:ext cx="4423006" cy="1169038"/>
          </a:xfrm>
          <a:prstGeom prst="rect">
            <a:avLst/>
          </a:prstGeom>
        </p:spPr>
        <p:txBody>
          <a:bodyPr wrap="non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集线器的所有接口在同一个冲突域</a:t>
            </a:r>
            <a:endParaRPr lang="en-US" altLang="zh-CN" sz="2000" dirty="0">
              <a:latin typeface="+mn-ea"/>
              <a:cs typeface="+mn-ea"/>
              <a:sym typeface="+mn-lt"/>
            </a:endParaRPr>
          </a:p>
          <a:p>
            <a:pPr marL="380990" indent="-380990">
              <a:lnSpc>
                <a:spcPct val="120000"/>
              </a:lnSpc>
              <a:buFont typeface="Wingdings" panose="05000000000000000000" pitchFamily="2" charset="2"/>
              <a:buChar char="Ø"/>
            </a:pPr>
            <a:r>
              <a:rPr lang="en-US" altLang="zh-CN" sz="2000" dirty="0">
                <a:latin typeface="+mn-ea"/>
                <a:cs typeface="+mn-ea"/>
                <a:sym typeface="+mn-lt"/>
              </a:rPr>
              <a:t>N </a:t>
            </a:r>
            <a:r>
              <a:rPr lang="zh-CN" altLang="en-US" sz="2000" dirty="0">
                <a:latin typeface="+mn-ea"/>
                <a:cs typeface="+mn-ea"/>
                <a:sym typeface="+mn-lt"/>
              </a:rPr>
              <a:t>个用户共享集线器提供的带宽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zh-CN" altLang="en-US" sz="2000" dirty="0">
                <a:latin typeface="+mn-ea"/>
                <a:cs typeface="+mn-ea"/>
                <a:sym typeface="+mn-lt"/>
              </a:rPr>
              <a:t>平均每个用户仅占有 </a:t>
            </a:r>
            <a:r>
              <a:rPr lang="en-US" altLang="zh-CN" sz="2000" dirty="0">
                <a:latin typeface="+mn-ea"/>
                <a:cs typeface="+mn-ea"/>
                <a:sym typeface="+mn-lt"/>
              </a:rPr>
              <a:t>B/N </a:t>
            </a:r>
            <a:r>
              <a:rPr lang="zh-CN" altLang="en-US" sz="2000" dirty="0">
                <a:latin typeface="+mn-ea"/>
                <a:cs typeface="+mn-ea"/>
                <a:sym typeface="+mn-lt"/>
              </a:rPr>
              <a:t>的带宽</a:t>
            </a:r>
          </a:p>
        </p:txBody>
      </p:sp>
      <p:sp>
        <p:nvSpPr>
          <p:cNvPr id="27" name="椭圆 26">
            <a:extLst>
              <a:ext uri="{FF2B5EF4-FFF2-40B4-BE49-F238E27FC236}">
                <a16:creationId xmlns:a16="http://schemas.microsoft.com/office/drawing/2014/main" id="{AF12911D-D282-C7B1-740F-998A0530D616}"/>
              </a:ext>
            </a:extLst>
          </p:cNvPr>
          <p:cNvSpPr/>
          <p:nvPr/>
        </p:nvSpPr>
        <p:spPr>
          <a:xfrm>
            <a:off x="1506090" y="3469535"/>
            <a:ext cx="3634459" cy="671928"/>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8" name="Picture 2" descr="https://info.support.huawei.com/network/imagelib/getImgByNames4web?package_name=S5731-H48T4XC_pic.zip&amp;picture_name=front_left_HD.png&amp;ipNum=local">
            <a:extLst>
              <a:ext uri="{FF2B5EF4-FFF2-40B4-BE49-F238E27FC236}">
                <a16:creationId xmlns:a16="http://schemas.microsoft.com/office/drawing/2014/main" id="{929E47B6-FF14-F61D-C25A-2319628DD3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546" y="2986399"/>
            <a:ext cx="2455947" cy="597764"/>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a:extLst>
              <a:ext uri="{FF2B5EF4-FFF2-40B4-BE49-F238E27FC236}">
                <a16:creationId xmlns:a16="http://schemas.microsoft.com/office/drawing/2014/main" id="{A7384EBC-B820-9AF5-CCB5-DBF987C803F3}"/>
              </a:ext>
            </a:extLst>
          </p:cNvPr>
          <p:cNvSpPr/>
          <p:nvPr/>
        </p:nvSpPr>
        <p:spPr>
          <a:xfrm rot="20000364">
            <a:off x="7101156" y="3737001"/>
            <a:ext cx="1566685" cy="29143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0" name="椭圆 29">
            <a:extLst>
              <a:ext uri="{FF2B5EF4-FFF2-40B4-BE49-F238E27FC236}">
                <a16:creationId xmlns:a16="http://schemas.microsoft.com/office/drawing/2014/main" id="{17FE42D1-660F-8696-DB3F-198C9DFC716A}"/>
              </a:ext>
            </a:extLst>
          </p:cNvPr>
          <p:cNvSpPr/>
          <p:nvPr/>
        </p:nvSpPr>
        <p:spPr>
          <a:xfrm rot="18871097">
            <a:off x="8016825" y="3733610"/>
            <a:ext cx="1363672" cy="224109"/>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1" name="椭圆 30">
            <a:extLst>
              <a:ext uri="{FF2B5EF4-FFF2-40B4-BE49-F238E27FC236}">
                <a16:creationId xmlns:a16="http://schemas.microsoft.com/office/drawing/2014/main" id="{2D8D4883-D055-E2F0-4148-A1CCEDA6E0C3}"/>
              </a:ext>
            </a:extLst>
          </p:cNvPr>
          <p:cNvSpPr/>
          <p:nvPr/>
        </p:nvSpPr>
        <p:spPr>
          <a:xfrm rot="16817926">
            <a:off x="8895304" y="3673764"/>
            <a:ext cx="999929" cy="18920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椭圆 31">
            <a:extLst>
              <a:ext uri="{FF2B5EF4-FFF2-40B4-BE49-F238E27FC236}">
                <a16:creationId xmlns:a16="http://schemas.microsoft.com/office/drawing/2014/main" id="{78A8AC69-B1C8-A38A-B951-17BA3DE0D799}"/>
              </a:ext>
            </a:extLst>
          </p:cNvPr>
          <p:cNvSpPr/>
          <p:nvPr/>
        </p:nvSpPr>
        <p:spPr>
          <a:xfrm rot="14369589">
            <a:off x="9499186" y="3597109"/>
            <a:ext cx="1069923" cy="2254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Text Box 49">
            <a:extLst>
              <a:ext uri="{FF2B5EF4-FFF2-40B4-BE49-F238E27FC236}">
                <a16:creationId xmlns:a16="http://schemas.microsoft.com/office/drawing/2014/main" id="{0F234369-06FE-8EDD-2095-213AA1021275}"/>
              </a:ext>
            </a:extLst>
          </p:cNvPr>
          <p:cNvSpPr txBox="1">
            <a:spLocks noChangeArrowheads="1"/>
          </p:cNvSpPr>
          <p:nvPr/>
        </p:nvSpPr>
        <p:spPr bwMode="auto">
          <a:xfrm>
            <a:off x="2615519" y="3687877"/>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4" name="Text Box 49">
            <a:extLst>
              <a:ext uri="{FF2B5EF4-FFF2-40B4-BE49-F238E27FC236}">
                <a16:creationId xmlns:a16="http://schemas.microsoft.com/office/drawing/2014/main" id="{B5E121DB-D221-8046-5C3F-E5DD37812D9A}"/>
              </a:ext>
            </a:extLst>
          </p:cNvPr>
          <p:cNvSpPr txBox="1">
            <a:spLocks noChangeArrowheads="1"/>
          </p:cNvSpPr>
          <p:nvPr/>
        </p:nvSpPr>
        <p:spPr bwMode="auto">
          <a:xfrm rot="19750173">
            <a:off x="6783677" y="3527121"/>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5" name="矩形 34">
            <a:extLst>
              <a:ext uri="{FF2B5EF4-FFF2-40B4-BE49-F238E27FC236}">
                <a16:creationId xmlns:a16="http://schemas.microsoft.com/office/drawing/2014/main" id="{E3B72968-4A17-153D-BE88-A6943C28E449}"/>
              </a:ext>
            </a:extLst>
          </p:cNvPr>
          <p:cNvSpPr/>
          <p:nvPr/>
        </p:nvSpPr>
        <p:spPr>
          <a:xfrm>
            <a:off x="6439239" y="5061200"/>
            <a:ext cx="5259924" cy="1169038"/>
          </a:xfrm>
          <a:prstGeom prst="rect">
            <a:avLst/>
          </a:prstGeom>
        </p:spPr>
        <p:txBody>
          <a:bodyPr wrap="squar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以太网交换机的每个接口是一个冲突域</a:t>
            </a:r>
            <a:endParaRPr lang="fr-FR" altLang="zh-CN" sz="2000" dirty="0">
              <a:latin typeface="+mn-ea"/>
              <a:cs typeface="+mn-ea"/>
              <a:sym typeface="+mn-lt"/>
            </a:endParaRPr>
          </a:p>
          <a:p>
            <a:pPr marL="380990" indent="-380990">
              <a:lnSpc>
                <a:spcPct val="120000"/>
              </a:lnSpc>
              <a:buFont typeface="Wingdings" panose="05000000000000000000" pitchFamily="2" charset="2"/>
              <a:buChar char="Ø"/>
            </a:pPr>
            <a:r>
              <a:rPr lang="zh-CN" altLang="en-US" sz="2000" dirty="0">
                <a:latin typeface="+mn-ea"/>
                <a:cs typeface="+mn-ea"/>
                <a:sym typeface="+mn-lt"/>
              </a:rPr>
              <a:t>交换机为每个端口提供带宽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en-US" altLang="zh-CN" sz="2000" dirty="0">
                <a:latin typeface="+mn-ea"/>
                <a:cs typeface="+mn-ea"/>
                <a:sym typeface="+mn-lt"/>
              </a:rPr>
              <a:t>N</a:t>
            </a:r>
            <a:r>
              <a:rPr lang="zh-CN" altLang="en-US" sz="2000" dirty="0">
                <a:latin typeface="+mn-ea"/>
                <a:cs typeface="+mn-ea"/>
                <a:sym typeface="+mn-lt"/>
              </a:rPr>
              <a:t>个用户，每个用户独占带宽 </a:t>
            </a:r>
            <a:r>
              <a:rPr lang="en-US" altLang="zh-CN" sz="2000" dirty="0">
                <a:latin typeface="+mn-ea"/>
                <a:cs typeface="+mn-ea"/>
                <a:sym typeface="+mn-lt"/>
              </a:rPr>
              <a:t>B</a:t>
            </a:r>
          </a:p>
        </p:txBody>
      </p:sp>
      <p:pic>
        <p:nvPicPr>
          <p:cNvPr id="37" name="图片 36">
            <a:extLst>
              <a:ext uri="{FF2B5EF4-FFF2-40B4-BE49-F238E27FC236}">
                <a16:creationId xmlns:a16="http://schemas.microsoft.com/office/drawing/2014/main" id="{43C3022B-AC40-C36D-D2CF-98B93D47BA5C}"/>
              </a:ext>
            </a:extLst>
          </p:cNvPr>
          <p:cNvPicPr>
            <a:picLocks noChangeAspect="1"/>
          </p:cNvPicPr>
          <p:nvPr/>
        </p:nvPicPr>
        <p:blipFill>
          <a:blip r:embed="rId4"/>
          <a:stretch>
            <a:fillRect/>
          </a:stretch>
        </p:blipFill>
        <p:spPr>
          <a:xfrm>
            <a:off x="4210549" y="3753766"/>
            <a:ext cx="789579" cy="304317"/>
          </a:xfrm>
          <a:prstGeom prst="rect">
            <a:avLst/>
          </a:prstGeom>
        </p:spPr>
      </p:pic>
      <p:pic>
        <p:nvPicPr>
          <p:cNvPr id="38" name="图片 37">
            <a:extLst>
              <a:ext uri="{FF2B5EF4-FFF2-40B4-BE49-F238E27FC236}">
                <a16:creationId xmlns:a16="http://schemas.microsoft.com/office/drawing/2014/main" id="{00D44072-263B-4793-3217-56094703800A}"/>
              </a:ext>
            </a:extLst>
          </p:cNvPr>
          <p:cNvPicPr>
            <a:picLocks noChangeAspect="1"/>
          </p:cNvPicPr>
          <p:nvPr/>
        </p:nvPicPr>
        <p:blipFill>
          <a:blip r:embed="rId5"/>
          <a:stretch>
            <a:fillRect/>
          </a:stretch>
        </p:blipFill>
        <p:spPr>
          <a:xfrm>
            <a:off x="1157423" y="4211249"/>
            <a:ext cx="631731" cy="487117"/>
          </a:xfrm>
          <a:prstGeom prst="rect">
            <a:avLst/>
          </a:prstGeom>
        </p:spPr>
      </p:pic>
      <p:pic>
        <p:nvPicPr>
          <p:cNvPr id="39" name="图片 38">
            <a:extLst>
              <a:ext uri="{FF2B5EF4-FFF2-40B4-BE49-F238E27FC236}">
                <a16:creationId xmlns:a16="http://schemas.microsoft.com/office/drawing/2014/main" id="{140106C6-9D76-3B88-7036-0632789C76E1}"/>
              </a:ext>
            </a:extLst>
          </p:cNvPr>
          <p:cNvPicPr>
            <a:picLocks noChangeAspect="1"/>
          </p:cNvPicPr>
          <p:nvPr/>
        </p:nvPicPr>
        <p:blipFill>
          <a:blip r:embed="rId5"/>
          <a:stretch>
            <a:fillRect/>
          </a:stretch>
        </p:blipFill>
        <p:spPr>
          <a:xfrm>
            <a:off x="2244707" y="4205175"/>
            <a:ext cx="631731" cy="487117"/>
          </a:xfrm>
          <a:prstGeom prst="rect">
            <a:avLst/>
          </a:prstGeom>
        </p:spPr>
      </p:pic>
      <p:pic>
        <p:nvPicPr>
          <p:cNvPr id="40" name="图片 39">
            <a:extLst>
              <a:ext uri="{FF2B5EF4-FFF2-40B4-BE49-F238E27FC236}">
                <a16:creationId xmlns:a16="http://schemas.microsoft.com/office/drawing/2014/main" id="{85C18A08-2D37-8843-39DA-1BFBB4B92C22}"/>
              </a:ext>
            </a:extLst>
          </p:cNvPr>
          <p:cNvPicPr>
            <a:picLocks noChangeAspect="1"/>
          </p:cNvPicPr>
          <p:nvPr/>
        </p:nvPicPr>
        <p:blipFill>
          <a:blip r:embed="rId5"/>
          <a:stretch>
            <a:fillRect/>
          </a:stretch>
        </p:blipFill>
        <p:spPr>
          <a:xfrm>
            <a:off x="3481380" y="4226011"/>
            <a:ext cx="631731" cy="487117"/>
          </a:xfrm>
          <a:prstGeom prst="rect">
            <a:avLst/>
          </a:prstGeom>
        </p:spPr>
      </p:pic>
      <p:pic>
        <p:nvPicPr>
          <p:cNvPr id="41" name="图片 40">
            <a:extLst>
              <a:ext uri="{FF2B5EF4-FFF2-40B4-BE49-F238E27FC236}">
                <a16:creationId xmlns:a16="http://schemas.microsoft.com/office/drawing/2014/main" id="{77083230-C8FC-2683-7FFB-29A8DBDACF9C}"/>
              </a:ext>
            </a:extLst>
          </p:cNvPr>
          <p:cNvPicPr>
            <a:picLocks noChangeAspect="1"/>
          </p:cNvPicPr>
          <p:nvPr/>
        </p:nvPicPr>
        <p:blipFill>
          <a:blip r:embed="rId5"/>
          <a:stretch>
            <a:fillRect/>
          </a:stretch>
        </p:blipFill>
        <p:spPr>
          <a:xfrm>
            <a:off x="4487362" y="4229287"/>
            <a:ext cx="631731" cy="487117"/>
          </a:xfrm>
          <a:prstGeom prst="rect">
            <a:avLst/>
          </a:prstGeom>
        </p:spPr>
      </p:pic>
      <p:pic>
        <p:nvPicPr>
          <p:cNvPr id="42" name="图片 41">
            <a:extLst>
              <a:ext uri="{FF2B5EF4-FFF2-40B4-BE49-F238E27FC236}">
                <a16:creationId xmlns:a16="http://schemas.microsoft.com/office/drawing/2014/main" id="{65C3899F-9A9D-8C66-0044-B3BFE37BECD4}"/>
              </a:ext>
            </a:extLst>
          </p:cNvPr>
          <p:cNvPicPr>
            <a:picLocks noChangeAspect="1"/>
          </p:cNvPicPr>
          <p:nvPr/>
        </p:nvPicPr>
        <p:blipFill>
          <a:blip r:embed="rId5"/>
          <a:stretch>
            <a:fillRect/>
          </a:stretch>
        </p:blipFill>
        <p:spPr>
          <a:xfrm>
            <a:off x="6853197" y="4130303"/>
            <a:ext cx="631731" cy="487117"/>
          </a:xfrm>
          <a:prstGeom prst="rect">
            <a:avLst/>
          </a:prstGeom>
        </p:spPr>
      </p:pic>
      <p:pic>
        <p:nvPicPr>
          <p:cNvPr id="43" name="图片 42">
            <a:extLst>
              <a:ext uri="{FF2B5EF4-FFF2-40B4-BE49-F238E27FC236}">
                <a16:creationId xmlns:a16="http://schemas.microsoft.com/office/drawing/2014/main" id="{9421AC20-84C2-DB29-0B0C-ADC36921F7D9}"/>
              </a:ext>
            </a:extLst>
          </p:cNvPr>
          <p:cNvPicPr>
            <a:picLocks noChangeAspect="1"/>
          </p:cNvPicPr>
          <p:nvPr/>
        </p:nvPicPr>
        <p:blipFill>
          <a:blip r:embed="rId5"/>
          <a:stretch>
            <a:fillRect/>
          </a:stretch>
        </p:blipFill>
        <p:spPr>
          <a:xfrm>
            <a:off x="7844325" y="4096764"/>
            <a:ext cx="631731" cy="487117"/>
          </a:xfrm>
          <a:prstGeom prst="rect">
            <a:avLst/>
          </a:prstGeom>
        </p:spPr>
      </p:pic>
      <p:pic>
        <p:nvPicPr>
          <p:cNvPr id="44" name="图片 43">
            <a:extLst>
              <a:ext uri="{FF2B5EF4-FFF2-40B4-BE49-F238E27FC236}">
                <a16:creationId xmlns:a16="http://schemas.microsoft.com/office/drawing/2014/main" id="{AF00CED3-7042-D19B-13F7-9C879FBCBABF}"/>
              </a:ext>
            </a:extLst>
          </p:cNvPr>
          <p:cNvPicPr>
            <a:picLocks noChangeAspect="1"/>
          </p:cNvPicPr>
          <p:nvPr/>
        </p:nvPicPr>
        <p:blipFill>
          <a:blip r:embed="rId5"/>
          <a:stretch>
            <a:fillRect/>
          </a:stretch>
        </p:blipFill>
        <p:spPr>
          <a:xfrm>
            <a:off x="8985303" y="4130472"/>
            <a:ext cx="631731" cy="487117"/>
          </a:xfrm>
          <a:prstGeom prst="rect">
            <a:avLst/>
          </a:prstGeom>
        </p:spPr>
      </p:pic>
      <p:pic>
        <p:nvPicPr>
          <p:cNvPr id="45" name="图片 44">
            <a:extLst>
              <a:ext uri="{FF2B5EF4-FFF2-40B4-BE49-F238E27FC236}">
                <a16:creationId xmlns:a16="http://schemas.microsoft.com/office/drawing/2014/main" id="{BFC1B9FE-9DEF-7A2E-D3E7-5276F52B9DA8}"/>
              </a:ext>
            </a:extLst>
          </p:cNvPr>
          <p:cNvPicPr>
            <a:picLocks noChangeAspect="1"/>
          </p:cNvPicPr>
          <p:nvPr/>
        </p:nvPicPr>
        <p:blipFill>
          <a:blip r:embed="rId5"/>
          <a:stretch>
            <a:fillRect/>
          </a:stretch>
        </p:blipFill>
        <p:spPr>
          <a:xfrm>
            <a:off x="9982997" y="4158117"/>
            <a:ext cx="631731" cy="487117"/>
          </a:xfrm>
          <a:prstGeom prst="rect">
            <a:avLst/>
          </a:prstGeom>
        </p:spPr>
      </p:pic>
    </p:spTree>
    <p:extLst>
      <p:ext uri="{BB962C8B-B14F-4D97-AF65-F5344CB8AC3E}">
        <p14:creationId xmlns:p14="http://schemas.microsoft.com/office/powerpoint/2010/main" val="22452058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206</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chemeClr val="tx1"/>
                </a:solidFill>
                <a:latin typeface="+mj-ea"/>
                <a:ea typeface="+mj-ea"/>
                <a:cs typeface="+mn-ea"/>
                <a:sym typeface="+mn-lt"/>
              </a:rPr>
              <a:t>5.</a:t>
            </a:r>
            <a:r>
              <a:rPr lang="zh-CN" altLang="en-US" sz="2400" dirty="0">
                <a:solidFill>
                  <a:schemeClr val="tx1"/>
                </a:solidFill>
                <a:latin typeface="+mj-ea"/>
                <a:ea typeface="+mj-ea"/>
                <a:cs typeface="+mn-ea"/>
                <a:sym typeface="+mn-lt"/>
              </a:rPr>
              <a:t>数据链路层网络互连</a:t>
            </a:r>
            <a:endParaRPr lang="en-US" altLang="zh-CN" sz="2400" dirty="0">
              <a:solidFill>
                <a:schemeClr val="tx1"/>
              </a:solidFill>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6.</a:t>
            </a:r>
            <a:r>
              <a:rPr lang="zh-CN" altLang="en-US" sz="2400" dirty="0">
                <a:solidFill>
                  <a:srgbClr val="3333FF"/>
                </a:solidFill>
                <a:latin typeface="+mj-ea"/>
                <a:ea typeface="+mj-ea"/>
                <a:cs typeface="+mn-ea"/>
                <a:sym typeface="+mn-lt"/>
              </a:rPr>
              <a:t>本章总结</a:t>
            </a:r>
            <a:endParaRPr lang="en-US" altLang="zh-CN" sz="2400" dirty="0">
              <a:solidFill>
                <a:srgbClr val="3333FF"/>
              </a:solidFill>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737008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05D8E31E-8120-D498-756A-C08D799B7FBD}"/>
              </a:ext>
            </a:extLst>
          </p:cNvPr>
          <p:cNvSpPr>
            <a:spLocks noGrp="1"/>
          </p:cNvSpPr>
          <p:nvPr>
            <p:ph idx="1"/>
          </p:nvPr>
        </p:nvSpPr>
        <p:spPr/>
        <p:txBody>
          <a:bodyPr>
            <a:normAutofit/>
          </a:bodyPr>
          <a:lstStyle/>
          <a:p>
            <a:pPr>
              <a:spcBef>
                <a:spcPts val="0"/>
              </a:spcBef>
            </a:pPr>
            <a:r>
              <a:rPr lang="zh-CN" altLang="en-US" dirty="0">
                <a:solidFill>
                  <a:schemeClr val="tx1"/>
                </a:solidFill>
                <a:latin typeface="+mn-ea"/>
                <a:cs typeface="+mn-ea"/>
                <a:sym typeface="+mn-lt"/>
              </a:rPr>
              <a:t>数据链路层是为两个直接相连的网络结点通过相关的技术提供可靠的通信服务。</a:t>
            </a:r>
            <a:endParaRPr lang="en-US" altLang="zh-CN" dirty="0">
              <a:solidFill>
                <a:schemeClr val="tx1"/>
              </a:solidFill>
              <a:latin typeface="+mn-ea"/>
              <a:cs typeface="+mn-ea"/>
              <a:sym typeface="+mn-lt"/>
            </a:endParaRPr>
          </a:p>
          <a:p>
            <a:pPr>
              <a:spcBef>
                <a:spcPts val="0"/>
              </a:spcBef>
            </a:pPr>
            <a:r>
              <a:rPr lang="zh-CN" altLang="en-US" dirty="0">
                <a:solidFill>
                  <a:schemeClr val="tx1"/>
                </a:solidFill>
                <a:latin typeface="+mn-ea"/>
                <a:cs typeface="+mn-ea"/>
                <a:sym typeface="+mn-lt"/>
              </a:rPr>
              <a:t>数据链路层的主要工作包括：成帧、链路管理、差错控制、流量控制</a:t>
            </a:r>
            <a:endParaRPr lang="en-US" altLang="zh-CN" dirty="0">
              <a:solidFill>
                <a:schemeClr val="tx1"/>
              </a:solidFill>
              <a:latin typeface="+mn-ea"/>
              <a:cs typeface="+mn-ea"/>
              <a:sym typeface="+mn-lt"/>
            </a:endParaRPr>
          </a:p>
          <a:p>
            <a:pPr marL="342900" lvl="1" indent="-342900">
              <a:spcBef>
                <a:spcPts val="0"/>
              </a:spcBef>
              <a:buFont typeface="Wingdings" panose="05000000000000000000" pitchFamily="2" charset="2"/>
              <a:buChar char="n"/>
            </a:pPr>
            <a:r>
              <a:rPr lang="zh-CN" altLang="en-US" sz="2400" dirty="0">
                <a:solidFill>
                  <a:schemeClr val="tx1"/>
                </a:solidFill>
                <a:latin typeface="+mn-ea"/>
                <a:cs typeface="+mn-ea"/>
                <a:sym typeface="+mn-lt"/>
              </a:rPr>
              <a:t>常用的数据成帧方法有：</a:t>
            </a:r>
            <a:endParaRPr lang="en-US" altLang="zh-CN" sz="2400" dirty="0">
              <a:solidFill>
                <a:schemeClr val="tx1"/>
              </a:solidFill>
              <a:latin typeface="+mn-ea"/>
              <a:cs typeface="+mn-ea"/>
              <a:sym typeface="+mn-lt"/>
            </a:endParaRPr>
          </a:p>
          <a:p>
            <a:pPr lvl="1" indent="-271463">
              <a:spcBef>
                <a:spcPts val="0"/>
              </a:spcBef>
            </a:pPr>
            <a:r>
              <a:rPr lang="zh-CN" altLang="en-US" dirty="0">
                <a:solidFill>
                  <a:schemeClr val="tx1"/>
                </a:solidFill>
                <a:latin typeface="+mn-ea"/>
                <a:cs typeface="+mn-ea"/>
                <a:sym typeface="+mn-lt"/>
              </a:rPr>
              <a:t>带字节填充的定界符法：硬件实现比较困难，适合软件实现，如</a:t>
            </a: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带比特填充的定界符法：硬件实现比较容易，如 </a:t>
            </a: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物理层编码违例：物理层实现，如</a:t>
            </a:r>
            <a:r>
              <a:rPr lang="en-US" altLang="zh-CN" dirty="0">
                <a:solidFill>
                  <a:schemeClr val="tx1"/>
                </a:solidFill>
                <a:latin typeface="+mn-ea"/>
                <a:cs typeface="+mn-ea"/>
                <a:sym typeface="+mn-lt"/>
              </a:rPr>
              <a:t>802</a:t>
            </a:r>
            <a:r>
              <a:rPr lang="zh-CN" altLang="en-US" dirty="0">
                <a:solidFill>
                  <a:schemeClr val="tx1"/>
                </a:solidFill>
                <a:latin typeface="+mn-ea"/>
                <a:cs typeface="+mn-ea"/>
                <a:sym typeface="+mn-lt"/>
              </a:rPr>
              <a:t>以太网链路</a:t>
            </a:r>
            <a:endParaRPr lang="en-US" altLang="zh-CN" dirty="0">
              <a:solidFill>
                <a:schemeClr val="tx1"/>
              </a:solidFill>
              <a:latin typeface="+mn-ea"/>
              <a:cs typeface="+mn-ea"/>
              <a:sym typeface="+mn-lt"/>
            </a:endParaRPr>
          </a:p>
          <a:p>
            <a:pPr>
              <a:lnSpc>
                <a:spcPct val="120000"/>
              </a:lnSpc>
              <a:spcBef>
                <a:spcPct val="0"/>
              </a:spcBef>
            </a:pPr>
            <a:r>
              <a:rPr lang="zh-CN" altLang="en-US" dirty="0">
                <a:solidFill>
                  <a:prstClr val="black"/>
                </a:solidFill>
                <a:latin typeface="+mn-ea"/>
                <a:cs typeface="+mn-ea"/>
                <a:sym typeface="+mn-lt"/>
              </a:rPr>
              <a:t>两个相连的结点在通信时需要对链路进行管理，包括配置线路、确定传输方式、约定好通信规程、对链路状态进行管理维护。</a:t>
            </a:r>
            <a:endParaRPr lang="en-US" altLang="zh-CN" dirty="0">
              <a:solidFill>
                <a:prstClr val="black"/>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207</a:t>
            </a:fld>
            <a:endParaRPr lang="en-US"/>
          </a:p>
        </p:txBody>
      </p:sp>
    </p:spTree>
    <p:extLst>
      <p:ext uri="{BB962C8B-B14F-4D97-AF65-F5344CB8AC3E}">
        <p14:creationId xmlns:p14="http://schemas.microsoft.com/office/powerpoint/2010/main" val="628585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CEC71-2872-68B2-5A81-679949E75769}"/>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6E123203-999B-07BB-8E5D-65E218AF123D}"/>
              </a:ext>
            </a:extLst>
          </p:cNvPr>
          <p:cNvSpPr>
            <a:spLocks noGrp="1"/>
          </p:cNvSpPr>
          <p:nvPr>
            <p:ph idx="1"/>
          </p:nvPr>
        </p:nvSpPr>
        <p:spPr/>
        <p:txBody>
          <a:bodyPr/>
          <a:lstStyle/>
          <a:p>
            <a:pPr marL="361950" lvl="1" indent="-361950">
              <a:lnSpc>
                <a:spcPct val="120000"/>
              </a:lnSpc>
              <a:buFont typeface="Wingdings" panose="05000000000000000000" pitchFamily="2" charset="2"/>
              <a:buChar char="n"/>
            </a:pPr>
            <a:r>
              <a:rPr lang="zh-CN" altLang="en-US" sz="2400" dirty="0">
                <a:solidFill>
                  <a:schemeClr val="tx1"/>
                </a:solidFill>
                <a:latin typeface="+mn-ea"/>
                <a:cs typeface="+mn-ea"/>
                <a:sym typeface="+mn-lt"/>
              </a:rPr>
              <a:t>由于线路或者通信双方收发环节可能会出错，可能发生数据帧被丢失、失序或重复等差错，因此需要通信双方对差错进行控制。收发数据时采用停止</a:t>
            </a:r>
            <a:r>
              <a:rPr lang="en-US" altLang="zh-CN" sz="2400" dirty="0">
                <a:solidFill>
                  <a:schemeClr val="tx1"/>
                </a:solidFill>
                <a:latin typeface="+mn-ea"/>
                <a:cs typeface="+mn-ea"/>
                <a:sym typeface="+mn-lt"/>
              </a:rPr>
              <a:t>-</a:t>
            </a:r>
            <a:r>
              <a:rPr lang="zh-CN" altLang="en-US" sz="2400" dirty="0">
                <a:solidFill>
                  <a:schemeClr val="tx1"/>
                </a:solidFill>
                <a:latin typeface="+mn-ea"/>
                <a:cs typeface="+mn-ea"/>
                <a:sym typeface="+mn-lt"/>
              </a:rPr>
              <a:t>等待协议或者滑动窗口协议，通过接收确认、错误重传机制，保证数据帧的可靠传送。</a:t>
            </a:r>
            <a:endParaRPr lang="en-US" altLang="zh-CN" sz="2400" dirty="0">
              <a:solidFill>
                <a:schemeClr val="tx1"/>
              </a:solidFill>
              <a:latin typeface="+mn-ea"/>
              <a:cs typeface="+mn-ea"/>
              <a:sym typeface="+mn-lt"/>
            </a:endParaRPr>
          </a:p>
          <a:p>
            <a:pPr marL="342900" lvl="1" indent="-342900">
              <a:lnSpc>
                <a:spcPct val="120000"/>
              </a:lnSpc>
              <a:buFont typeface="Wingdings" panose="05000000000000000000" pitchFamily="2" charset="2"/>
              <a:buChar char="n"/>
            </a:pPr>
            <a:r>
              <a:rPr lang="zh-CN" altLang="en-US" sz="2400" dirty="0">
                <a:solidFill>
                  <a:schemeClr val="tx1"/>
                </a:solidFill>
                <a:latin typeface="+mn-ea"/>
                <a:cs typeface="+mn-ea"/>
                <a:sym typeface="+mn-lt"/>
              </a:rPr>
              <a:t>用停止</a:t>
            </a:r>
            <a:r>
              <a:rPr lang="en-US" altLang="zh-CN" sz="2400" dirty="0">
                <a:solidFill>
                  <a:schemeClr val="tx1"/>
                </a:solidFill>
                <a:latin typeface="+mn-ea"/>
                <a:cs typeface="+mn-ea"/>
                <a:sym typeface="+mn-lt"/>
              </a:rPr>
              <a:t>-</a:t>
            </a:r>
            <a:r>
              <a:rPr lang="zh-CN" altLang="en-US" sz="2400" dirty="0">
                <a:solidFill>
                  <a:schemeClr val="tx1"/>
                </a:solidFill>
                <a:latin typeface="+mn-ea"/>
                <a:cs typeface="+mn-ea"/>
                <a:sym typeface="+mn-lt"/>
              </a:rPr>
              <a:t>等待协议或者滑动窗口协议，在实现差错控制的同时，也控制了发送端发送数据的速度和节奏，确保接收端能够来得及正确接收数据，也就实现了流量控制。 </a:t>
            </a:r>
          </a:p>
          <a:p>
            <a:endParaRPr lang="zh-CN" altLang="en-US" dirty="0"/>
          </a:p>
        </p:txBody>
      </p:sp>
      <p:sp>
        <p:nvSpPr>
          <p:cNvPr id="4" name="灯片编号占位符 3">
            <a:extLst>
              <a:ext uri="{FF2B5EF4-FFF2-40B4-BE49-F238E27FC236}">
                <a16:creationId xmlns:a16="http://schemas.microsoft.com/office/drawing/2014/main" id="{510CFA37-052E-2C8F-69EC-8D1F6017109B}"/>
              </a:ext>
            </a:extLst>
          </p:cNvPr>
          <p:cNvSpPr>
            <a:spLocks noGrp="1"/>
          </p:cNvSpPr>
          <p:nvPr>
            <p:ph type="sldNum" sz="quarter" idx="12"/>
          </p:nvPr>
        </p:nvSpPr>
        <p:spPr/>
        <p:txBody>
          <a:bodyPr/>
          <a:lstStyle/>
          <a:p>
            <a:fld id="{C8BB1146-E542-4D4E-B8E9-6919A11DDD48}" type="slidenum">
              <a:rPr lang="en-US" smtClean="0"/>
              <a:t>208</a:t>
            </a:fld>
            <a:endParaRPr lang="en-US"/>
          </a:p>
        </p:txBody>
      </p:sp>
    </p:spTree>
    <p:extLst>
      <p:ext uri="{BB962C8B-B14F-4D97-AF65-F5344CB8AC3E}">
        <p14:creationId xmlns:p14="http://schemas.microsoft.com/office/powerpoint/2010/main" val="8039696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8A4B1-A164-D4B0-15C2-7B539D839E15}"/>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3</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74347C8B-9AEC-C9E8-0947-45C606D3A598}"/>
              </a:ext>
            </a:extLst>
          </p:cNvPr>
          <p:cNvSpPr>
            <a:spLocks noGrp="1"/>
          </p:cNvSpPr>
          <p:nvPr>
            <p:ph idx="1"/>
          </p:nvPr>
        </p:nvSpPr>
        <p:spPr/>
        <p:txBody>
          <a:bodyPr>
            <a:normAutofit/>
          </a:bodyPr>
          <a:lstStyle/>
          <a:p>
            <a:pPr>
              <a:lnSpc>
                <a:spcPct val="120000"/>
              </a:lnSpc>
              <a:spcBef>
                <a:spcPct val="0"/>
              </a:spcBef>
            </a:pPr>
            <a:r>
              <a:rPr lang="zh-CN" altLang="en-US" dirty="0">
                <a:solidFill>
                  <a:schemeClr val="tx1"/>
                </a:solidFill>
                <a:latin typeface="+mn-ea"/>
                <a:cs typeface="+mn-ea"/>
                <a:sym typeface="+mn-lt"/>
              </a:rPr>
              <a:t>数据链路层提供三类服务，根据链路特点采用其中的某类服务方式：</a:t>
            </a:r>
            <a:endParaRPr lang="en-US" altLang="zh-CN"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无确认无连接服务：如以太网</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有确认无连接服务：如无线</a:t>
            </a:r>
            <a:r>
              <a:rPr lang="en-US" altLang="zh-CN" sz="2200" dirty="0" err="1">
                <a:solidFill>
                  <a:schemeClr val="tx1"/>
                </a:solidFill>
                <a:latin typeface="+mn-ea"/>
                <a:cs typeface="+mn-ea"/>
                <a:sym typeface="+mn-lt"/>
              </a:rPr>
              <a:t>WiFi</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的</a:t>
            </a:r>
            <a:r>
              <a:rPr lang="en-US" altLang="zh-CN" sz="2200" dirty="0">
                <a:solidFill>
                  <a:schemeClr val="tx1"/>
                </a:solidFill>
                <a:latin typeface="+mn-ea"/>
                <a:cs typeface="+mn-ea"/>
                <a:sym typeface="+mn-lt"/>
              </a:rPr>
              <a:t>802.11</a:t>
            </a:r>
            <a:r>
              <a:rPr lang="zh-CN" altLang="en-US" sz="2200" dirty="0">
                <a:solidFill>
                  <a:schemeClr val="tx1"/>
                </a:solidFill>
                <a:latin typeface="+mn-ea"/>
                <a:cs typeface="+mn-ea"/>
                <a:sym typeface="+mn-lt"/>
              </a:rPr>
              <a:t>协议</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有确认有连接服务</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如蓝牙</a:t>
            </a:r>
            <a:endParaRPr lang="en-US" altLang="zh-CN" sz="2200" dirty="0">
              <a:solidFill>
                <a:schemeClr val="tx1"/>
              </a:solidFill>
              <a:latin typeface="+mn-ea"/>
              <a:cs typeface="+mn-ea"/>
              <a:sym typeface="+mn-lt"/>
            </a:endParaRPr>
          </a:p>
          <a:p>
            <a:pPr>
              <a:spcBef>
                <a:spcPct val="0"/>
              </a:spcBef>
            </a:pP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是面向比特流的高速数据链路控制协议</a:t>
            </a:r>
            <a:endParaRPr lang="en-US" altLang="zh-CN" dirty="0">
              <a:solidFill>
                <a:schemeClr val="tx1"/>
              </a:solidFill>
              <a:latin typeface="+mn-ea"/>
              <a:cs typeface="+mn-ea"/>
              <a:sym typeface="+mn-lt"/>
            </a:endParaRPr>
          </a:p>
          <a:p>
            <a:pPr>
              <a:spcBef>
                <a:spcPct val="0"/>
              </a:spcBef>
            </a:pP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协议是面向字节的点对点数据链路协议</a:t>
            </a:r>
            <a:endParaRPr lang="zh-CN" altLang="en-US" dirty="0"/>
          </a:p>
        </p:txBody>
      </p:sp>
      <p:sp>
        <p:nvSpPr>
          <p:cNvPr id="4" name="灯片编号占位符 3">
            <a:extLst>
              <a:ext uri="{FF2B5EF4-FFF2-40B4-BE49-F238E27FC236}">
                <a16:creationId xmlns:a16="http://schemas.microsoft.com/office/drawing/2014/main" id="{FBE1F4E0-75F0-5697-0030-94A1C168D1FA}"/>
              </a:ext>
            </a:extLst>
          </p:cNvPr>
          <p:cNvSpPr>
            <a:spLocks noGrp="1"/>
          </p:cNvSpPr>
          <p:nvPr>
            <p:ph type="sldNum" sz="quarter" idx="12"/>
          </p:nvPr>
        </p:nvSpPr>
        <p:spPr/>
        <p:txBody>
          <a:bodyPr/>
          <a:lstStyle/>
          <a:p>
            <a:fld id="{C8BB1146-E542-4D4E-B8E9-6919A11DDD48}" type="slidenum">
              <a:rPr lang="en-US" smtClean="0"/>
              <a:t>209</a:t>
            </a:fld>
            <a:endParaRPr lang="en-US"/>
          </a:p>
        </p:txBody>
      </p:sp>
    </p:spTree>
    <p:extLst>
      <p:ext uri="{BB962C8B-B14F-4D97-AF65-F5344CB8AC3E}">
        <p14:creationId xmlns:p14="http://schemas.microsoft.com/office/powerpoint/2010/main" val="289808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FF312-F73B-4616-8CC1-60B7005E9ABD}"/>
              </a:ext>
            </a:extLst>
          </p:cNvPr>
          <p:cNvSpPr>
            <a:spLocks noGrp="1"/>
          </p:cNvSpPr>
          <p:nvPr>
            <p:ph type="title"/>
          </p:nvPr>
        </p:nvSpPr>
        <p:spPr/>
        <p:txBody>
          <a:bodyPr/>
          <a:lstStyle/>
          <a:p>
            <a:r>
              <a:rPr lang="zh-CN" altLang="en-US" dirty="0"/>
              <a:t>轮询</a:t>
            </a:r>
            <a:r>
              <a:rPr lang="en-US" altLang="zh-CN" dirty="0"/>
              <a:t>/</a:t>
            </a:r>
            <a:r>
              <a:rPr lang="zh-CN" altLang="en-US" dirty="0"/>
              <a:t>选择模式</a:t>
            </a:r>
          </a:p>
        </p:txBody>
      </p:sp>
      <p:sp>
        <p:nvSpPr>
          <p:cNvPr id="3" name="内容占位符 2">
            <a:extLst>
              <a:ext uri="{FF2B5EF4-FFF2-40B4-BE49-F238E27FC236}">
                <a16:creationId xmlns:a16="http://schemas.microsoft.com/office/drawing/2014/main" id="{C34C4788-7984-4B0F-A9E5-E64F402BCEF7}"/>
              </a:ext>
            </a:extLst>
          </p:cNvPr>
          <p:cNvSpPr>
            <a:spLocks noGrp="1"/>
          </p:cNvSpPr>
          <p:nvPr>
            <p:ph idx="1"/>
          </p:nvPr>
        </p:nvSpPr>
        <p:spPr>
          <a:xfrm>
            <a:off x="660400" y="1125539"/>
            <a:ext cx="10858500" cy="3899560"/>
          </a:xfrm>
        </p:spPr>
        <p:txBody>
          <a:bodyPr>
            <a:normAutofit fontScale="92500" lnSpcReduction="10000"/>
          </a:bodyPr>
          <a:lstStyle/>
          <a:p>
            <a:r>
              <a:rPr lang="zh-CN" altLang="en-US" dirty="0"/>
              <a:t>使用场合：</a:t>
            </a:r>
          </a:p>
          <a:p>
            <a:pPr lvl="1"/>
            <a:r>
              <a:rPr lang="zh-CN" altLang="en-US" dirty="0"/>
              <a:t>应用在</a:t>
            </a:r>
            <a:r>
              <a:rPr lang="zh-CN" altLang="en-US" dirty="0">
                <a:solidFill>
                  <a:srgbClr val="FF0000"/>
                </a:solidFill>
              </a:rPr>
              <a:t>多点连接系统</a:t>
            </a:r>
            <a:r>
              <a:rPr lang="zh-CN" altLang="en-US" dirty="0"/>
              <a:t>中</a:t>
            </a:r>
          </a:p>
          <a:p>
            <a:pPr lvl="1"/>
            <a:r>
              <a:rPr lang="zh-CN" altLang="en-US" dirty="0"/>
              <a:t>不仅仅要确定设备是否就绪，还要确定哪一个站点有权使用信道</a:t>
            </a:r>
          </a:p>
          <a:p>
            <a:r>
              <a:rPr lang="zh-CN" altLang="en-US" dirty="0"/>
              <a:t>工作方式：</a:t>
            </a:r>
          </a:p>
          <a:p>
            <a:pPr lvl="1"/>
            <a:r>
              <a:rPr lang="zh-CN" altLang="en-US" dirty="0"/>
              <a:t>主设备控制链路，主设备发命令，从设备响应</a:t>
            </a:r>
          </a:p>
          <a:p>
            <a:pPr lvl="1"/>
            <a:r>
              <a:rPr lang="zh-CN" altLang="en-US" dirty="0">
                <a:solidFill>
                  <a:srgbClr val="FF0000"/>
                </a:solidFill>
              </a:rPr>
              <a:t>轮询</a:t>
            </a:r>
            <a:r>
              <a:rPr lang="zh-CN" altLang="en-US" dirty="0"/>
              <a:t>：如果主设备希望接收数据</a:t>
            </a:r>
          </a:p>
          <a:p>
            <a:pPr lvl="1"/>
            <a:r>
              <a:rPr lang="zh-CN" altLang="en-US" dirty="0">
                <a:solidFill>
                  <a:srgbClr val="FF0000"/>
                </a:solidFill>
              </a:rPr>
              <a:t>选择</a:t>
            </a:r>
            <a:r>
              <a:rPr lang="zh-CN" altLang="en-US" dirty="0"/>
              <a:t>：如果主设备希望发送数据</a:t>
            </a:r>
          </a:p>
          <a:p>
            <a:r>
              <a:rPr lang="zh-CN" altLang="en-US" dirty="0"/>
              <a:t>地址问题：</a:t>
            </a:r>
          </a:p>
          <a:p>
            <a:pPr lvl="1"/>
            <a:r>
              <a:rPr lang="zh-CN" altLang="en-US" dirty="0"/>
              <a:t>在链路上的每个设备都有一个地址来标识自己 </a:t>
            </a:r>
          </a:p>
          <a:p>
            <a:endParaRPr lang="zh-CN" altLang="en-US" dirty="0"/>
          </a:p>
        </p:txBody>
      </p:sp>
      <p:sp>
        <p:nvSpPr>
          <p:cNvPr id="4" name="灯片编号占位符 3">
            <a:extLst>
              <a:ext uri="{FF2B5EF4-FFF2-40B4-BE49-F238E27FC236}">
                <a16:creationId xmlns:a16="http://schemas.microsoft.com/office/drawing/2014/main" id="{26BE050E-0453-45C0-A19D-126005A62FCB}"/>
              </a:ext>
            </a:extLst>
          </p:cNvPr>
          <p:cNvSpPr>
            <a:spLocks noGrp="1"/>
          </p:cNvSpPr>
          <p:nvPr>
            <p:ph type="sldNum" sz="quarter" idx="12"/>
          </p:nvPr>
        </p:nvSpPr>
        <p:spPr/>
        <p:txBody>
          <a:bodyPr/>
          <a:lstStyle/>
          <a:p>
            <a:fld id="{C8BB1146-E542-4D4E-B8E9-6919A11DDD48}" type="slidenum">
              <a:rPr lang="en-US" smtClean="0"/>
              <a:t>21</a:t>
            </a:fld>
            <a:endParaRPr lang="en-US"/>
          </a:p>
        </p:txBody>
      </p:sp>
      <p:sp>
        <p:nvSpPr>
          <p:cNvPr id="5" name="Line 5">
            <a:extLst>
              <a:ext uri="{FF2B5EF4-FFF2-40B4-BE49-F238E27FC236}">
                <a16:creationId xmlns:a16="http://schemas.microsoft.com/office/drawing/2014/main" id="{9406D16E-B5AF-45FC-8ACA-05CED6FE784A}"/>
              </a:ext>
            </a:extLst>
          </p:cNvPr>
          <p:cNvSpPr>
            <a:spLocks noChangeShapeType="1"/>
          </p:cNvSpPr>
          <p:nvPr/>
        </p:nvSpPr>
        <p:spPr bwMode="auto">
          <a:xfrm>
            <a:off x="3313271" y="6274507"/>
            <a:ext cx="5545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4959973D-5193-4088-870B-B3052BC0F590}"/>
              </a:ext>
            </a:extLst>
          </p:cNvPr>
          <p:cNvSpPr>
            <a:spLocks noChangeShapeType="1"/>
          </p:cNvSpPr>
          <p:nvPr/>
        </p:nvSpPr>
        <p:spPr bwMode="auto">
          <a:xfrm flipV="1">
            <a:off x="4803933" y="5842707"/>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F49BAE8B-5202-4C94-A0BB-169F48B52EA1}"/>
              </a:ext>
            </a:extLst>
          </p:cNvPr>
          <p:cNvSpPr>
            <a:spLocks noChangeShapeType="1"/>
          </p:cNvSpPr>
          <p:nvPr/>
        </p:nvSpPr>
        <p:spPr bwMode="auto">
          <a:xfrm flipV="1">
            <a:off x="6763644" y="5898651"/>
            <a:ext cx="1" cy="375855"/>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A4632AE4-5FA9-4F97-9BAF-EC533E39433A}"/>
              </a:ext>
            </a:extLst>
          </p:cNvPr>
          <p:cNvSpPr>
            <a:spLocks noChangeShapeType="1"/>
          </p:cNvSpPr>
          <p:nvPr/>
        </p:nvSpPr>
        <p:spPr bwMode="auto">
          <a:xfrm flipV="1">
            <a:off x="8752102" y="5886552"/>
            <a:ext cx="1" cy="387954"/>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2">
            <a:extLst>
              <a:ext uri="{FF2B5EF4-FFF2-40B4-BE49-F238E27FC236}">
                <a16:creationId xmlns:a16="http://schemas.microsoft.com/office/drawing/2014/main" id="{CE0BB128-472A-48C2-8BE3-4E4106D07834}"/>
              </a:ext>
            </a:extLst>
          </p:cNvPr>
          <p:cNvSpPr txBox="1">
            <a:spLocks noChangeArrowheads="1"/>
          </p:cNvSpPr>
          <p:nvPr/>
        </p:nvSpPr>
        <p:spPr bwMode="auto">
          <a:xfrm>
            <a:off x="2678878" y="5200900"/>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C00000"/>
                </a:solidFill>
                <a:sym typeface="+mn-lt"/>
              </a:rPr>
              <a:t>主设备</a:t>
            </a:r>
          </a:p>
        </p:txBody>
      </p:sp>
      <p:sp>
        <p:nvSpPr>
          <p:cNvPr id="13" name="Text Box 13">
            <a:extLst>
              <a:ext uri="{FF2B5EF4-FFF2-40B4-BE49-F238E27FC236}">
                <a16:creationId xmlns:a16="http://schemas.microsoft.com/office/drawing/2014/main" id="{969EEB8A-74BF-461F-B396-C7006A4BF864}"/>
              </a:ext>
            </a:extLst>
          </p:cNvPr>
          <p:cNvSpPr txBox="1">
            <a:spLocks noChangeArrowheads="1"/>
          </p:cNvSpPr>
          <p:nvPr/>
        </p:nvSpPr>
        <p:spPr bwMode="auto">
          <a:xfrm>
            <a:off x="4245089" y="4972940"/>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A</a:t>
            </a:r>
          </a:p>
        </p:txBody>
      </p:sp>
      <p:sp>
        <p:nvSpPr>
          <p:cNvPr id="14" name="Text Box 14">
            <a:extLst>
              <a:ext uri="{FF2B5EF4-FFF2-40B4-BE49-F238E27FC236}">
                <a16:creationId xmlns:a16="http://schemas.microsoft.com/office/drawing/2014/main" id="{22D8E7DF-08D3-4180-80AA-41FB35AE1B27}"/>
              </a:ext>
            </a:extLst>
          </p:cNvPr>
          <p:cNvSpPr txBox="1">
            <a:spLocks noChangeArrowheads="1"/>
          </p:cNvSpPr>
          <p:nvPr/>
        </p:nvSpPr>
        <p:spPr bwMode="auto">
          <a:xfrm>
            <a:off x="6164376" y="4964835"/>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B</a:t>
            </a:r>
          </a:p>
        </p:txBody>
      </p:sp>
      <p:sp>
        <p:nvSpPr>
          <p:cNvPr id="15" name="Text Box 15">
            <a:extLst>
              <a:ext uri="{FF2B5EF4-FFF2-40B4-BE49-F238E27FC236}">
                <a16:creationId xmlns:a16="http://schemas.microsoft.com/office/drawing/2014/main" id="{14B38CBA-3325-4120-AC0E-77DCB64B1588}"/>
              </a:ext>
            </a:extLst>
          </p:cNvPr>
          <p:cNvSpPr txBox="1">
            <a:spLocks noChangeArrowheads="1"/>
          </p:cNvSpPr>
          <p:nvPr/>
        </p:nvSpPr>
        <p:spPr bwMode="auto">
          <a:xfrm>
            <a:off x="8083663" y="4909727"/>
            <a:ext cx="1140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C</a:t>
            </a:r>
          </a:p>
        </p:txBody>
      </p:sp>
      <p:pic>
        <p:nvPicPr>
          <p:cNvPr id="17" name="图形 16">
            <a:extLst>
              <a:ext uri="{FF2B5EF4-FFF2-40B4-BE49-F238E27FC236}">
                <a16:creationId xmlns:a16="http://schemas.microsoft.com/office/drawing/2014/main" id="{53BB906F-00E9-43CE-B1B8-3ED3686B4C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8716" y="5420492"/>
            <a:ext cx="588835" cy="445833"/>
          </a:xfrm>
          <a:prstGeom prst="rect">
            <a:avLst/>
          </a:prstGeom>
        </p:spPr>
      </p:pic>
      <p:pic>
        <p:nvPicPr>
          <p:cNvPr id="18" name="图形 17">
            <a:extLst>
              <a:ext uri="{FF2B5EF4-FFF2-40B4-BE49-F238E27FC236}">
                <a16:creationId xmlns:a16="http://schemas.microsoft.com/office/drawing/2014/main" id="{B71756A8-41B8-42E9-B22D-C45C1342A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4596" y="5452818"/>
            <a:ext cx="588835" cy="445833"/>
          </a:xfrm>
          <a:prstGeom prst="rect">
            <a:avLst/>
          </a:prstGeom>
        </p:spPr>
      </p:pic>
      <p:pic>
        <p:nvPicPr>
          <p:cNvPr id="19" name="图形 18">
            <a:extLst>
              <a:ext uri="{FF2B5EF4-FFF2-40B4-BE49-F238E27FC236}">
                <a16:creationId xmlns:a16="http://schemas.microsoft.com/office/drawing/2014/main" id="{D656FA68-224D-4267-AD76-61313B7A6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7447" y="5440721"/>
            <a:ext cx="588835" cy="445833"/>
          </a:xfrm>
          <a:prstGeom prst="rect">
            <a:avLst/>
          </a:prstGeom>
        </p:spPr>
      </p:pic>
      <p:pic>
        <p:nvPicPr>
          <p:cNvPr id="20" name="图形 19">
            <a:extLst>
              <a:ext uri="{FF2B5EF4-FFF2-40B4-BE49-F238E27FC236}">
                <a16:creationId xmlns:a16="http://schemas.microsoft.com/office/drawing/2014/main" id="{C35240C7-A7D0-4655-8E4D-E02FE74339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370" y="5750002"/>
            <a:ext cx="704549" cy="617209"/>
          </a:xfrm>
          <a:prstGeom prst="rect">
            <a:avLst/>
          </a:prstGeom>
        </p:spPr>
      </p:pic>
    </p:spTree>
    <p:extLst>
      <p:ext uri="{BB962C8B-B14F-4D97-AF65-F5344CB8AC3E}">
        <p14:creationId xmlns:p14="http://schemas.microsoft.com/office/powerpoint/2010/main" val="33885773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936AA-91C8-67CB-B327-FCF972A6A5E6}"/>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4</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77CA46A8-7B64-C0B0-ED7C-2DEF0D7ACA8A}"/>
              </a:ext>
            </a:extLst>
          </p:cNvPr>
          <p:cNvSpPr>
            <a:spLocks noGrp="1"/>
          </p:cNvSpPr>
          <p:nvPr>
            <p:ph idx="1"/>
          </p:nvPr>
        </p:nvSpPr>
        <p:spPr/>
        <p:txBody>
          <a:bodyPr>
            <a:normAutofit/>
          </a:bodyPr>
          <a:lstStyle/>
          <a:p>
            <a:pPr marL="457200" lvl="1" indent="-457200">
              <a:spcBef>
                <a:spcPct val="0"/>
              </a:spcBef>
              <a:buFont typeface="Wingdings" panose="05000000000000000000" pitchFamily="2" charset="2"/>
              <a:buChar char="n"/>
            </a:pPr>
            <a:r>
              <a:rPr lang="zh-CN" altLang="en-US" sz="2400" dirty="0">
                <a:solidFill>
                  <a:schemeClr val="tx1"/>
                </a:solidFill>
                <a:latin typeface="+mn-ea"/>
                <a:cs typeface="+mn-ea"/>
                <a:sym typeface="+mn-lt"/>
              </a:rPr>
              <a:t>局域网是指通过线路媒介直接相连的若干台计算机的互联，也是</a:t>
            </a:r>
            <a:r>
              <a:rPr lang="en-US" altLang="zh-CN" sz="2400" dirty="0">
                <a:solidFill>
                  <a:schemeClr val="tx1"/>
                </a:solidFill>
                <a:latin typeface="+mn-ea"/>
                <a:cs typeface="+mn-ea"/>
                <a:sym typeface="+mn-lt"/>
              </a:rPr>
              <a:t>IEEE802</a:t>
            </a:r>
            <a:r>
              <a:rPr lang="zh-CN" altLang="en-US" sz="2400" dirty="0">
                <a:solidFill>
                  <a:schemeClr val="tx1"/>
                </a:solidFill>
                <a:latin typeface="+mn-ea"/>
                <a:cs typeface="+mn-ea"/>
                <a:sym typeface="+mn-lt"/>
              </a:rPr>
              <a:t>标准所指的局域网。</a:t>
            </a:r>
            <a:endParaRPr lang="en-US" altLang="zh-CN" sz="24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IEEE802</a:t>
            </a:r>
            <a:r>
              <a:rPr lang="zh-CN" altLang="en-US" sz="2100" dirty="0">
                <a:solidFill>
                  <a:schemeClr val="tx1"/>
                </a:solidFill>
                <a:latin typeface="+mn-ea"/>
                <a:cs typeface="+mn-ea"/>
                <a:sym typeface="+mn-lt"/>
              </a:rPr>
              <a:t>局域网协议是一套协议体系，链路层分为</a:t>
            </a: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子层和</a:t>
            </a: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子层协议是抽象的逻辑链路控制协议，与具体的传输媒介无关。</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子层协议是具体媒介的访问控制方法，与具体的链路媒介有关</a:t>
            </a:r>
          </a:p>
          <a:p>
            <a:endParaRPr lang="zh-CN" altLang="en-US" dirty="0"/>
          </a:p>
        </p:txBody>
      </p:sp>
      <p:sp>
        <p:nvSpPr>
          <p:cNvPr id="4" name="灯片编号占位符 3">
            <a:extLst>
              <a:ext uri="{FF2B5EF4-FFF2-40B4-BE49-F238E27FC236}">
                <a16:creationId xmlns:a16="http://schemas.microsoft.com/office/drawing/2014/main" id="{AB9EF0F4-D0A7-A5AE-2691-9AA6471A3EBF}"/>
              </a:ext>
            </a:extLst>
          </p:cNvPr>
          <p:cNvSpPr>
            <a:spLocks noGrp="1"/>
          </p:cNvSpPr>
          <p:nvPr>
            <p:ph type="sldNum" sz="quarter" idx="12"/>
          </p:nvPr>
        </p:nvSpPr>
        <p:spPr/>
        <p:txBody>
          <a:bodyPr/>
          <a:lstStyle/>
          <a:p>
            <a:fld id="{C8BB1146-E542-4D4E-B8E9-6919A11DDD48}" type="slidenum">
              <a:rPr lang="en-US" smtClean="0"/>
              <a:t>210</a:t>
            </a:fld>
            <a:endParaRPr lang="en-US"/>
          </a:p>
        </p:txBody>
      </p:sp>
    </p:spTree>
    <p:extLst>
      <p:ext uri="{BB962C8B-B14F-4D97-AF65-F5344CB8AC3E}">
        <p14:creationId xmlns:p14="http://schemas.microsoft.com/office/powerpoint/2010/main" val="8666165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5</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fontScale="92500"/>
          </a:bodyPr>
          <a:lstStyle/>
          <a:p>
            <a:pPr marL="457200" lvl="1" indent="-457200">
              <a:lnSpc>
                <a:spcPct val="120000"/>
              </a:lnSpc>
              <a:buFont typeface="Wingdings" panose="05000000000000000000" pitchFamily="2" charset="2"/>
              <a:buChar char="n"/>
            </a:pPr>
            <a:r>
              <a:rPr lang="en-US" altLang="zh-CN" sz="2600" kern="100" dirty="0">
                <a:solidFill>
                  <a:schemeClr val="tx1"/>
                </a:solidFill>
                <a:latin typeface="+mn-ea"/>
                <a:cs typeface="+mn-ea"/>
                <a:sym typeface="+mn-lt"/>
              </a:rPr>
              <a:t>802.3 </a:t>
            </a:r>
            <a:r>
              <a:rPr lang="zh-CN" altLang="en-US" sz="2600" kern="100" dirty="0">
                <a:solidFill>
                  <a:schemeClr val="tx1"/>
                </a:solidFill>
                <a:latin typeface="+mn-ea"/>
                <a:cs typeface="+mn-ea"/>
                <a:sym typeface="+mn-lt"/>
              </a:rPr>
              <a:t>的</a:t>
            </a:r>
            <a:r>
              <a:rPr lang="zh-CN" altLang="zh-CN" sz="2600" dirty="0">
                <a:solidFill>
                  <a:schemeClr val="tx1"/>
                </a:solidFill>
                <a:latin typeface="+mn-ea"/>
                <a:cs typeface="+mn-ea"/>
                <a:sym typeface="+mn-lt"/>
              </a:rPr>
              <a:t>以太网</a:t>
            </a:r>
            <a:r>
              <a:rPr lang="zh-CN" altLang="en-US" sz="2600" dirty="0">
                <a:solidFill>
                  <a:schemeClr val="tx1"/>
                </a:solidFill>
                <a:latin typeface="+mn-ea"/>
                <a:cs typeface="+mn-ea"/>
                <a:sym typeface="+mn-lt"/>
              </a:rPr>
              <a:t>是最重要的、也是目前应用最广的局域网：</a:t>
            </a:r>
            <a:endParaRPr lang="en-US" altLang="zh-CN" sz="2600" dirty="0">
              <a:solidFill>
                <a:schemeClr val="tx1"/>
              </a:solidFill>
              <a:latin typeface="+mn-ea"/>
              <a:cs typeface="+mn-ea"/>
              <a:sym typeface="+mn-lt"/>
            </a:endParaRPr>
          </a:p>
          <a:p>
            <a:pPr marL="523875" lvl="1" indent="-346075">
              <a:lnSpc>
                <a:spcPct val="120000"/>
              </a:lnSpc>
            </a:pPr>
            <a:r>
              <a:rPr lang="zh-CN" altLang="en-US" sz="2200" dirty="0">
                <a:solidFill>
                  <a:schemeClr val="tx1"/>
                </a:solidFill>
                <a:latin typeface="+mn-ea"/>
                <a:cs typeface="+mn-ea"/>
                <a:sym typeface="+mn-lt"/>
              </a:rPr>
              <a:t>在 </a:t>
            </a:r>
            <a:r>
              <a:rPr lang="en-US" altLang="zh-CN" sz="2200" dirty="0">
                <a:solidFill>
                  <a:schemeClr val="tx1"/>
                </a:solidFill>
                <a:latin typeface="+mn-ea"/>
                <a:cs typeface="+mn-ea"/>
                <a:sym typeface="+mn-lt"/>
              </a:rPr>
              <a:t>TCP/IP </a:t>
            </a:r>
            <a:r>
              <a:rPr lang="zh-CN" altLang="en-US" sz="2200" dirty="0">
                <a:solidFill>
                  <a:schemeClr val="tx1"/>
                </a:solidFill>
                <a:latin typeface="+mn-ea"/>
                <a:cs typeface="+mn-ea"/>
                <a:sym typeface="+mn-lt"/>
              </a:rPr>
              <a:t>体系中，数据报文传输的可靠性由传输层来保证。另一方面，以太网信道质量好，因信道质量问题，在链路层产生数据帧差错的概率很小。为了提高链路层通信效率，在以太网中可以舍弃 </a:t>
            </a:r>
            <a:r>
              <a:rPr lang="en-US" altLang="zh-CN" sz="2200" dirty="0">
                <a:solidFill>
                  <a:schemeClr val="tx1"/>
                </a:solidFill>
                <a:latin typeface="+mn-ea"/>
                <a:cs typeface="+mn-ea"/>
                <a:sym typeface="+mn-lt"/>
              </a:rPr>
              <a:t>LLC </a:t>
            </a:r>
            <a:r>
              <a:rPr lang="zh-CN" altLang="en-US" sz="2200" dirty="0">
                <a:solidFill>
                  <a:schemeClr val="tx1"/>
                </a:solidFill>
                <a:latin typeface="+mn-ea"/>
                <a:cs typeface="+mn-ea"/>
                <a:sym typeface="+mn-lt"/>
              </a:rPr>
              <a:t>层，直接由</a:t>
            </a:r>
            <a:r>
              <a:rPr lang="en-US" altLang="zh-CN" sz="2200" dirty="0">
                <a:solidFill>
                  <a:schemeClr val="tx1"/>
                </a:solidFill>
                <a:latin typeface="+mn-ea"/>
                <a:cs typeface="+mn-ea"/>
                <a:sym typeface="+mn-lt"/>
              </a:rPr>
              <a:t>MAC</a:t>
            </a:r>
            <a:r>
              <a:rPr lang="zh-CN" altLang="en-US" sz="2200" dirty="0">
                <a:solidFill>
                  <a:schemeClr val="tx1"/>
                </a:solidFill>
                <a:latin typeface="+mn-ea"/>
                <a:cs typeface="+mn-ea"/>
                <a:sym typeface="+mn-lt"/>
              </a:rPr>
              <a:t>层为网络层提供数据传输服务。</a:t>
            </a:r>
          </a:p>
          <a:p>
            <a:pPr marL="523875" lvl="1" indent="-346075">
              <a:lnSpc>
                <a:spcPct val="120000"/>
              </a:lnSpc>
            </a:pPr>
            <a:r>
              <a:rPr lang="zh-CN" altLang="en-US" sz="2200" dirty="0">
                <a:solidFill>
                  <a:schemeClr val="tx1"/>
                </a:solidFill>
                <a:latin typeface="+mn-ea"/>
                <a:cs typeface="+mn-ea"/>
                <a:sym typeface="+mn-lt"/>
              </a:rPr>
              <a:t>以太网是一个多点共享媒介的广播信道。在多点半双工方式下，任何站点发送数据时，对线路媒介的访问可能会有冲突，需要通过 </a:t>
            </a:r>
            <a:r>
              <a:rPr lang="en-US" altLang="zh-CN" sz="2200" kern="100" dirty="0">
                <a:solidFill>
                  <a:schemeClr val="tx1"/>
                </a:solidFill>
                <a:latin typeface="+mn-ea"/>
                <a:cs typeface="+mn-ea"/>
                <a:sym typeface="+mn-lt"/>
              </a:rPr>
              <a:t>CSMA/CD </a:t>
            </a:r>
            <a:r>
              <a:rPr lang="zh-CN" altLang="en-US" sz="2200" kern="100" dirty="0">
                <a:solidFill>
                  <a:schemeClr val="tx1"/>
                </a:solidFill>
                <a:latin typeface="+mn-ea"/>
                <a:cs typeface="+mn-ea"/>
                <a:sym typeface="+mn-lt"/>
              </a:rPr>
              <a:t>协议来</a:t>
            </a:r>
            <a:r>
              <a:rPr lang="zh-CN" altLang="en-US" sz="2200" dirty="0">
                <a:solidFill>
                  <a:schemeClr val="tx1"/>
                </a:solidFill>
                <a:latin typeface="+mn-ea"/>
                <a:cs typeface="+mn-ea"/>
                <a:sym typeface="+mn-lt"/>
              </a:rPr>
              <a:t>争用信道，动态接入媒介。</a:t>
            </a:r>
            <a:endParaRPr lang="en-US" altLang="zh-CN" sz="2200" dirty="0">
              <a:solidFill>
                <a:schemeClr val="tx1"/>
              </a:solidFill>
              <a:latin typeface="+mn-ea"/>
              <a:cs typeface="+mn-ea"/>
              <a:sym typeface="+mn-lt"/>
            </a:endParaRPr>
          </a:p>
          <a:p>
            <a:pPr marL="523875" lvl="1" indent="-346075">
              <a:lnSpc>
                <a:spcPct val="120000"/>
              </a:lnSpc>
            </a:pPr>
            <a:r>
              <a:rPr lang="zh-CN" altLang="en-US" sz="2200" dirty="0">
                <a:solidFill>
                  <a:schemeClr val="tx1"/>
                </a:solidFill>
                <a:latin typeface="+mn-ea"/>
                <a:cs typeface="+mn-ea"/>
                <a:sym typeface="+mn-lt"/>
              </a:rPr>
              <a:t>以太网数据帧的成帧定界采用物理层编码违例法，具体编码有曼彻斯特、</a:t>
            </a:r>
            <a:r>
              <a:rPr lang="en-US" altLang="zh-CN" sz="2200" dirty="0">
                <a:solidFill>
                  <a:schemeClr val="tx1"/>
                </a:solidFill>
                <a:latin typeface="+mn-ea"/>
                <a:cs typeface="+mn-ea"/>
                <a:sym typeface="+mn-lt"/>
              </a:rPr>
              <a:t>4B/5B</a:t>
            </a:r>
            <a:r>
              <a:rPr lang="zh-CN" altLang="en-US" sz="2200" dirty="0">
                <a:solidFill>
                  <a:schemeClr val="tx1"/>
                </a:solidFill>
                <a:latin typeface="+mn-ea"/>
                <a:cs typeface="+mn-ea"/>
                <a:sym typeface="+mn-lt"/>
              </a:rPr>
              <a:t>、</a:t>
            </a:r>
            <a:r>
              <a:rPr lang="en-US" altLang="zh-CN" sz="2200" dirty="0">
                <a:solidFill>
                  <a:schemeClr val="tx1"/>
                </a:solidFill>
                <a:latin typeface="+mn-ea"/>
                <a:cs typeface="+mn-ea"/>
                <a:sym typeface="+mn-lt"/>
              </a:rPr>
              <a:t>8B/10B</a:t>
            </a:r>
            <a:r>
              <a:rPr lang="zh-CN" altLang="en-US" sz="2200" dirty="0">
                <a:solidFill>
                  <a:schemeClr val="tx1"/>
                </a:solidFill>
                <a:latin typeface="+mn-ea"/>
                <a:cs typeface="+mn-ea"/>
                <a:sym typeface="+mn-lt"/>
              </a:rPr>
              <a:t>等多种编码方式。不同速率的以太网，采用不同的编码方式。</a:t>
            </a:r>
            <a:endParaRPr lang="en-US" altLang="zh-CN" sz="22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600" kern="100" dirty="0">
                <a:solidFill>
                  <a:schemeClr val="tx1"/>
                </a:solidFill>
                <a:latin typeface="+mn-ea"/>
                <a:cs typeface="+mn-ea"/>
                <a:sym typeface="+mn-lt"/>
              </a:rPr>
              <a:t>以太网 </a:t>
            </a:r>
            <a:r>
              <a:rPr lang="en-US" altLang="zh-CN" sz="2600" kern="100" dirty="0">
                <a:solidFill>
                  <a:schemeClr val="tx1"/>
                </a:solidFill>
                <a:latin typeface="+mn-ea"/>
                <a:cs typeface="+mn-ea"/>
                <a:sym typeface="+mn-lt"/>
              </a:rPr>
              <a:t>MAC </a:t>
            </a:r>
            <a:r>
              <a:rPr lang="zh-CN" altLang="en-US" sz="2600" kern="100" dirty="0">
                <a:solidFill>
                  <a:schemeClr val="tx1"/>
                </a:solidFill>
                <a:latin typeface="+mn-ea"/>
                <a:cs typeface="+mn-ea"/>
                <a:sym typeface="+mn-lt"/>
              </a:rPr>
              <a:t>帧格式有两种标准：</a:t>
            </a:r>
            <a:endParaRPr lang="en-US" altLang="zh-CN" sz="2600" kern="100" dirty="0">
              <a:solidFill>
                <a:schemeClr val="tx1"/>
              </a:solidFill>
              <a:latin typeface="+mn-ea"/>
              <a:cs typeface="+mn-ea"/>
              <a:sym typeface="+mn-lt"/>
            </a:endParaRPr>
          </a:p>
          <a:p>
            <a:pPr marL="523875" lvl="1" indent="-342900">
              <a:buSzPct val="100000"/>
            </a:pPr>
            <a:r>
              <a:rPr lang="en-US" altLang="zh-CN" sz="2200" dirty="0">
                <a:solidFill>
                  <a:schemeClr val="tx1"/>
                </a:solidFill>
                <a:latin typeface="+mn-ea"/>
                <a:cs typeface="+mn-ea"/>
                <a:sym typeface="+mn-lt"/>
              </a:rPr>
              <a:t>IEEE </a:t>
            </a:r>
            <a:r>
              <a:rPr lang="zh-CN" altLang="en-US" sz="2200" dirty="0">
                <a:solidFill>
                  <a:schemeClr val="tx1"/>
                </a:solidFill>
                <a:latin typeface="+mn-ea"/>
                <a:cs typeface="+mn-ea"/>
                <a:sym typeface="+mn-lt"/>
              </a:rPr>
              <a:t>的 </a:t>
            </a:r>
            <a:r>
              <a:rPr lang="en-US" altLang="zh-CN" sz="2200" dirty="0">
                <a:solidFill>
                  <a:schemeClr val="tx1"/>
                </a:solidFill>
                <a:latin typeface="+mn-ea"/>
                <a:cs typeface="+mn-ea"/>
                <a:sym typeface="+mn-lt"/>
              </a:rPr>
              <a:t>802.3 </a:t>
            </a:r>
            <a:r>
              <a:rPr lang="zh-CN" altLang="en-US" sz="2200" dirty="0">
                <a:solidFill>
                  <a:schemeClr val="tx1"/>
                </a:solidFill>
                <a:latin typeface="+mn-ea"/>
                <a:cs typeface="+mn-ea"/>
                <a:sym typeface="+mn-lt"/>
              </a:rPr>
              <a:t>帧和 </a:t>
            </a:r>
            <a:r>
              <a:rPr lang="en-US" altLang="zh-CN" sz="2200" dirty="0">
                <a:solidFill>
                  <a:schemeClr val="tx1"/>
                </a:solidFill>
                <a:latin typeface="+mn-ea"/>
                <a:cs typeface="+mn-ea"/>
                <a:sym typeface="+mn-lt"/>
              </a:rPr>
              <a:t>Ethernet_ II </a:t>
            </a:r>
            <a:r>
              <a:rPr lang="zh-CN" altLang="en-US" sz="2200" dirty="0">
                <a:solidFill>
                  <a:schemeClr val="tx1"/>
                </a:solidFill>
                <a:latin typeface="+mn-ea"/>
                <a:cs typeface="+mn-ea"/>
                <a:sym typeface="+mn-lt"/>
              </a:rPr>
              <a:t>帧，通过帧中的</a:t>
            </a:r>
            <a:r>
              <a:rPr lang="en-US" altLang="zh-CN" sz="2200" dirty="0">
                <a:solidFill>
                  <a:schemeClr val="tx1"/>
                </a:solidFill>
                <a:latin typeface="+mn-ea"/>
                <a:cs typeface="+mn-ea"/>
                <a:sym typeface="+mn-lt"/>
              </a:rPr>
              <a:t>Length/Type</a:t>
            </a:r>
            <a:r>
              <a:rPr lang="zh-CN" altLang="en-US" sz="2200" dirty="0">
                <a:solidFill>
                  <a:schemeClr val="tx1"/>
                </a:solidFill>
                <a:latin typeface="+mn-ea"/>
                <a:cs typeface="+mn-ea"/>
                <a:sym typeface="+mn-lt"/>
              </a:rPr>
              <a:t>值来区分。</a:t>
            </a:r>
            <a:endParaRPr lang="en-US" altLang="zh-CN" sz="2200" dirty="0">
              <a:solidFill>
                <a:schemeClr val="tx1"/>
              </a:solidFill>
              <a:latin typeface="+mn-ea"/>
              <a:cs typeface="+mn-ea"/>
              <a:sym typeface="+mn-lt"/>
            </a:endParaRPr>
          </a:p>
          <a:p>
            <a:pPr marL="523875" lvl="1" indent="-342900">
              <a:buSzPct val="100000"/>
            </a:pPr>
            <a:r>
              <a:rPr lang="zh-CN" altLang="en-US" sz="2200" dirty="0">
                <a:solidFill>
                  <a:schemeClr val="tx1"/>
                </a:solidFill>
                <a:latin typeface="+mn-ea"/>
                <a:cs typeface="+mn-ea"/>
                <a:sym typeface="+mn-lt"/>
              </a:rPr>
              <a:t>在</a:t>
            </a:r>
            <a:r>
              <a:rPr lang="en-US" altLang="zh-CN" sz="2200" dirty="0">
                <a:solidFill>
                  <a:schemeClr val="tx1"/>
                </a:solidFill>
                <a:latin typeface="+mn-ea"/>
                <a:cs typeface="+mn-ea"/>
                <a:sym typeface="+mn-lt"/>
              </a:rPr>
              <a:t>TCP/IP</a:t>
            </a:r>
            <a:r>
              <a:rPr lang="zh-CN" altLang="en-US" sz="2200" dirty="0">
                <a:solidFill>
                  <a:schemeClr val="tx1"/>
                </a:solidFill>
                <a:latin typeface="+mn-ea"/>
                <a:cs typeface="+mn-ea"/>
                <a:sym typeface="+mn-lt"/>
              </a:rPr>
              <a:t>中，通常采用</a:t>
            </a:r>
            <a:r>
              <a:rPr lang="en-US" altLang="zh-CN" sz="2200" dirty="0">
                <a:solidFill>
                  <a:schemeClr val="tx1"/>
                </a:solidFill>
                <a:latin typeface="+mn-ea"/>
                <a:cs typeface="+mn-ea"/>
                <a:sym typeface="+mn-lt"/>
              </a:rPr>
              <a:t>Ethernet_ II </a:t>
            </a:r>
            <a:r>
              <a:rPr lang="zh-CN" altLang="en-US" sz="2200" dirty="0">
                <a:solidFill>
                  <a:schemeClr val="tx1"/>
                </a:solidFill>
                <a:latin typeface="+mn-ea"/>
                <a:cs typeface="+mn-ea"/>
                <a:sym typeface="+mn-lt"/>
              </a:rPr>
              <a:t>帧格式，直接将分组封装在 </a:t>
            </a:r>
            <a:r>
              <a:rPr lang="en-US" altLang="zh-CN" sz="2200" dirty="0">
                <a:solidFill>
                  <a:schemeClr val="tx1"/>
                </a:solidFill>
                <a:latin typeface="+mn-ea"/>
                <a:cs typeface="+mn-ea"/>
                <a:sym typeface="+mn-lt"/>
              </a:rPr>
              <a:t>MAC </a:t>
            </a:r>
            <a:r>
              <a:rPr lang="zh-CN" altLang="en-US" sz="2200" dirty="0">
                <a:solidFill>
                  <a:schemeClr val="tx1"/>
                </a:solidFill>
                <a:latin typeface="+mn-ea"/>
                <a:cs typeface="+mn-ea"/>
                <a:sym typeface="+mn-lt"/>
              </a:rPr>
              <a:t>帧中。</a:t>
            </a:r>
            <a:endParaRPr lang="en-US" altLang="zh-CN" sz="2200"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211</a:t>
            </a:fld>
            <a:endParaRPr lang="en-US"/>
          </a:p>
        </p:txBody>
      </p:sp>
    </p:spTree>
    <p:extLst>
      <p:ext uri="{BB962C8B-B14F-4D97-AF65-F5344CB8AC3E}">
        <p14:creationId xmlns:p14="http://schemas.microsoft.com/office/powerpoint/2010/main" val="892319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6</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a:bodyPr>
          <a:lstStyle/>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以太网帧最大长度</a:t>
            </a:r>
            <a:r>
              <a:rPr lang="en-US" altLang="zh-CN" sz="2400" kern="100" dirty="0">
                <a:solidFill>
                  <a:schemeClr val="tx1"/>
                </a:solidFill>
                <a:latin typeface="+mn-ea"/>
                <a:cs typeface="+mn-ea"/>
                <a:sym typeface="+mn-lt"/>
              </a:rPr>
              <a:t>1518</a:t>
            </a:r>
            <a:r>
              <a:rPr lang="zh-CN" altLang="en-US" sz="2400" kern="100" dirty="0">
                <a:solidFill>
                  <a:schemeClr val="tx1"/>
                </a:solidFill>
                <a:latin typeface="+mn-ea"/>
                <a:cs typeface="+mn-ea"/>
                <a:sym typeface="+mn-lt"/>
              </a:rPr>
              <a:t>字节，最小长度</a:t>
            </a:r>
            <a:r>
              <a:rPr lang="en-US" altLang="zh-CN" sz="2400" kern="100" dirty="0">
                <a:solidFill>
                  <a:schemeClr val="tx1"/>
                </a:solidFill>
                <a:latin typeface="+mn-ea"/>
                <a:cs typeface="+mn-ea"/>
                <a:sym typeface="+mn-lt"/>
              </a:rPr>
              <a:t>64</a:t>
            </a:r>
            <a:r>
              <a:rPr lang="zh-CN" altLang="en-US" sz="2400" kern="100" dirty="0">
                <a:solidFill>
                  <a:schemeClr val="tx1"/>
                </a:solidFill>
                <a:latin typeface="+mn-ea"/>
                <a:cs typeface="+mn-ea"/>
                <a:sym typeface="+mn-lt"/>
              </a:rPr>
              <a:t>字节（长度不足时需要补充）</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两帧之间至少需要留有</a:t>
            </a:r>
            <a:r>
              <a:rPr lang="en-US" altLang="zh-CN" sz="2400" kern="100" dirty="0">
                <a:solidFill>
                  <a:schemeClr val="tx1"/>
                </a:solidFill>
                <a:latin typeface="+mn-ea"/>
                <a:cs typeface="+mn-ea"/>
                <a:sym typeface="+mn-lt"/>
              </a:rPr>
              <a:t>9.6</a:t>
            </a:r>
            <a:r>
              <a:rPr lang="en-US" altLang="zh-CN" sz="2400" dirty="0">
                <a:latin typeface="+mn-ea"/>
                <a:cs typeface="+mn-ea"/>
                <a:sym typeface="+mn-lt"/>
              </a:rPr>
              <a:t>μ</a:t>
            </a:r>
            <a:r>
              <a:rPr lang="en-US" altLang="zh-CN" sz="2400" kern="100" dirty="0">
                <a:solidFill>
                  <a:schemeClr val="tx1"/>
                </a:solidFill>
                <a:latin typeface="+mn-ea"/>
                <a:cs typeface="+mn-ea"/>
                <a:sym typeface="+mn-lt"/>
              </a:rPr>
              <a:t>s </a:t>
            </a:r>
            <a:r>
              <a:rPr lang="zh-CN" altLang="en-US" sz="2400" kern="100" dirty="0">
                <a:solidFill>
                  <a:schemeClr val="tx1"/>
                </a:solidFill>
                <a:latin typeface="+mn-ea"/>
                <a:cs typeface="+mn-ea"/>
                <a:sym typeface="+mn-lt"/>
              </a:rPr>
              <a:t>的空闲时间，</a:t>
            </a:r>
            <a:r>
              <a:rPr lang="en-US" altLang="zh-CN" sz="2400" kern="100" dirty="0">
                <a:solidFill>
                  <a:schemeClr val="tx1"/>
                </a:solidFill>
                <a:latin typeface="+mn-ea"/>
                <a:cs typeface="+mn-ea"/>
                <a:sym typeface="+mn-lt"/>
              </a:rPr>
              <a:t>96bit</a:t>
            </a:r>
            <a:r>
              <a:rPr lang="zh-CN" altLang="en-US" sz="2400" kern="100" dirty="0">
                <a:solidFill>
                  <a:schemeClr val="tx1"/>
                </a:solidFill>
                <a:latin typeface="+mn-ea"/>
                <a:cs typeface="+mn-ea"/>
                <a:sym typeface="+mn-lt"/>
              </a:rPr>
              <a:t>的空字节留给</a:t>
            </a:r>
            <a:r>
              <a:rPr lang="en-US" altLang="zh-CN" sz="2400" kern="100" dirty="0">
                <a:solidFill>
                  <a:schemeClr val="tx1"/>
                </a:solidFill>
                <a:latin typeface="+mn-ea"/>
                <a:cs typeface="+mn-ea"/>
                <a:sym typeface="+mn-lt"/>
              </a:rPr>
              <a:t>MAC</a:t>
            </a:r>
            <a:r>
              <a:rPr lang="zh-CN" altLang="en-US" sz="2400" kern="100" dirty="0">
                <a:solidFill>
                  <a:schemeClr val="tx1"/>
                </a:solidFill>
                <a:latin typeface="+mn-ea"/>
                <a:cs typeface="+mn-ea"/>
                <a:sym typeface="+mn-lt"/>
              </a:rPr>
              <a:t>帧的</a:t>
            </a:r>
            <a:r>
              <a:rPr lang="en-US" altLang="zh-CN" sz="2400" kern="100" dirty="0">
                <a:solidFill>
                  <a:schemeClr val="tx1"/>
                </a:solidFill>
                <a:latin typeface="+mn-ea"/>
                <a:cs typeface="+mn-ea"/>
                <a:sym typeface="+mn-lt"/>
              </a:rPr>
              <a:t>7</a:t>
            </a:r>
            <a:r>
              <a:rPr lang="zh-CN" altLang="en-US" sz="2400" kern="100" dirty="0">
                <a:solidFill>
                  <a:schemeClr val="tx1"/>
                </a:solidFill>
                <a:latin typeface="+mn-ea"/>
                <a:cs typeface="+mn-ea"/>
                <a:sym typeface="+mn-lt"/>
              </a:rPr>
              <a:t>字节的前导符和</a:t>
            </a:r>
            <a:r>
              <a:rPr lang="en-US" altLang="zh-CN" sz="2400" kern="100" dirty="0">
                <a:solidFill>
                  <a:schemeClr val="tx1"/>
                </a:solidFill>
                <a:latin typeface="+mn-ea"/>
                <a:cs typeface="+mn-ea"/>
                <a:sym typeface="+mn-lt"/>
              </a:rPr>
              <a:t>1</a:t>
            </a:r>
            <a:r>
              <a:rPr lang="zh-CN" altLang="en-US" sz="2400" kern="100" dirty="0">
                <a:solidFill>
                  <a:schemeClr val="tx1"/>
                </a:solidFill>
                <a:latin typeface="+mn-ea"/>
                <a:cs typeface="+mn-ea"/>
                <a:sym typeface="+mn-lt"/>
              </a:rPr>
              <a:t>字节的定界符。</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以太网是无连接、无确认的链路服务，</a:t>
            </a:r>
            <a:r>
              <a:rPr lang="en-US" altLang="zh-CN" sz="2400" kern="100" dirty="0">
                <a:solidFill>
                  <a:schemeClr val="tx1"/>
                </a:solidFill>
                <a:latin typeface="+mn-ea"/>
                <a:cs typeface="+mn-ea"/>
                <a:sym typeface="+mn-lt"/>
              </a:rPr>
              <a:t>MAC</a:t>
            </a:r>
            <a:r>
              <a:rPr lang="zh-CN" altLang="en-US" sz="2400" kern="100" dirty="0">
                <a:solidFill>
                  <a:schemeClr val="tx1"/>
                </a:solidFill>
                <a:latin typeface="+mn-ea"/>
                <a:cs typeface="+mn-ea"/>
                <a:sym typeface="+mn-lt"/>
              </a:rPr>
              <a:t>帧有检错功能，但对错帧、丢帧不做差错控制。</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以太网的产业状态</a:t>
            </a:r>
            <a:endParaRPr lang="en-US" altLang="zh-CN" sz="2400" kern="100" dirty="0">
              <a:solidFill>
                <a:schemeClr val="tx1"/>
              </a:solidFill>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以太网在端口速率、</a:t>
            </a:r>
            <a:r>
              <a:rPr lang="en-US" altLang="zh-CN" sz="2000" dirty="0">
                <a:latin typeface="+mn-ea"/>
                <a:cs typeface="+mn-ea"/>
                <a:sym typeface="+mn-lt"/>
              </a:rPr>
              <a:t>QoS</a:t>
            </a:r>
            <a:r>
              <a:rPr lang="zh-CN" altLang="en-US" sz="2000" dirty="0">
                <a:latin typeface="+mn-ea"/>
                <a:cs typeface="+mn-ea"/>
                <a:sym typeface="+mn-lt"/>
              </a:rPr>
              <a:t>、运行维护等方面均有不同标准组织在研究，技术上在不断发展</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以太网的产业链非常成熟，成本价格不断降低，应用越来越广泛，已经是一统天下的通信链路技术</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有</a:t>
            </a:r>
            <a:r>
              <a:rPr lang="en-US" altLang="zh-CN" sz="2000" dirty="0">
                <a:latin typeface="+mn-ea"/>
                <a:cs typeface="+mn-ea"/>
                <a:sym typeface="+mn-lt"/>
              </a:rPr>
              <a:t>100Mbps</a:t>
            </a:r>
            <a:r>
              <a:rPr lang="zh-CN" altLang="en-US" sz="2000" dirty="0">
                <a:latin typeface="+mn-ea"/>
                <a:cs typeface="+mn-ea"/>
                <a:sym typeface="+mn-lt"/>
              </a:rPr>
              <a:t>、</a:t>
            </a:r>
            <a:r>
              <a:rPr lang="en-US" altLang="zh-CN" sz="2000" dirty="0">
                <a:latin typeface="+mn-ea"/>
                <a:cs typeface="+mn-ea"/>
                <a:sym typeface="+mn-lt"/>
              </a:rPr>
              <a:t>1000Mbps</a:t>
            </a:r>
            <a:r>
              <a:rPr lang="zh-CN" altLang="en-US" sz="2000" dirty="0">
                <a:latin typeface="+mn-ea"/>
                <a:cs typeface="+mn-ea"/>
                <a:sym typeface="+mn-lt"/>
              </a:rPr>
              <a:t>、</a:t>
            </a:r>
            <a:r>
              <a:rPr lang="en-US" altLang="zh-CN" sz="2000" dirty="0">
                <a:latin typeface="+mn-ea"/>
                <a:cs typeface="+mn-ea"/>
                <a:sym typeface="+mn-lt"/>
              </a:rPr>
              <a:t>10Gbps</a:t>
            </a:r>
            <a:r>
              <a:rPr lang="zh-CN" altLang="en-US" sz="2000" dirty="0">
                <a:latin typeface="+mn-ea"/>
                <a:cs typeface="+mn-ea"/>
                <a:sym typeface="+mn-lt"/>
              </a:rPr>
              <a:t>、</a:t>
            </a:r>
            <a:r>
              <a:rPr lang="en-US" altLang="zh-CN" sz="2000" dirty="0">
                <a:latin typeface="+mn-ea"/>
                <a:cs typeface="+mn-ea"/>
                <a:sym typeface="+mn-lt"/>
              </a:rPr>
              <a:t>25Gbps</a:t>
            </a:r>
            <a:r>
              <a:rPr lang="zh-CN" altLang="en-US" sz="2000" dirty="0">
                <a:latin typeface="+mn-ea"/>
                <a:cs typeface="+mn-ea"/>
                <a:sym typeface="+mn-lt"/>
              </a:rPr>
              <a:t>、</a:t>
            </a:r>
            <a:r>
              <a:rPr lang="en-US" altLang="zh-CN" sz="2000" dirty="0">
                <a:latin typeface="+mn-ea"/>
                <a:cs typeface="+mn-ea"/>
                <a:sym typeface="+mn-lt"/>
              </a:rPr>
              <a:t>40Gbps</a:t>
            </a:r>
            <a:r>
              <a:rPr lang="zh-CN" altLang="en-US" sz="2000" dirty="0">
                <a:latin typeface="+mn-ea"/>
                <a:cs typeface="+mn-ea"/>
                <a:sym typeface="+mn-lt"/>
              </a:rPr>
              <a:t>、</a:t>
            </a:r>
            <a:r>
              <a:rPr lang="en-US" altLang="zh-CN" sz="2000" dirty="0">
                <a:latin typeface="+mn-ea"/>
                <a:cs typeface="+mn-ea"/>
                <a:sym typeface="+mn-lt"/>
              </a:rPr>
              <a:t>100Gbps</a:t>
            </a:r>
            <a:r>
              <a:rPr lang="zh-CN" altLang="en-US" sz="2000" dirty="0">
                <a:latin typeface="+mn-ea"/>
                <a:cs typeface="+mn-ea"/>
                <a:sym typeface="+mn-lt"/>
              </a:rPr>
              <a:t>等速率的以太网被应用于不同场合</a:t>
            </a:r>
            <a:endParaRPr lang="en-US" altLang="zh-CN" sz="2000" dirty="0">
              <a:latin typeface="+mn-ea"/>
              <a:cs typeface="+mn-ea"/>
              <a:sym typeface="+mn-lt"/>
            </a:endParaRPr>
          </a:p>
          <a:p>
            <a:pPr marL="457200" lvl="1" indent="-457200">
              <a:buFont typeface="Wingdings" panose="05000000000000000000" pitchFamily="2" charset="2"/>
              <a:buChar char="n"/>
            </a:pPr>
            <a:endParaRPr lang="en-US" altLang="zh-CN" sz="2600" kern="100"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212</a:t>
            </a:fld>
            <a:endParaRPr lang="en-US"/>
          </a:p>
        </p:txBody>
      </p:sp>
    </p:spTree>
    <p:extLst>
      <p:ext uri="{BB962C8B-B14F-4D97-AF65-F5344CB8AC3E}">
        <p14:creationId xmlns:p14="http://schemas.microsoft.com/office/powerpoint/2010/main" val="1477040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7</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lnSpc>
                <a:spcPct val="120000"/>
              </a:lnSpc>
              <a:spcBef>
                <a:spcPct val="0"/>
              </a:spcBef>
            </a:pPr>
            <a:r>
              <a:rPr lang="zh-CN" altLang="en-US" dirty="0">
                <a:latin typeface="+mn-ea"/>
                <a:cs typeface="+mn-ea"/>
                <a:sym typeface="+mn-lt"/>
              </a:rPr>
              <a:t>以太网在链路层将用户主机或网络设备连接成具有一定规模的网络</a:t>
            </a:r>
            <a:endParaRPr lang="en-US" altLang="zh-CN"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a:t>
            </a:r>
            <a:r>
              <a:rPr lang="en-US" altLang="zh-CN" dirty="0">
                <a:latin typeface="+mn-ea"/>
                <a:cs typeface="+mn-ea"/>
                <a:sym typeface="+mn-lt"/>
              </a:rPr>
              <a:t>Hub</a:t>
            </a:r>
            <a:r>
              <a:rPr lang="zh-CN" altLang="en-US" dirty="0">
                <a:latin typeface="+mn-ea"/>
                <a:cs typeface="+mn-ea"/>
                <a:sym typeface="+mn-lt"/>
              </a:rPr>
              <a:t>集线器连接，是物理层互连：</a:t>
            </a:r>
            <a:endParaRPr lang="en-US" altLang="zh-CN"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所连接的主机在同个冲突域中，共享带宽和网络资源，需要通过</a:t>
            </a:r>
            <a:r>
              <a:rPr lang="zh-CN" altLang="en-US" sz="2000" dirty="0">
                <a:solidFill>
                  <a:srgbClr val="121212"/>
                </a:solidFill>
                <a:latin typeface="+mn-ea"/>
                <a:cs typeface="+mn-ea"/>
                <a:sym typeface="+mn-lt"/>
              </a:rPr>
              <a:t> </a:t>
            </a:r>
            <a:r>
              <a:rPr lang="en-US" altLang="zh-CN" sz="2000" kern="100" dirty="0">
                <a:latin typeface="+mn-ea"/>
                <a:cs typeface="+mn-ea"/>
                <a:sym typeface="+mn-lt"/>
              </a:rPr>
              <a:t>CSMA/CD </a:t>
            </a:r>
            <a:r>
              <a:rPr lang="zh-CN" altLang="en-US" sz="2000" kern="100" dirty="0">
                <a:latin typeface="+mn-ea"/>
                <a:cs typeface="+mn-ea"/>
                <a:sym typeface="+mn-lt"/>
              </a:rPr>
              <a:t>协议来</a:t>
            </a:r>
            <a:r>
              <a:rPr lang="zh-CN" altLang="en-US" sz="2000" dirty="0">
                <a:latin typeface="+mn-ea"/>
                <a:cs typeface="+mn-ea"/>
                <a:sym typeface="+mn-lt"/>
              </a:rPr>
              <a:t>争用信道。</a:t>
            </a:r>
            <a:endParaRPr lang="en-US" altLang="zh-CN" sz="2000"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用</a:t>
            </a:r>
            <a:r>
              <a:rPr lang="en-US" altLang="zh-CN" sz="2000" dirty="0">
                <a:latin typeface="+mn-ea"/>
                <a:cs typeface="+mn-ea"/>
                <a:sym typeface="+mn-lt"/>
              </a:rPr>
              <a:t>Hub</a:t>
            </a:r>
            <a:r>
              <a:rPr lang="zh-CN" altLang="en-US" sz="2000" dirty="0">
                <a:latin typeface="+mn-ea"/>
                <a:cs typeface="+mn-ea"/>
                <a:sym typeface="+mn-lt"/>
              </a:rPr>
              <a:t>扩展网络，将冲突域扩大了，冲突概率增大，通信效率降低。</a:t>
            </a:r>
            <a:endParaRPr lang="en-US" altLang="zh-CN" sz="2000"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用网桥和二层以太交换机连接，是链路层互连：</a:t>
            </a:r>
            <a:endParaRPr lang="en-US" altLang="zh-CN" dirty="0">
              <a:latin typeface="+mn-ea"/>
              <a:cs typeface="+mn-ea"/>
              <a:sym typeface="+mn-lt"/>
            </a:endParaRPr>
          </a:p>
          <a:p>
            <a:pPr marL="879475" indent="-342900">
              <a:spcBef>
                <a:spcPct val="0"/>
              </a:spcBef>
              <a:buClr>
                <a:schemeClr val="tx1"/>
              </a:buClr>
              <a:buSzPct val="100000"/>
              <a:buFont typeface="Wingdings" panose="05000000000000000000" pitchFamily="2" charset="2"/>
              <a:buChar char="ü"/>
            </a:pPr>
            <a:r>
              <a:rPr lang="zh-CN" altLang="en-US" sz="2000" dirty="0">
                <a:latin typeface="+mn-ea"/>
                <a:cs typeface="+mn-ea"/>
                <a:sym typeface="+mn-lt"/>
              </a:rPr>
              <a:t>以太网交换机使相互通信的主机各自接入在交换机的一个端口上，多点共享信道的以太网被退化成点对点的全双工信道，每个主机独占传输信道，无冲突地传输数据，独享线路带宽，无需运行</a:t>
            </a:r>
            <a:r>
              <a:rPr lang="en-US" altLang="zh-CN" sz="2000" dirty="0">
                <a:latin typeface="+mn-ea"/>
                <a:cs typeface="+mn-ea"/>
                <a:sym typeface="+mn-lt"/>
              </a:rPr>
              <a:t>CSMA/CD </a:t>
            </a:r>
            <a:r>
              <a:rPr lang="zh-CN" altLang="en-US" sz="2000" dirty="0">
                <a:latin typeface="+mn-ea"/>
                <a:cs typeface="+mn-ea"/>
                <a:sym typeface="+mn-lt"/>
              </a:rPr>
              <a:t>协议。</a:t>
            </a:r>
            <a:endParaRPr lang="en-US" altLang="zh-CN" sz="2000" dirty="0">
              <a:latin typeface="+mn-ea"/>
              <a:cs typeface="+mn-ea"/>
              <a:sym typeface="+mn-lt"/>
            </a:endParaRPr>
          </a:p>
          <a:p>
            <a:pPr marL="879475" indent="-342900">
              <a:spcBef>
                <a:spcPct val="0"/>
              </a:spcBef>
              <a:buSzPct val="100000"/>
              <a:buFont typeface="Wingdings" panose="05000000000000000000" pitchFamily="2" charset="2"/>
              <a:buChar char="ü"/>
            </a:pPr>
            <a:r>
              <a:rPr lang="zh-CN" altLang="en-US" sz="2000" dirty="0">
                <a:latin typeface="+mn-ea"/>
                <a:cs typeface="+mn-ea"/>
                <a:sym typeface="+mn-lt"/>
              </a:rPr>
              <a:t>现在的局域网，通常不用</a:t>
            </a:r>
            <a:r>
              <a:rPr lang="en-US" altLang="zh-CN" sz="2000" dirty="0">
                <a:latin typeface="+mn-ea"/>
                <a:cs typeface="+mn-ea"/>
                <a:sym typeface="+mn-lt"/>
              </a:rPr>
              <a:t>Hub</a:t>
            </a:r>
            <a:r>
              <a:rPr lang="zh-CN" altLang="en-US" sz="2000" dirty="0">
                <a:latin typeface="+mn-ea"/>
                <a:cs typeface="+mn-ea"/>
                <a:sym typeface="+mn-lt"/>
              </a:rPr>
              <a:t>集线器而用交换机来扩展网络，没有冲突，保证了数据传输效率。</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213</a:t>
            </a:fld>
            <a:endParaRPr lang="en-US"/>
          </a:p>
        </p:txBody>
      </p:sp>
    </p:spTree>
    <p:extLst>
      <p:ext uri="{BB962C8B-B14F-4D97-AF65-F5344CB8AC3E}">
        <p14:creationId xmlns:p14="http://schemas.microsoft.com/office/powerpoint/2010/main" val="14635321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r>
              <a:rPr lang="en-US" altLang="zh-CN" sz="3200" dirty="0">
                <a:latin typeface="+mn-lt"/>
                <a:ea typeface="+mn-ea"/>
                <a:cs typeface="+mn-ea"/>
                <a:sym typeface="+mn-lt"/>
              </a:rPr>
              <a:t>8</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spcBef>
                <a:spcPct val="0"/>
              </a:spcBef>
            </a:pPr>
            <a:r>
              <a:rPr lang="zh-CN" altLang="en-US" dirty="0">
                <a:latin typeface="+mn-ea"/>
                <a:cs typeface="+mn-ea"/>
                <a:sym typeface="+mn-lt"/>
              </a:rPr>
              <a:t>网桥和二层以太交换机</a:t>
            </a:r>
            <a:endParaRPr lang="en-US" altLang="zh-CN"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 </a:t>
            </a:r>
            <a:r>
              <a:rPr lang="en-US" altLang="zh-CN" sz="2000" dirty="0">
                <a:latin typeface="+mn-ea"/>
                <a:cs typeface="+mn-ea"/>
                <a:sym typeface="+mn-lt"/>
              </a:rPr>
              <a:t>MAC </a:t>
            </a:r>
            <a:r>
              <a:rPr lang="zh-CN" altLang="en-US" sz="2000" dirty="0">
                <a:latin typeface="+mn-ea"/>
                <a:cs typeface="+mn-ea"/>
                <a:sym typeface="+mn-lt"/>
              </a:rPr>
              <a:t>帧中的源 </a:t>
            </a:r>
            <a:r>
              <a:rPr lang="en-US" altLang="zh-CN" sz="2000" dirty="0">
                <a:latin typeface="+mn-ea"/>
                <a:cs typeface="+mn-ea"/>
                <a:sym typeface="+mn-lt"/>
              </a:rPr>
              <a:t>MAC </a:t>
            </a:r>
            <a:r>
              <a:rPr lang="zh-CN" altLang="en-US" sz="2000" dirty="0">
                <a:latin typeface="+mn-ea"/>
                <a:cs typeface="+mn-ea"/>
                <a:sym typeface="+mn-lt"/>
              </a:rPr>
              <a:t>地址进行自学习，自动生成 </a:t>
            </a:r>
            <a:r>
              <a:rPr lang="en-US" altLang="zh-CN" sz="2000" dirty="0">
                <a:latin typeface="+mn-ea"/>
                <a:cs typeface="+mn-ea"/>
                <a:sym typeface="+mn-lt"/>
              </a:rPr>
              <a:t>MAC </a:t>
            </a:r>
            <a:r>
              <a:rPr lang="zh-CN" altLang="en-US" sz="2000" dirty="0">
                <a:latin typeface="+mn-ea"/>
                <a:cs typeface="+mn-ea"/>
                <a:sym typeface="+mn-lt"/>
              </a:rPr>
              <a:t>地址转发表。</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基于帧中的目的</a:t>
            </a:r>
            <a:r>
              <a:rPr lang="en-US" altLang="zh-CN" sz="2000" dirty="0">
                <a:latin typeface="+mn-ea"/>
                <a:cs typeface="+mn-ea"/>
                <a:sym typeface="+mn-lt"/>
              </a:rPr>
              <a:t>MAC </a:t>
            </a:r>
            <a:r>
              <a:rPr lang="zh-CN" altLang="en-US" sz="2000" dirty="0">
                <a:latin typeface="+mn-ea"/>
                <a:cs typeface="+mn-ea"/>
                <a:sym typeface="+mn-lt"/>
              </a:rPr>
              <a:t>地址查询 </a:t>
            </a:r>
            <a:r>
              <a:rPr lang="en-US" altLang="zh-CN" sz="2000" dirty="0">
                <a:latin typeface="+mn-ea"/>
                <a:cs typeface="+mn-ea"/>
                <a:sym typeface="+mn-lt"/>
              </a:rPr>
              <a:t>MAC </a:t>
            </a:r>
            <a:r>
              <a:rPr lang="zh-CN" altLang="en-US" sz="2000" dirty="0">
                <a:latin typeface="+mn-ea"/>
                <a:cs typeface="+mn-ea"/>
                <a:sym typeface="+mn-lt"/>
              </a:rPr>
              <a:t>地址转发表，完成数据帧的转发。</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如果查询不到 </a:t>
            </a:r>
            <a:r>
              <a:rPr lang="en-US" altLang="zh-CN" sz="2000" dirty="0">
                <a:latin typeface="+mn-ea"/>
                <a:cs typeface="+mn-ea"/>
                <a:sym typeface="+mn-lt"/>
              </a:rPr>
              <a:t>MAC </a:t>
            </a:r>
            <a:r>
              <a:rPr lang="zh-CN" altLang="en-US" sz="2000" dirty="0">
                <a:latin typeface="+mn-ea"/>
                <a:cs typeface="+mn-ea"/>
                <a:sym typeface="+mn-lt"/>
              </a:rPr>
              <a:t>地址转发项，在所有端口上进行广播。</a:t>
            </a:r>
            <a:endParaRPr lang="en-US" altLang="zh-CN" sz="2000" dirty="0">
              <a:latin typeface="+mn-ea"/>
              <a:cs typeface="+mn-ea"/>
              <a:sym typeface="+mn-lt"/>
            </a:endParaRPr>
          </a:p>
          <a:p>
            <a:pPr marL="536575" indent="-357188">
              <a:spcBef>
                <a:spcPct val="0"/>
              </a:spcBef>
              <a:buSzPct val="100000"/>
              <a:buFont typeface="Wingdings" panose="05000000000000000000" pitchFamily="2" charset="2"/>
              <a:buChar char="Ø"/>
            </a:pPr>
            <a:r>
              <a:rPr lang="zh-CN" altLang="en-US" sz="2000" dirty="0">
                <a:latin typeface="+mn-ea"/>
                <a:cs typeface="+mn-ea"/>
                <a:sym typeface="+mn-lt"/>
              </a:rPr>
              <a:t>为了网络的的可靠性，在网桥或交换机互连时，可能会有冗余链路，网络中存在环路，由于广播风暴会带来网络瘫痪。</a:t>
            </a:r>
            <a:endParaRPr lang="en-US" altLang="zh-CN" sz="2000" dirty="0">
              <a:latin typeface="+mn-ea"/>
              <a:cs typeface="+mn-ea"/>
              <a:sym typeface="+mn-lt"/>
            </a:endParaRPr>
          </a:p>
          <a:p>
            <a:pPr marL="536575" indent="-357188">
              <a:spcBef>
                <a:spcPct val="0"/>
              </a:spcBef>
              <a:buSzPct val="100000"/>
              <a:buFont typeface="Wingdings" panose="05000000000000000000" pitchFamily="2" charset="2"/>
              <a:buChar char="Ø"/>
            </a:pPr>
            <a:r>
              <a:rPr lang="zh-CN" altLang="en-US" sz="2000" dirty="0">
                <a:latin typeface="+mn-ea"/>
                <a:cs typeface="+mn-ea"/>
                <a:sym typeface="+mn-lt"/>
              </a:rPr>
              <a:t>网桥或交换机通过</a:t>
            </a:r>
            <a:r>
              <a:rPr lang="en-US" altLang="zh-CN" sz="2000" dirty="0">
                <a:latin typeface="+mn-ea"/>
                <a:cs typeface="+mn-ea"/>
                <a:sym typeface="+mn-lt"/>
              </a:rPr>
              <a:t>802.1D</a:t>
            </a:r>
            <a:r>
              <a:rPr lang="zh-CN" altLang="en-US" sz="2000" dirty="0">
                <a:latin typeface="+mn-ea"/>
                <a:cs typeface="+mn-ea"/>
                <a:sym typeface="+mn-lt"/>
              </a:rPr>
              <a:t>的</a:t>
            </a:r>
            <a:r>
              <a:rPr lang="en-US" altLang="zh-CN" sz="2000" dirty="0">
                <a:latin typeface="+mn-ea"/>
                <a:cs typeface="+mn-ea"/>
                <a:sym typeface="+mn-lt"/>
              </a:rPr>
              <a:t>STP</a:t>
            </a:r>
            <a:r>
              <a:rPr lang="zh-CN" altLang="en-US" sz="2000" dirty="0">
                <a:latin typeface="+mn-ea"/>
                <a:cs typeface="+mn-ea"/>
                <a:sym typeface="+mn-lt"/>
              </a:rPr>
              <a:t>生成树协议，阻塞掉一些端口链路，使得从一台主机到所有其他主机的路径是无环路的树状结构，从而消除了兜圈子现象。</a:t>
            </a:r>
            <a:endParaRPr lang="en-US" altLang="zh-CN" sz="2000" dirty="0">
              <a:latin typeface="+mn-ea"/>
              <a:cs typeface="+mn-ea"/>
              <a:sym typeface="+mn-lt"/>
            </a:endParaRPr>
          </a:p>
          <a:p>
            <a:pPr marL="536575" indent="-357188">
              <a:spcBef>
                <a:spcPct val="0"/>
              </a:spcBef>
              <a:buClr>
                <a:schemeClr val="tx1"/>
              </a:buClr>
              <a:buSzPct val="100000"/>
              <a:buFont typeface="Wingdings" panose="05000000000000000000" pitchFamily="2" charset="2"/>
              <a:buChar char="Ø"/>
            </a:pPr>
            <a:r>
              <a:rPr lang="zh-CN" altLang="en-US" sz="2000" dirty="0">
                <a:latin typeface="+mn-ea"/>
                <a:cs typeface="+mn-ea"/>
                <a:sym typeface="+mn-lt"/>
              </a:rPr>
              <a:t>以太交换机</a:t>
            </a:r>
            <a:r>
              <a:rPr lang="zh-CN" altLang="en-US" sz="2000" dirty="0">
                <a:latin typeface="+mn-ea"/>
                <a:cs typeface="+mn-ea"/>
              </a:rPr>
              <a:t>典型的转发模式有：直通式、存储转发式、无碎片模式</a:t>
            </a:r>
            <a:endParaRPr lang="zh-CN" altLang="en-US"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214</a:t>
            </a:fld>
            <a:endParaRPr lang="en-US"/>
          </a:p>
        </p:txBody>
      </p:sp>
    </p:spTree>
    <p:extLst>
      <p:ext uri="{BB962C8B-B14F-4D97-AF65-F5344CB8AC3E}">
        <p14:creationId xmlns:p14="http://schemas.microsoft.com/office/powerpoint/2010/main" val="199207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C0BE-D867-4BF4-A516-9A416162938A}"/>
              </a:ext>
            </a:extLst>
          </p:cNvPr>
          <p:cNvSpPr>
            <a:spLocks noGrp="1"/>
          </p:cNvSpPr>
          <p:nvPr>
            <p:ph type="title"/>
          </p:nvPr>
        </p:nvSpPr>
        <p:spPr/>
        <p:txBody>
          <a:bodyPr/>
          <a:lstStyle/>
          <a:p>
            <a:r>
              <a:rPr lang="zh-CN" altLang="en-US" dirty="0"/>
              <a:t>选择模式</a:t>
            </a:r>
          </a:p>
        </p:txBody>
      </p:sp>
      <p:sp>
        <p:nvSpPr>
          <p:cNvPr id="3" name="内容占位符 2">
            <a:extLst>
              <a:ext uri="{FF2B5EF4-FFF2-40B4-BE49-F238E27FC236}">
                <a16:creationId xmlns:a16="http://schemas.microsoft.com/office/drawing/2014/main" id="{614847E1-1085-4E39-93D8-1E9708CC943A}"/>
              </a:ext>
            </a:extLst>
          </p:cNvPr>
          <p:cNvSpPr>
            <a:spLocks noGrp="1"/>
          </p:cNvSpPr>
          <p:nvPr>
            <p:ph idx="1"/>
          </p:nvPr>
        </p:nvSpPr>
        <p:spPr>
          <a:xfrm>
            <a:off x="660400" y="1125539"/>
            <a:ext cx="10858500" cy="1404301"/>
          </a:xfrm>
        </p:spPr>
        <p:txBody>
          <a:bodyPr/>
          <a:lstStyle/>
          <a:p>
            <a:r>
              <a:rPr lang="zh-CN" altLang="en-US" dirty="0"/>
              <a:t>主设备希望</a:t>
            </a:r>
            <a:r>
              <a:rPr lang="zh-CN" altLang="en-US" dirty="0">
                <a:solidFill>
                  <a:srgbClr val="FF0000"/>
                </a:solidFill>
              </a:rPr>
              <a:t>发送数据</a:t>
            </a:r>
            <a:r>
              <a:rPr lang="zh-CN" altLang="en-US" dirty="0"/>
              <a:t>，用</a:t>
            </a:r>
            <a:r>
              <a:rPr lang="en-US" altLang="zh-CN" dirty="0"/>
              <a:t>SEL</a:t>
            </a:r>
            <a:r>
              <a:rPr lang="zh-CN" altLang="en-US" dirty="0"/>
              <a:t>告诉从设备准备接收数据</a:t>
            </a:r>
            <a:endParaRPr lang="en-US" altLang="zh-CN" dirty="0"/>
          </a:p>
          <a:p>
            <a:r>
              <a:rPr lang="zh-CN" altLang="en-US" dirty="0"/>
              <a:t>从设备用</a:t>
            </a:r>
            <a:r>
              <a:rPr lang="en-US" altLang="zh-CN" dirty="0"/>
              <a:t>ACK</a:t>
            </a:r>
            <a:r>
              <a:rPr lang="zh-CN" altLang="en-US" dirty="0"/>
              <a:t>同意接收，用</a:t>
            </a:r>
            <a:r>
              <a:rPr lang="en-US" altLang="zh-CN" dirty="0"/>
              <a:t>NAK</a:t>
            </a:r>
            <a:r>
              <a:rPr lang="zh-CN" altLang="en-US" dirty="0"/>
              <a:t>拒绝接收</a:t>
            </a:r>
          </a:p>
        </p:txBody>
      </p:sp>
      <p:sp>
        <p:nvSpPr>
          <p:cNvPr id="4" name="灯片编号占位符 3">
            <a:extLst>
              <a:ext uri="{FF2B5EF4-FFF2-40B4-BE49-F238E27FC236}">
                <a16:creationId xmlns:a16="http://schemas.microsoft.com/office/drawing/2014/main" id="{30417870-2F48-4709-A1F0-CA17AA5ABBF8}"/>
              </a:ext>
            </a:extLst>
          </p:cNvPr>
          <p:cNvSpPr>
            <a:spLocks noGrp="1"/>
          </p:cNvSpPr>
          <p:nvPr>
            <p:ph type="sldNum" sz="quarter" idx="12"/>
          </p:nvPr>
        </p:nvSpPr>
        <p:spPr/>
        <p:txBody>
          <a:bodyPr/>
          <a:lstStyle/>
          <a:p>
            <a:fld id="{C8BB1146-E542-4D4E-B8E9-6919A11DDD48}" type="slidenum">
              <a:rPr lang="en-US" smtClean="0"/>
              <a:t>22</a:t>
            </a:fld>
            <a:endParaRPr lang="en-US"/>
          </a:p>
        </p:txBody>
      </p:sp>
      <p:sp>
        <p:nvSpPr>
          <p:cNvPr id="5" name="Rectangle 4">
            <a:extLst>
              <a:ext uri="{FF2B5EF4-FFF2-40B4-BE49-F238E27FC236}">
                <a16:creationId xmlns:a16="http://schemas.microsoft.com/office/drawing/2014/main" id="{A68419C9-0F5F-43D7-A1E6-422F4E31E845}"/>
              </a:ext>
            </a:extLst>
          </p:cNvPr>
          <p:cNvSpPr>
            <a:spLocks noChangeArrowheads="1"/>
          </p:cNvSpPr>
          <p:nvPr/>
        </p:nvSpPr>
        <p:spPr bwMode="auto">
          <a:xfrm>
            <a:off x="3354387" y="4194962"/>
            <a:ext cx="5483225" cy="15160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grpSp>
        <p:nvGrpSpPr>
          <p:cNvPr id="6" name="Group 43">
            <a:extLst>
              <a:ext uri="{FF2B5EF4-FFF2-40B4-BE49-F238E27FC236}">
                <a16:creationId xmlns:a16="http://schemas.microsoft.com/office/drawing/2014/main" id="{A40C3EF7-7D53-4D29-8DE7-E6D378FC7F02}"/>
              </a:ext>
            </a:extLst>
          </p:cNvPr>
          <p:cNvGrpSpPr>
            <a:grpSpLocks/>
          </p:cNvGrpSpPr>
          <p:nvPr/>
        </p:nvGrpSpPr>
        <p:grpSpPr bwMode="auto">
          <a:xfrm>
            <a:off x="3354387" y="3227315"/>
            <a:ext cx="5483225" cy="3241675"/>
            <a:chOff x="1240" y="2115"/>
            <a:chExt cx="3454" cy="2132"/>
          </a:xfrm>
        </p:grpSpPr>
        <p:sp>
          <p:nvSpPr>
            <p:cNvPr id="7" name="Line 6">
              <a:extLst>
                <a:ext uri="{FF2B5EF4-FFF2-40B4-BE49-F238E27FC236}">
                  <a16:creationId xmlns:a16="http://schemas.microsoft.com/office/drawing/2014/main" id="{83B7166E-8E52-4B38-AB99-795C0D720976}"/>
                </a:ext>
              </a:extLst>
            </p:cNvPr>
            <p:cNvSpPr>
              <a:spLocks noChangeShapeType="1"/>
            </p:cNvSpPr>
            <p:nvPr/>
          </p:nvSpPr>
          <p:spPr bwMode="auto">
            <a:xfrm>
              <a:off x="1240" y="2115"/>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D333951F-69B1-482D-942A-4284B839FBAC}"/>
                </a:ext>
              </a:extLst>
            </p:cNvPr>
            <p:cNvSpPr>
              <a:spLocks noChangeShapeType="1"/>
            </p:cNvSpPr>
            <p:nvPr/>
          </p:nvSpPr>
          <p:spPr bwMode="auto">
            <a:xfrm>
              <a:off x="4694" y="2151"/>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9" name="Line 8">
            <a:extLst>
              <a:ext uri="{FF2B5EF4-FFF2-40B4-BE49-F238E27FC236}">
                <a16:creationId xmlns:a16="http://schemas.microsoft.com/office/drawing/2014/main" id="{AF6B1293-DF46-4693-9E27-8A53CE4C56C4}"/>
              </a:ext>
            </a:extLst>
          </p:cNvPr>
          <p:cNvSpPr>
            <a:spLocks noChangeShapeType="1"/>
          </p:cNvSpPr>
          <p:nvPr/>
        </p:nvSpPr>
        <p:spPr bwMode="auto">
          <a:xfrm>
            <a:off x="3354387" y="3494875"/>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05A10277-27B6-4DEF-A1B1-A4E0FADA75BC}"/>
              </a:ext>
            </a:extLst>
          </p:cNvPr>
          <p:cNvSpPr>
            <a:spLocks noChangeShapeType="1"/>
          </p:cNvSpPr>
          <p:nvPr/>
        </p:nvSpPr>
        <p:spPr bwMode="auto">
          <a:xfrm flipH="1">
            <a:off x="3354387" y="384412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04CA9EFA-C6F2-460D-96B0-19933C2CBDFB}"/>
              </a:ext>
            </a:extLst>
          </p:cNvPr>
          <p:cNvSpPr>
            <a:spLocks noChangeShapeType="1"/>
          </p:cNvSpPr>
          <p:nvPr/>
        </p:nvSpPr>
        <p:spPr bwMode="auto">
          <a:xfrm>
            <a:off x="3354387" y="4253700"/>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1A55299E-304F-4D80-812B-B2D609F90198}"/>
              </a:ext>
            </a:extLst>
          </p:cNvPr>
          <p:cNvSpPr>
            <a:spLocks noChangeShapeType="1"/>
          </p:cNvSpPr>
          <p:nvPr/>
        </p:nvSpPr>
        <p:spPr bwMode="auto">
          <a:xfrm flipH="1">
            <a:off x="3354387" y="4602950"/>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D22DC76D-ED1D-4824-B126-15CA9046CA4E}"/>
              </a:ext>
            </a:extLst>
          </p:cNvPr>
          <p:cNvSpPr>
            <a:spLocks noChangeShapeType="1"/>
          </p:cNvSpPr>
          <p:nvPr/>
        </p:nvSpPr>
        <p:spPr bwMode="auto">
          <a:xfrm>
            <a:off x="3354387" y="5010937"/>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C4A1002D-D34E-4DEE-A846-9EFDC7A7B05B}"/>
              </a:ext>
            </a:extLst>
          </p:cNvPr>
          <p:cNvSpPr>
            <a:spLocks noChangeShapeType="1"/>
          </p:cNvSpPr>
          <p:nvPr/>
        </p:nvSpPr>
        <p:spPr bwMode="auto">
          <a:xfrm flipH="1">
            <a:off x="3354387" y="536177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230A2CE0-BFFE-4425-AB6E-5C825B408237}"/>
              </a:ext>
            </a:extLst>
          </p:cNvPr>
          <p:cNvSpPr>
            <a:spLocks noChangeShapeType="1"/>
          </p:cNvSpPr>
          <p:nvPr/>
        </p:nvSpPr>
        <p:spPr bwMode="auto">
          <a:xfrm>
            <a:off x="3354387" y="5769762"/>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Text Box 15">
            <a:extLst>
              <a:ext uri="{FF2B5EF4-FFF2-40B4-BE49-F238E27FC236}">
                <a16:creationId xmlns:a16="http://schemas.microsoft.com/office/drawing/2014/main" id="{E0015C66-78EC-45A3-AE85-2673938C9B1A}"/>
              </a:ext>
            </a:extLst>
          </p:cNvPr>
          <p:cNvSpPr txBox="1">
            <a:spLocks noChangeArrowheads="1"/>
          </p:cNvSpPr>
          <p:nvPr/>
        </p:nvSpPr>
        <p:spPr bwMode="auto">
          <a:xfrm>
            <a:off x="6530169" y="3458361"/>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选择帧</a:t>
            </a:r>
          </a:p>
        </p:txBody>
      </p:sp>
      <p:sp>
        <p:nvSpPr>
          <p:cNvPr id="17" name="Text Box 16">
            <a:extLst>
              <a:ext uri="{FF2B5EF4-FFF2-40B4-BE49-F238E27FC236}">
                <a16:creationId xmlns:a16="http://schemas.microsoft.com/office/drawing/2014/main" id="{82792333-965A-4C99-9DEF-B68CA3B7AF2A}"/>
              </a:ext>
            </a:extLst>
          </p:cNvPr>
          <p:cNvSpPr txBox="1">
            <a:spLocks noChangeArrowheads="1"/>
          </p:cNvSpPr>
          <p:nvPr/>
        </p:nvSpPr>
        <p:spPr bwMode="auto">
          <a:xfrm>
            <a:off x="3960007" y="380919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8" name="Text Box 17">
            <a:extLst>
              <a:ext uri="{FF2B5EF4-FFF2-40B4-BE49-F238E27FC236}">
                <a16:creationId xmlns:a16="http://schemas.microsoft.com/office/drawing/2014/main" id="{5D76A040-414F-426A-B2BB-833663493109}"/>
              </a:ext>
            </a:extLst>
          </p:cNvPr>
          <p:cNvSpPr txBox="1">
            <a:spLocks noChangeArrowheads="1"/>
          </p:cNvSpPr>
          <p:nvPr/>
        </p:nvSpPr>
        <p:spPr bwMode="auto">
          <a:xfrm>
            <a:off x="3960007" y="4568024"/>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9" name="Text Box 18">
            <a:extLst>
              <a:ext uri="{FF2B5EF4-FFF2-40B4-BE49-F238E27FC236}">
                <a16:creationId xmlns:a16="http://schemas.microsoft.com/office/drawing/2014/main" id="{67447F9F-72B8-42B7-918A-4584D2118D19}"/>
              </a:ext>
            </a:extLst>
          </p:cNvPr>
          <p:cNvSpPr txBox="1">
            <a:spLocks noChangeArrowheads="1"/>
          </p:cNvSpPr>
          <p:nvPr/>
        </p:nvSpPr>
        <p:spPr bwMode="auto">
          <a:xfrm>
            <a:off x="3960007" y="532684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6E9BC7B3-68CF-48C5-91CC-EAE10A8F54CF}"/>
              </a:ext>
            </a:extLst>
          </p:cNvPr>
          <p:cNvSpPr txBox="1">
            <a:spLocks noChangeArrowheads="1"/>
          </p:cNvSpPr>
          <p:nvPr/>
        </p:nvSpPr>
        <p:spPr bwMode="auto">
          <a:xfrm>
            <a:off x="6530169" y="4217186"/>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1" name="Text Box 20">
            <a:extLst>
              <a:ext uri="{FF2B5EF4-FFF2-40B4-BE49-F238E27FC236}">
                <a16:creationId xmlns:a16="http://schemas.microsoft.com/office/drawing/2014/main" id="{6BDCC56E-975E-470E-9390-F5E6664015DA}"/>
              </a:ext>
            </a:extLst>
          </p:cNvPr>
          <p:cNvSpPr txBox="1">
            <a:spLocks noChangeArrowheads="1"/>
          </p:cNvSpPr>
          <p:nvPr/>
        </p:nvSpPr>
        <p:spPr bwMode="auto">
          <a:xfrm>
            <a:off x="6530169" y="4917274"/>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6317DFB4-D69B-40B7-B866-438FDB67A5D8}"/>
              </a:ext>
            </a:extLst>
          </p:cNvPr>
          <p:cNvSpPr txBox="1">
            <a:spLocks noChangeArrowheads="1"/>
          </p:cNvSpPr>
          <p:nvPr/>
        </p:nvSpPr>
        <p:spPr bwMode="auto">
          <a:xfrm>
            <a:off x="6538170" y="5749124"/>
            <a:ext cx="941283"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mn-lt"/>
                <a:ea typeface="+mn-ea"/>
              </a:rPr>
              <a:t>EOT</a:t>
            </a:r>
            <a:r>
              <a:rPr lang="zh-CN" altLang="en-US">
                <a:latin typeface="+mn-lt"/>
                <a:ea typeface="+mn-ea"/>
              </a:rPr>
              <a:t>帧</a:t>
            </a:r>
          </a:p>
        </p:txBody>
      </p:sp>
      <p:sp>
        <p:nvSpPr>
          <p:cNvPr id="23" name="Text Box 22">
            <a:extLst>
              <a:ext uri="{FF2B5EF4-FFF2-40B4-BE49-F238E27FC236}">
                <a16:creationId xmlns:a16="http://schemas.microsoft.com/office/drawing/2014/main" id="{19B5D4AA-153B-4724-A068-4BD6FFCE6175}"/>
              </a:ext>
            </a:extLst>
          </p:cNvPr>
          <p:cNvSpPr txBox="1">
            <a:spLocks noChangeArrowheads="1"/>
          </p:cNvSpPr>
          <p:nvPr/>
        </p:nvSpPr>
        <p:spPr bwMode="auto">
          <a:xfrm>
            <a:off x="2401886" y="325992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4" name="Text Box 23">
            <a:extLst>
              <a:ext uri="{FF2B5EF4-FFF2-40B4-BE49-F238E27FC236}">
                <a16:creationId xmlns:a16="http://schemas.microsoft.com/office/drawing/2014/main" id="{A2FFC6D8-C32A-40CE-B348-7D942C2B9D45}"/>
              </a:ext>
            </a:extLst>
          </p:cNvPr>
          <p:cNvSpPr txBox="1">
            <a:spLocks noChangeArrowheads="1"/>
          </p:cNvSpPr>
          <p:nvPr/>
        </p:nvSpPr>
        <p:spPr bwMode="auto">
          <a:xfrm>
            <a:off x="2401886" y="45442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传输</a:t>
            </a:r>
          </a:p>
        </p:txBody>
      </p:sp>
      <p:sp>
        <p:nvSpPr>
          <p:cNvPr id="25" name="Text Box 24">
            <a:extLst>
              <a:ext uri="{FF2B5EF4-FFF2-40B4-BE49-F238E27FC236}">
                <a16:creationId xmlns:a16="http://schemas.microsoft.com/office/drawing/2014/main" id="{6255D903-2552-45A5-8C3E-EF60F541B910}"/>
              </a:ext>
            </a:extLst>
          </p:cNvPr>
          <p:cNvSpPr txBox="1">
            <a:spLocks noChangeArrowheads="1"/>
          </p:cNvSpPr>
          <p:nvPr/>
        </p:nvSpPr>
        <p:spPr bwMode="auto">
          <a:xfrm>
            <a:off x="2401886" y="565387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6" name="Line 30">
            <a:extLst>
              <a:ext uri="{FF2B5EF4-FFF2-40B4-BE49-F238E27FC236}">
                <a16:creationId xmlns:a16="http://schemas.microsoft.com/office/drawing/2014/main" id="{415AFAFF-D8D7-40FD-8ED8-67C9B60A23FA}"/>
              </a:ext>
            </a:extLst>
          </p:cNvPr>
          <p:cNvSpPr>
            <a:spLocks noChangeShapeType="1"/>
          </p:cNvSpPr>
          <p:nvPr/>
        </p:nvSpPr>
        <p:spPr bwMode="auto">
          <a:xfrm>
            <a:off x="3652836" y="3136100"/>
            <a:ext cx="59055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32">
            <a:extLst>
              <a:ext uri="{FF2B5EF4-FFF2-40B4-BE49-F238E27FC236}">
                <a16:creationId xmlns:a16="http://schemas.microsoft.com/office/drawing/2014/main" id="{B3929CDF-D542-4A26-8AF1-9B63B6A08889}"/>
              </a:ext>
            </a:extLst>
          </p:cNvPr>
          <p:cNvSpPr>
            <a:spLocks noChangeShapeType="1"/>
          </p:cNvSpPr>
          <p:nvPr/>
        </p:nvSpPr>
        <p:spPr bwMode="auto">
          <a:xfrm flipV="1">
            <a:off x="50926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8" name="Line 34">
            <a:extLst>
              <a:ext uri="{FF2B5EF4-FFF2-40B4-BE49-F238E27FC236}">
                <a16:creationId xmlns:a16="http://schemas.microsoft.com/office/drawing/2014/main" id="{4ABC5B09-6A91-4614-8FBD-4C345337BD29}"/>
              </a:ext>
            </a:extLst>
          </p:cNvPr>
          <p:cNvSpPr>
            <a:spLocks noChangeShapeType="1"/>
          </p:cNvSpPr>
          <p:nvPr/>
        </p:nvSpPr>
        <p:spPr bwMode="auto">
          <a:xfrm flipV="1">
            <a:off x="7037386"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9" name="Line 36">
            <a:extLst>
              <a:ext uri="{FF2B5EF4-FFF2-40B4-BE49-F238E27FC236}">
                <a16:creationId xmlns:a16="http://schemas.microsoft.com/office/drawing/2014/main" id="{BD61287F-25EF-4647-9608-C55185F3B815}"/>
              </a:ext>
            </a:extLst>
          </p:cNvPr>
          <p:cNvSpPr>
            <a:spLocks noChangeShapeType="1"/>
          </p:cNvSpPr>
          <p:nvPr/>
        </p:nvSpPr>
        <p:spPr bwMode="auto">
          <a:xfrm flipV="1">
            <a:off x="88518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30" name="Text Box 38">
            <a:extLst>
              <a:ext uri="{FF2B5EF4-FFF2-40B4-BE49-F238E27FC236}">
                <a16:creationId xmlns:a16="http://schemas.microsoft.com/office/drawing/2014/main" id="{EE1E781D-C924-4F52-BE3A-367ECAFCE07A}"/>
              </a:ext>
            </a:extLst>
          </p:cNvPr>
          <p:cNvSpPr txBox="1">
            <a:spLocks noChangeArrowheads="1"/>
          </p:cNvSpPr>
          <p:nvPr/>
        </p:nvSpPr>
        <p:spPr bwMode="auto">
          <a:xfrm>
            <a:off x="2175603" y="2364642"/>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31" name="Text Box 39">
            <a:extLst>
              <a:ext uri="{FF2B5EF4-FFF2-40B4-BE49-F238E27FC236}">
                <a16:creationId xmlns:a16="http://schemas.microsoft.com/office/drawing/2014/main" id="{A814A05E-9245-4D78-B10F-59E1802694F1}"/>
              </a:ext>
            </a:extLst>
          </p:cNvPr>
          <p:cNvSpPr txBox="1">
            <a:spLocks noChangeArrowheads="1"/>
          </p:cNvSpPr>
          <p:nvPr/>
        </p:nvSpPr>
        <p:spPr bwMode="auto">
          <a:xfrm>
            <a:off x="3760694" y="2416962"/>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32" name="Text Box 40">
            <a:extLst>
              <a:ext uri="{FF2B5EF4-FFF2-40B4-BE49-F238E27FC236}">
                <a16:creationId xmlns:a16="http://schemas.microsoft.com/office/drawing/2014/main" id="{5B8D2244-C447-4FF8-8228-D58961B36A2B}"/>
              </a:ext>
            </a:extLst>
          </p:cNvPr>
          <p:cNvSpPr txBox="1">
            <a:spLocks noChangeArrowheads="1"/>
          </p:cNvSpPr>
          <p:nvPr/>
        </p:nvSpPr>
        <p:spPr bwMode="auto">
          <a:xfrm>
            <a:off x="5792405" y="2416962"/>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sz="1800" dirty="0"/>
              <a:t>从设备</a:t>
            </a:r>
            <a:r>
              <a:rPr lang="en-US" altLang="zh-CN" sz="1800" dirty="0"/>
              <a:t>B</a:t>
            </a:r>
          </a:p>
        </p:txBody>
      </p:sp>
      <p:sp>
        <p:nvSpPr>
          <p:cNvPr id="33" name="Text Box 41">
            <a:extLst>
              <a:ext uri="{FF2B5EF4-FFF2-40B4-BE49-F238E27FC236}">
                <a16:creationId xmlns:a16="http://schemas.microsoft.com/office/drawing/2014/main" id="{A8972908-8101-471D-AAED-59D6AA4CB6EB}"/>
              </a:ext>
            </a:extLst>
          </p:cNvPr>
          <p:cNvSpPr txBox="1">
            <a:spLocks noChangeArrowheads="1"/>
          </p:cNvSpPr>
          <p:nvPr/>
        </p:nvSpPr>
        <p:spPr bwMode="auto">
          <a:xfrm>
            <a:off x="7535861" y="2416962"/>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pic>
        <p:nvPicPr>
          <p:cNvPr id="38" name="图形 37">
            <a:extLst>
              <a:ext uri="{FF2B5EF4-FFF2-40B4-BE49-F238E27FC236}">
                <a16:creationId xmlns:a16="http://schemas.microsoft.com/office/drawing/2014/main" id="{02A84717-B1F3-4789-A532-39037ACE3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3078" y="2330717"/>
            <a:ext cx="588835" cy="445833"/>
          </a:xfrm>
          <a:prstGeom prst="rect">
            <a:avLst/>
          </a:prstGeom>
        </p:spPr>
      </p:pic>
      <p:pic>
        <p:nvPicPr>
          <p:cNvPr id="39" name="图形 38">
            <a:extLst>
              <a:ext uri="{FF2B5EF4-FFF2-40B4-BE49-F238E27FC236}">
                <a16:creationId xmlns:a16="http://schemas.microsoft.com/office/drawing/2014/main" id="{6F0BEB61-B2C1-499B-AA51-0122BD594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8958" y="2363043"/>
            <a:ext cx="588835" cy="445833"/>
          </a:xfrm>
          <a:prstGeom prst="rect">
            <a:avLst/>
          </a:prstGeom>
        </p:spPr>
      </p:pic>
      <p:pic>
        <p:nvPicPr>
          <p:cNvPr id="40" name="图形 39">
            <a:extLst>
              <a:ext uri="{FF2B5EF4-FFF2-40B4-BE49-F238E27FC236}">
                <a16:creationId xmlns:a16="http://schemas.microsoft.com/office/drawing/2014/main" id="{21A0D131-ED86-4064-9BDF-811680105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7073" y="2349527"/>
            <a:ext cx="588835" cy="445833"/>
          </a:xfrm>
          <a:prstGeom prst="rect">
            <a:avLst/>
          </a:prstGeom>
        </p:spPr>
      </p:pic>
      <p:pic>
        <p:nvPicPr>
          <p:cNvPr id="41" name="图形 40">
            <a:extLst>
              <a:ext uri="{FF2B5EF4-FFF2-40B4-BE49-F238E27FC236}">
                <a16:creationId xmlns:a16="http://schemas.microsoft.com/office/drawing/2014/main" id="{B20805EA-E884-40F8-9E27-285A0E7D08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112" y="2737776"/>
            <a:ext cx="704549" cy="617209"/>
          </a:xfrm>
          <a:prstGeom prst="rect">
            <a:avLst/>
          </a:prstGeom>
        </p:spPr>
      </p:pic>
    </p:spTree>
    <p:extLst>
      <p:ext uri="{BB962C8B-B14F-4D97-AF65-F5344CB8AC3E}">
        <p14:creationId xmlns:p14="http://schemas.microsoft.com/office/powerpoint/2010/main" val="3978407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5E827-B634-4CC2-8498-A4CF9CE6009D}"/>
              </a:ext>
            </a:extLst>
          </p:cNvPr>
          <p:cNvSpPr>
            <a:spLocks noGrp="1"/>
          </p:cNvSpPr>
          <p:nvPr>
            <p:ph type="title"/>
          </p:nvPr>
        </p:nvSpPr>
        <p:spPr/>
        <p:txBody>
          <a:bodyPr/>
          <a:lstStyle/>
          <a:p>
            <a:r>
              <a:rPr lang="zh-CN" altLang="en-US" dirty="0"/>
              <a:t>轮询模式</a:t>
            </a:r>
          </a:p>
        </p:txBody>
      </p:sp>
      <p:sp>
        <p:nvSpPr>
          <p:cNvPr id="3" name="内容占位符 2">
            <a:extLst>
              <a:ext uri="{FF2B5EF4-FFF2-40B4-BE49-F238E27FC236}">
                <a16:creationId xmlns:a16="http://schemas.microsoft.com/office/drawing/2014/main" id="{D9E08ECB-3945-4759-8364-8301A4AEFBAD}"/>
              </a:ext>
            </a:extLst>
          </p:cNvPr>
          <p:cNvSpPr>
            <a:spLocks noGrp="1"/>
          </p:cNvSpPr>
          <p:nvPr>
            <p:ph idx="1"/>
          </p:nvPr>
        </p:nvSpPr>
        <p:spPr>
          <a:xfrm>
            <a:off x="660399" y="1125539"/>
            <a:ext cx="3716363" cy="5008562"/>
          </a:xfrm>
        </p:spPr>
        <p:txBody>
          <a:bodyPr>
            <a:normAutofit fontScale="92500" lnSpcReduction="10000"/>
          </a:bodyPr>
          <a:lstStyle/>
          <a:p>
            <a:r>
              <a:rPr lang="zh-CN" altLang="en-US" sz="2600" dirty="0"/>
              <a:t>主设备希望</a:t>
            </a:r>
            <a:r>
              <a:rPr lang="zh-CN" altLang="en-US" sz="2600" dirty="0">
                <a:solidFill>
                  <a:srgbClr val="FF0000"/>
                </a:solidFill>
              </a:rPr>
              <a:t>接收数据</a:t>
            </a:r>
            <a:r>
              <a:rPr lang="zh-CN" altLang="en-US" sz="2600" dirty="0"/>
              <a:t>，逐个询问从设备是否有数据发送</a:t>
            </a:r>
          </a:p>
          <a:p>
            <a:pPr lvl="1"/>
            <a:r>
              <a:rPr lang="zh-CN" altLang="en-US" sz="2200" dirty="0">
                <a:latin typeface="+mn-ea"/>
              </a:rPr>
              <a:t>如果没有，必须回答否定应答帧</a:t>
            </a:r>
            <a:r>
              <a:rPr lang="en-US" altLang="zh-CN" sz="2200" dirty="0">
                <a:latin typeface="+mn-ea"/>
              </a:rPr>
              <a:t>(NAK)</a:t>
            </a:r>
            <a:endParaRPr lang="zh-CN" altLang="en-US" sz="2200" dirty="0">
              <a:latin typeface="+mn-ea"/>
            </a:endParaRPr>
          </a:p>
          <a:p>
            <a:pPr lvl="1"/>
            <a:r>
              <a:rPr lang="zh-CN" altLang="en-US" sz="2200" dirty="0">
                <a:latin typeface="+mn-ea"/>
              </a:rPr>
              <a:t>如果有数据，直接用数据帧应答</a:t>
            </a:r>
          </a:p>
          <a:p>
            <a:r>
              <a:rPr lang="zh-CN" altLang="en-US" sz="2600" dirty="0"/>
              <a:t>终止信息交互的方法</a:t>
            </a:r>
          </a:p>
          <a:p>
            <a:pPr lvl="1"/>
            <a:r>
              <a:rPr lang="zh-CN" altLang="en-US" sz="2200" dirty="0">
                <a:latin typeface="+mn-ea"/>
              </a:rPr>
              <a:t>从设备将所有的数据发送完毕，并以一个传输结束帧</a:t>
            </a:r>
            <a:r>
              <a:rPr lang="en-US" altLang="zh-CN" sz="2200" dirty="0">
                <a:latin typeface="+mn-ea"/>
              </a:rPr>
              <a:t>(EOT)</a:t>
            </a:r>
            <a:r>
              <a:rPr lang="zh-CN" altLang="en-US" sz="2200" dirty="0">
                <a:latin typeface="+mn-ea"/>
              </a:rPr>
              <a:t>结束传输</a:t>
            </a:r>
          </a:p>
          <a:p>
            <a:pPr lvl="1"/>
            <a:r>
              <a:rPr lang="zh-CN" altLang="en-US" sz="2200" dirty="0">
                <a:latin typeface="+mn-ea"/>
              </a:rPr>
              <a:t>主设备发出“时间到”</a:t>
            </a:r>
          </a:p>
          <a:p>
            <a:endParaRPr lang="zh-CN" altLang="en-US" dirty="0"/>
          </a:p>
        </p:txBody>
      </p:sp>
      <p:sp>
        <p:nvSpPr>
          <p:cNvPr id="5" name="灯片编号占位符 4">
            <a:extLst>
              <a:ext uri="{FF2B5EF4-FFF2-40B4-BE49-F238E27FC236}">
                <a16:creationId xmlns:a16="http://schemas.microsoft.com/office/drawing/2014/main" id="{DF963806-4F5D-447E-A63A-ACF275C5D999}"/>
              </a:ext>
            </a:extLst>
          </p:cNvPr>
          <p:cNvSpPr>
            <a:spLocks noGrp="1"/>
          </p:cNvSpPr>
          <p:nvPr>
            <p:ph type="sldNum" sz="quarter" idx="12"/>
          </p:nvPr>
        </p:nvSpPr>
        <p:spPr/>
        <p:txBody>
          <a:bodyPr/>
          <a:lstStyle/>
          <a:p>
            <a:fld id="{C8BB1146-E542-4D4E-B8E9-6919A11DDD48}" type="slidenum">
              <a:rPr lang="en-US" smtClean="0"/>
              <a:t>23</a:t>
            </a:fld>
            <a:endParaRPr lang="en-US"/>
          </a:p>
        </p:txBody>
      </p:sp>
      <p:sp>
        <p:nvSpPr>
          <p:cNvPr id="6" name="Line 6">
            <a:extLst>
              <a:ext uri="{FF2B5EF4-FFF2-40B4-BE49-F238E27FC236}">
                <a16:creationId xmlns:a16="http://schemas.microsoft.com/office/drawing/2014/main" id="{364FE40C-8535-4146-8AC5-0B668C00F542}"/>
              </a:ext>
            </a:extLst>
          </p:cNvPr>
          <p:cNvSpPr>
            <a:spLocks noChangeShapeType="1"/>
          </p:cNvSpPr>
          <p:nvPr/>
        </p:nvSpPr>
        <p:spPr bwMode="auto">
          <a:xfrm>
            <a:off x="11414187" y="1981200"/>
            <a:ext cx="0" cy="4176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7" name="Text Box 22">
            <a:extLst>
              <a:ext uri="{FF2B5EF4-FFF2-40B4-BE49-F238E27FC236}">
                <a16:creationId xmlns:a16="http://schemas.microsoft.com/office/drawing/2014/main" id="{BDA53FAD-302F-49A5-B2D2-CCD6C0ED557B}"/>
              </a:ext>
            </a:extLst>
          </p:cNvPr>
          <p:cNvSpPr txBox="1">
            <a:spLocks noChangeArrowheads="1"/>
          </p:cNvSpPr>
          <p:nvPr/>
        </p:nvSpPr>
        <p:spPr bwMode="auto">
          <a:xfrm>
            <a:off x="4935623" y="3570109"/>
            <a:ext cx="211773"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传输</a:t>
            </a:r>
          </a:p>
        </p:txBody>
      </p:sp>
      <p:sp>
        <p:nvSpPr>
          <p:cNvPr id="8" name="Text Box 23">
            <a:extLst>
              <a:ext uri="{FF2B5EF4-FFF2-40B4-BE49-F238E27FC236}">
                <a16:creationId xmlns:a16="http://schemas.microsoft.com/office/drawing/2014/main" id="{E88D5EA0-BCC8-4E31-BE19-37FBD82D229F}"/>
              </a:ext>
            </a:extLst>
          </p:cNvPr>
          <p:cNvSpPr txBox="1">
            <a:spLocks noChangeArrowheads="1"/>
          </p:cNvSpPr>
          <p:nvPr/>
        </p:nvSpPr>
        <p:spPr bwMode="auto">
          <a:xfrm>
            <a:off x="4868628" y="5408752"/>
            <a:ext cx="37484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终止</a:t>
            </a:r>
          </a:p>
        </p:txBody>
      </p:sp>
      <p:sp>
        <p:nvSpPr>
          <p:cNvPr id="9" name="Line 24">
            <a:extLst>
              <a:ext uri="{FF2B5EF4-FFF2-40B4-BE49-F238E27FC236}">
                <a16:creationId xmlns:a16="http://schemas.microsoft.com/office/drawing/2014/main" id="{02D1DC0A-4525-4A28-BD92-98A39E693F21}"/>
              </a:ext>
            </a:extLst>
          </p:cNvPr>
          <p:cNvSpPr>
            <a:spLocks noChangeShapeType="1"/>
          </p:cNvSpPr>
          <p:nvPr/>
        </p:nvSpPr>
        <p:spPr bwMode="auto">
          <a:xfrm>
            <a:off x="5721412" y="1960562"/>
            <a:ext cx="6002337"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0" name="Line 26">
            <a:extLst>
              <a:ext uri="{FF2B5EF4-FFF2-40B4-BE49-F238E27FC236}">
                <a16:creationId xmlns:a16="http://schemas.microsoft.com/office/drawing/2014/main" id="{FD6ED9EA-D9E8-4F4A-9357-549C5524750A}"/>
              </a:ext>
            </a:extLst>
          </p:cNvPr>
          <p:cNvSpPr>
            <a:spLocks noChangeShapeType="1"/>
          </p:cNvSpPr>
          <p:nvPr/>
        </p:nvSpPr>
        <p:spPr bwMode="auto">
          <a:xfrm flipV="1">
            <a:off x="8126475" y="1597841"/>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11" name="Line 28">
            <a:extLst>
              <a:ext uri="{FF2B5EF4-FFF2-40B4-BE49-F238E27FC236}">
                <a16:creationId xmlns:a16="http://schemas.microsoft.com/office/drawing/2014/main" id="{36E98577-6299-41F6-BEE7-437E54534E56}"/>
              </a:ext>
            </a:extLst>
          </p:cNvPr>
          <p:cNvSpPr>
            <a:spLocks noChangeShapeType="1"/>
          </p:cNvSpPr>
          <p:nvPr/>
        </p:nvSpPr>
        <p:spPr bwMode="auto">
          <a:xfrm flipV="1">
            <a:off x="9858413" y="1596525"/>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2" name="Line 30">
            <a:extLst>
              <a:ext uri="{FF2B5EF4-FFF2-40B4-BE49-F238E27FC236}">
                <a16:creationId xmlns:a16="http://schemas.microsoft.com/office/drawing/2014/main" id="{50AB930A-F84B-4A1C-AC35-E999A1B06A68}"/>
              </a:ext>
            </a:extLst>
          </p:cNvPr>
          <p:cNvSpPr>
            <a:spLocks noChangeShapeType="1"/>
          </p:cNvSpPr>
          <p:nvPr/>
        </p:nvSpPr>
        <p:spPr bwMode="auto">
          <a:xfrm flipV="1">
            <a:off x="11415774" y="1574114"/>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3" name="Text Box 32">
            <a:extLst>
              <a:ext uri="{FF2B5EF4-FFF2-40B4-BE49-F238E27FC236}">
                <a16:creationId xmlns:a16="http://schemas.microsoft.com/office/drawing/2014/main" id="{AA1B9231-6537-4DF0-A827-B4D04720E7A0}"/>
              </a:ext>
            </a:extLst>
          </p:cNvPr>
          <p:cNvSpPr txBox="1">
            <a:spLocks noChangeArrowheads="1"/>
          </p:cNvSpPr>
          <p:nvPr/>
        </p:nvSpPr>
        <p:spPr bwMode="auto">
          <a:xfrm>
            <a:off x="4887975" y="1028700"/>
            <a:ext cx="1098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14" name="Text Box 33">
            <a:extLst>
              <a:ext uri="{FF2B5EF4-FFF2-40B4-BE49-F238E27FC236}">
                <a16:creationId xmlns:a16="http://schemas.microsoft.com/office/drawing/2014/main" id="{62C39DBC-8B65-4A10-A984-453C5D38E539}"/>
              </a:ext>
            </a:extLst>
          </p:cNvPr>
          <p:cNvSpPr txBox="1">
            <a:spLocks noChangeArrowheads="1"/>
          </p:cNvSpPr>
          <p:nvPr/>
        </p:nvSpPr>
        <p:spPr bwMode="auto">
          <a:xfrm>
            <a:off x="6834064" y="1538228"/>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15" name="Text Box 34">
            <a:extLst>
              <a:ext uri="{FF2B5EF4-FFF2-40B4-BE49-F238E27FC236}">
                <a16:creationId xmlns:a16="http://schemas.microsoft.com/office/drawing/2014/main" id="{6AB80493-6830-470C-B075-96300313E2E9}"/>
              </a:ext>
            </a:extLst>
          </p:cNvPr>
          <p:cNvSpPr txBox="1">
            <a:spLocks noChangeArrowheads="1"/>
          </p:cNvSpPr>
          <p:nvPr/>
        </p:nvSpPr>
        <p:spPr bwMode="auto">
          <a:xfrm>
            <a:off x="8511935" y="1566862"/>
            <a:ext cx="11160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B</a:t>
            </a:r>
          </a:p>
        </p:txBody>
      </p:sp>
      <p:sp>
        <p:nvSpPr>
          <p:cNvPr id="16" name="Text Box 35">
            <a:extLst>
              <a:ext uri="{FF2B5EF4-FFF2-40B4-BE49-F238E27FC236}">
                <a16:creationId xmlns:a16="http://schemas.microsoft.com/office/drawing/2014/main" id="{CAAAB947-881D-4C66-9865-FFC26EE6965A}"/>
              </a:ext>
            </a:extLst>
          </p:cNvPr>
          <p:cNvSpPr txBox="1">
            <a:spLocks noChangeArrowheads="1"/>
          </p:cNvSpPr>
          <p:nvPr/>
        </p:nvSpPr>
        <p:spPr bwMode="auto">
          <a:xfrm>
            <a:off x="10334687" y="1600200"/>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sp>
        <p:nvSpPr>
          <p:cNvPr id="17" name="Line 7">
            <a:extLst>
              <a:ext uri="{FF2B5EF4-FFF2-40B4-BE49-F238E27FC236}">
                <a16:creationId xmlns:a16="http://schemas.microsoft.com/office/drawing/2014/main" id="{E75CAFB9-D0C5-46E1-B613-FD14C74664AA}"/>
              </a:ext>
            </a:extLst>
          </p:cNvPr>
          <p:cNvSpPr>
            <a:spLocks noChangeShapeType="1"/>
          </p:cNvSpPr>
          <p:nvPr/>
        </p:nvSpPr>
        <p:spPr bwMode="auto">
          <a:xfrm>
            <a:off x="5391212" y="2451101"/>
            <a:ext cx="2724150" cy="2254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8" name="Line 8">
            <a:extLst>
              <a:ext uri="{FF2B5EF4-FFF2-40B4-BE49-F238E27FC236}">
                <a16:creationId xmlns:a16="http://schemas.microsoft.com/office/drawing/2014/main" id="{44BB0BFC-1387-441F-A908-8970E899FEAA}"/>
              </a:ext>
            </a:extLst>
          </p:cNvPr>
          <p:cNvSpPr>
            <a:spLocks noChangeShapeType="1"/>
          </p:cNvSpPr>
          <p:nvPr/>
        </p:nvSpPr>
        <p:spPr bwMode="auto">
          <a:xfrm flipH="1">
            <a:off x="5391212" y="2757488"/>
            <a:ext cx="2724150" cy="193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9" name="Text Box 14">
            <a:extLst>
              <a:ext uri="{FF2B5EF4-FFF2-40B4-BE49-F238E27FC236}">
                <a16:creationId xmlns:a16="http://schemas.microsoft.com/office/drawing/2014/main" id="{F017FEDF-D0DB-4510-AAE1-97178EEA09E4}"/>
              </a:ext>
            </a:extLst>
          </p:cNvPr>
          <p:cNvSpPr txBox="1">
            <a:spLocks noChangeArrowheads="1"/>
          </p:cNvSpPr>
          <p:nvPr/>
        </p:nvSpPr>
        <p:spPr bwMode="auto">
          <a:xfrm>
            <a:off x="6926325" y="23907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0" name="Text Box 15">
            <a:extLst>
              <a:ext uri="{FF2B5EF4-FFF2-40B4-BE49-F238E27FC236}">
                <a16:creationId xmlns:a16="http://schemas.microsoft.com/office/drawing/2014/main" id="{5227BF40-6D5D-4B5B-B5B3-57850F799ABD}"/>
              </a:ext>
            </a:extLst>
          </p:cNvPr>
          <p:cNvSpPr txBox="1">
            <a:spLocks noChangeArrowheads="1"/>
          </p:cNvSpPr>
          <p:nvPr/>
        </p:nvSpPr>
        <p:spPr bwMode="auto">
          <a:xfrm>
            <a:off x="5865875" y="2686050"/>
            <a:ext cx="869950" cy="366712"/>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sp>
        <p:nvSpPr>
          <p:cNvPr id="21" name="Rectangle 51">
            <a:extLst>
              <a:ext uri="{FF2B5EF4-FFF2-40B4-BE49-F238E27FC236}">
                <a16:creationId xmlns:a16="http://schemas.microsoft.com/office/drawing/2014/main" id="{A1588528-7105-44A2-9AE9-76391E88AA02}"/>
              </a:ext>
            </a:extLst>
          </p:cNvPr>
          <p:cNvSpPr>
            <a:spLocks noChangeArrowheads="1"/>
          </p:cNvSpPr>
          <p:nvPr/>
        </p:nvSpPr>
        <p:spPr bwMode="auto">
          <a:xfrm>
            <a:off x="5380100" y="3201987"/>
            <a:ext cx="4476726" cy="2063750"/>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22" name="Line 52">
            <a:extLst>
              <a:ext uri="{FF2B5EF4-FFF2-40B4-BE49-F238E27FC236}">
                <a16:creationId xmlns:a16="http://schemas.microsoft.com/office/drawing/2014/main" id="{FDA39131-F7D2-40DB-A0F9-7B6EDFC5FE8B}"/>
              </a:ext>
            </a:extLst>
          </p:cNvPr>
          <p:cNvSpPr>
            <a:spLocks noChangeShapeType="1"/>
          </p:cNvSpPr>
          <p:nvPr/>
        </p:nvSpPr>
        <p:spPr bwMode="auto">
          <a:xfrm>
            <a:off x="5380100" y="3225800"/>
            <a:ext cx="4476725" cy="1809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3" name="Line 53">
            <a:extLst>
              <a:ext uri="{FF2B5EF4-FFF2-40B4-BE49-F238E27FC236}">
                <a16:creationId xmlns:a16="http://schemas.microsoft.com/office/drawing/2014/main" id="{50A321FD-4BE8-4A5D-8A33-A425A5E0101B}"/>
              </a:ext>
            </a:extLst>
          </p:cNvPr>
          <p:cNvSpPr>
            <a:spLocks noChangeShapeType="1"/>
          </p:cNvSpPr>
          <p:nvPr/>
        </p:nvSpPr>
        <p:spPr bwMode="auto">
          <a:xfrm flipH="1">
            <a:off x="5380100" y="3543172"/>
            <a:ext cx="4476725" cy="20967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4" name="Line 54">
            <a:extLst>
              <a:ext uri="{FF2B5EF4-FFF2-40B4-BE49-F238E27FC236}">
                <a16:creationId xmlns:a16="http://schemas.microsoft.com/office/drawing/2014/main" id="{5A5DA5D5-9EA4-4ABF-8542-62D7B4AD7A27}"/>
              </a:ext>
            </a:extLst>
          </p:cNvPr>
          <p:cNvSpPr>
            <a:spLocks noChangeShapeType="1"/>
          </p:cNvSpPr>
          <p:nvPr/>
        </p:nvSpPr>
        <p:spPr bwMode="auto">
          <a:xfrm>
            <a:off x="5380100" y="3886200"/>
            <a:ext cx="4476725" cy="1682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5" name="Line 55">
            <a:extLst>
              <a:ext uri="{FF2B5EF4-FFF2-40B4-BE49-F238E27FC236}">
                <a16:creationId xmlns:a16="http://schemas.microsoft.com/office/drawing/2014/main" id="{C161FC4E-B3EC-484F-8635-52F54DB90C39}"/>
              </a:ext>
            </a:extLst>
          </p:cNvPr>
          <p:cNvSpPr>
            <a:spLocks noChangeShapeType="1"/>
          </p:cNvSpPr>
          <p:nvPr/>
        </p:nvSpPr>
        <p:spPr bwMode="auto">
          <a:xfrm flipH="1">
            <a:off x="5380100" y="4176712"/>
            <a:ext cx="4427514" cy="2365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6" name="Line 56">
            <a:extLst>
              <a:ext uri="{FF2B5EF4-FFF2-40B4-BE49-F238E27FC236}">
                <a16:creationId xmlns:a16="http://schemas.microsoft.com/office/drawing/2014/main" id="{3F0C6DD5-E76C-4035-97BE-672376EF65B7}"/>
              </a:ext>
            </a:extLst>
          </p:cNvPr>
          <p:cNvSpPr>
            <a:spLocks noChangeShapeType="1"/>
          </p:cNvSpPr>
          <p:nvPr/>
        </p:nvSpPr>
        <p:spPr bwMode="auto">
          <a:xfrm>
            <a:off x="5380100" y="4543427"/>
            <a:ext cx="4476725" cy="15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7" name="Line 57">
            <a:extLst>
              <a:ext uri="{FF2B5EF4-FFF2-40B4-BE49-F238E27FC236}">
                <a16:creationId xmlns:a16="http://schemas.microsoft.com/office/drawing/2014/main" id="{16B3D218-E183-4AF2-80C6-CA446F24FFC4}"/>
              </a:ext>
            </a:extLst>
          </p:cNvPr>
          <p:cNvSpPr>
            <a:spLocks noChangeShapeType="1"/>
          </p:cNvSpPr>
          <p:nvPr/>
        </p:nvSpPr>
        <p:spPr bwMode="auto">
          <a:xfrm flipH="1">
            <a:off x="5380100" y="4773614"/>
            <a:ext cx="4476725" cy="29844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8" name="Text Box 59">
            <a:extLst>
              <a:ext uri="{FF2B5EF4-FFF2-40B4-BE49-F238E27FC236}">
                <a16:creationId xmlns:a16="http://schemas.microsoft.com/office/drawing/2014/main" id="{D93132C8-A57D-4A81-9074-A2D90D3460BF}"/>
              </a:ext>
            </a:extLst>
          </p:cNvPr>
          <p:cNvSpPr txBox="1">
            <a:spLocks noChangeArrowheads="1"/>
          </p:cNvSpPr>
          <p:nvPr/>
        </p:nvSpPr>
        <p:spPr bwMode="auto">
          <a:xfrm>
            <a:off x="8482075" y="31829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9" name="Text Box 60">
            <a:extLst>
              <a:ext uri="{FF2B5EF4-FFF2-40B4-BE49-F238E27FC236}">
                <a16:creationId xmlns:a16="http://schemas.microsoft.com/office/drawing/2014/main" id="{2969A416-3097-4CA2-841B-6DC43421439D}"/>
              </a:ext>
            </a:extLst>
          </p:cNvPr>
          <p:cNvSpPr txBox="1">
            <a:spLocks noChangeArrowheads="1"/>
          </p:cNvSpPr>
          <p:nvPr/>
        </p:nvSpPr>
        <p:spPr bwMode="auto">
          <a:xfrm>
            <a:off x="5865875" y="34782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0" name="Text Box 61">
            <a:extLst>
              <a:ext uri="{FF2B5EF4-FFF2-40B4-BE49-F238E27FC236}">
                <a16:creationId xmlns:a16="http://schemas.microsoft.com/office/drawing/2014/main" id="{29EFFB06-31A2-4AC4-A4F4-93031CAEC2EF}"/>
              </a:ext>
            </a:extLst>
          </p:cNvPr>
          <p:cNvSpPr txBox="1">
            <a:spLocks noChangeArrowheads="1"/>
          </p:cNvSpPr>
          <p:nvPr/>
        </p:nvSpPr>
        <p:spPr bwMode="auto">
          <a:xfrm>
            <a:off x="5865875" y="41259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1" name="Text Box 62">
            <a:extLst>
              <a:ext uri="{FF2B5EF4-FFF2-40B4-BE49-F238E27FC236}">
                <a16:creationId xmlns:a16="http://schemas.microsoft.com/office/drawing/2014/main" id="{C90FDBB3-EEF7-4E82-94EC-ECC93BC51FA4}"/>
              </a:ext>
            </a:extLst>
          </p:cNvPr>
          <p:cNvSpPr txBox="1">
            <a:spLocks noChangeArrowheads="1"/>
          </p:cNvSpPr>
          <p:nvPr/>
        </p:nvSpPr>
        <p:spPr bwMode="auto">
          <a:xfrm>
            <a:off x="5865875" y="4845050"/>
            <a:ext cx="882650" cy="366712"/>
          </a:xfrm>
          <a:prstGeom prst="rect">
            <a:avLst/>
          </a:prstGeom>
          <a:solidFill>
            <a:schemeClr val="accent2"/>
          </a:solidFill>
          <a:ln>
            <a:noFill/>
          </a:ln>
          <a:effectLst/>
        </p:spPr>
        <p:txBody>
          <a:bodyPr wrap="none">
            <a:spAutoFit/>
          </a:bodyPr>
          <a:lstStyle/>
          <a:p>
            <a:pPr algn="ctr"/>
            <a:r>
              <a:rPr lang="en-US" altLang="zh-CN" sz="1800" dirty="0">
                <a:latin typeface="+mn-lt"/>
                <a:ea typeface="+mn-ea"/>
              </a:rPr>
              <a:t>EOT</a:t>
            </a:r>
            <a:r>
              <a:rPr lang="zh-CN" altLang="en-US" sz="1800" dirty="0">
                <a:latin typeface="+mn-lt"/>
                <a:ea typeface="+mn-ea"/>
              </a:rPr>
              <a:t>帧</a:t>
            </a:r>
          </a:p>
        </p:txBody>
      </p:sp>
      <p:sp>
        <p:nvSpPr>
          <p:cNvPr id="32" name="Text Box 63">
            <a:extLst>
              <a:ext uri="{FF2B5EF4-FFF2-40B4-BE49-F238E27FC236}">
                <a16:creationId xmlns:a16="http://schemas.microsoft.com/office/drawing/2014/main" id="{F4CD95B6-8192-4E10-A025-8818D4CA09AB}"/>
              </a:ext>
            </a:extLst>
          </p:cNvPr>
          <p:cNvSpPr txBox="1">
            <a:spLocks noChangeArrowheads="1"/>
          </p:cNvSpPr>
          <p:nvPr/>
        </p:nvSpPr>
        <p:spPr bwMode="auto">
          <a:xfrm>
            <a:off x="8482075" y="38306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3" name="Text Box 64">
            <a:extLst>
              <a:ext uri="{FF2B5EF4-FFF2-40B4-BE49-F238E27FC236}">
                <a16:creationId xmlns:a16="http://schemas.microsoft.com/office/drawing/2014/main" id="{76F7DAED-8A42-4D60-A0DF-03ECB759C4F8}"/>
              </a:ext>
            </a:extLst>
          </p:cNvPr>
          <p:cNvSpPr txBox="1">
            <a:spLocks noChangeArrowheads="1"/>
          </p:cNvSpPr>
          <p:nvPr/>
        </p:nvSpPr>
        <p:spPr bwMode="auto">
          <a:xfrm>
            <a:off x="8482075" y="44862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4" name="Line 68">
            <a:extLst>
              <a:ext uri="{FF2B5EF4-FFF2-40B4-BE49-F238E27FC236}">
                <a16:creationId xmlns:a16="http://schemas.microsoft.com/office/drawing/2014/main" id="{EE7BAC38-8434-493C-A41B-7611F97239CD}"/>
              </a:ext>
            </a:extLst>
          </p:cNvPr>
          <p:cNvSpPr>
            <a:spLocks noChangeShapeType="1"/>
          </p:cNvSpPr>
          <p:nvPr/>
        </p:nvSpPr>
        <p:spPr bwMode="auto">
          <a:xfrm>
            <a:off x="5391212" y="2181225"/>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5" name="Line 69">
            <a:extLst>
              <a:ext uri="{FF2B5EF4-FFF2-40B4-BE49-F238E27FC236}">
                <a16:creationId xmlns:a16="http://schemas.microsoft.com/office/drawing/2014/main" id="{AA1B1C0B-1EBD-4DFB-9F23-FC3381B1AA89}"/>
              </a:ext>
            </a:extLst>
          </p:cNvPr>
          <p:cNvSpPr>
            <a:spLocks noChangeShapeType="1"/>
          </p:cNvSpPr>
          <p:nvPr/>
        </p:nvSpPr>
        <p:spPr bwMode="auto">
          <a:xfrm>
            <a:off x="8126475" y="2036763"/>
            <a:ext cx="0" cy="936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6" name="Line 70">
            <a:extLst>
              <a:ext uri="{FF2B5EF4-FFF2-40B4-BE49-F238E27FC236}">
                <a16:creationId xmlns:a16="http://schemas.microsoft.com/office/drawing/2014/main" id="{37D0DACB-5255-4566-A38C-79307DA2AB4E}"/>
              </a:ext>
            </a:extLst>
          </p:cNvPr>
          <p:cNvSpPr>
            <a:spLocks noChangeShapeType="1"/>
          </p:cNvSpPr>
          <p:nvPr/>
        </p:nvSpPr>
        <p:spPr bwMode="auto">
          <a:xfrm>
            <a:off x="9858413" y="1997075"/>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7" name="Line 72">
            <a:extLst>
              <a:ext uri="{FF2B5EF4-FFF2-40B4-BE49-F238E27FC236}">
                <a16:creationId xmlns:a16="http://schemas.microsoft.com/office/drawing/2014/main" id="{018B3CAD-90A6-415A-A990-AF7BC01551CF}"/>
              </a:ext>
            </a:extLst>
          </p:cNvPr>
          <p:cNvSpPr>
            <a:spLocks noChangeShapeType="1"/>
          </p:cNvSpPr>
          <p:nvPr/>
        </p:nvSpPr>
        <p:spPr bwMode="auto">
          <a:xfrm>
            <a:off x="5410262" y="5546725"/>
            <a:ext cx="6002336" cy="157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8" name="Line 73">
            <a:extLst>
              <a:ext uri="{FF2B5EF4-FFF2-40B4-BE49-F238E27FC236}">
                <a16:creationId xmlns:a16="http://schemas.microsoft.com/office/drawing/2014/main" id="{1DF891E9-685F-4F64-9B7B-B20C9DF70848}"/>
              </a:ext>
            </a:extLst>
          </p:cNvPr>
          <p:cNvSpPr>
            <a:spLocks noChangeShapeType="1"/>
          </p:cNvSpPr>
          <p:nvPr/>
        </p:nvSpPr>
        <p:spPr bwMode="auto">
          <a:xfrm flipH="1">
            <a:off x="5391212" y="5881687"/>
            <a:ext cx="6021385" cy="26035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9" name="Text Box 74">
            <a:extLst>
              <a:ext uri="{FF2B5EF4-FFF2-40B4-BE49-F238E27FC236}">
                <a16:creationId xmlns:a16="http://schemas.microsoft.com/office/drawing/2014/main" id="{BAD0B7C8-2BDB-410F-8F21-2D68CD1C9806}"/>
              </a:ext>
            </a:extLst>
          </p:cNvPr>
          <p:cNvSpPr txBox="1">
            <a:spLocks noChangeArrowheads="1"/>
          </p:cNvSpPr>
          <p:nvPr/>
        </p:nvSpPr>
        <p:spPr bwMode="auto">
          <a:xfrm>
            <a:off x="10544237" y="5499100"/>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40" name="Text Box 75">
            <a:extLst>
              <a:ext uri="{FF2B5EF4-FFF2-40B4-BE49-F238E27FC236}">
                <a16:creationId xmlns:a16="http://schemas.microsoft.com/office/drawing/2014/main" id="{43529458-83AE-4A22-82D8-DFDE23BCC3F1}"/>
              </a:ext>
            </a:extLst>
          </p:cNvPr>
          <p:cNvSpPr txBox="1">
            <a:spLocks noChangeArrowheads="1"/>
          </p:cNvSpPr>
          <p:nvPr/>
        </p:nvSpPr>
        <p:spPr bwMode="auto">
          <a:xfrm>
            <a:off x="5865875" y="5932488"/>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pic>
        <p:nvPicPr>
          <p:cNvPr id="45" name="图形 44">
            <a:extLst>
              <a:ext uri="{FF2B5EF4-FFF2-40B4-BE49-F238E27FC236}">
                <a16:creationId xmlns:a16="http://schemas.microsoft.com/office/drawing/2014/main" id="{1A6954E2-3579-47F4-AA7B-6B0B67C8D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0864" y="1173381"/>
            <a:ext cx="588835" cy="445833"/>
          </a:xfrm>
          <a:prstGeom prst="rect">
            <a:avLst/>
          </a:prstGeom>
        </p:spPr>
      </p:pic>
      <p:pic>
        <p:nvPicPr>
          <p:cNvPr id="46" name="图形 45">
            <a:extLst>
              <a:ext uri="{FF2B5EF4-FFF2-40B4-BE49-F238E27FC236}">
                <a16:creationId xmlns:a16="http://schemas.microsoft.com/office/drawing/2014/main" id="{AC25B5E0-031B-4320-B73B-95A10BE57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0184" y="1174877"/>
            <a:ext cx="588835" cy="445833"/>
          </a:xfrm>
          <a:prstGeom prst="rect">
            <a:avLst/>
          </a:prstGeom>
        </p:spPr>
      </p:pic>
      <p:pic>
        <p:nvPicPr>
          <p:cNvPr id="47" name="图形 46">
            <a:extLst>
              <a:ext uri="{FF2B5EF4-FFF2-40B4-BE49-F238E27FC236}">
                <a16:creationId xmlns:a16="http://schemas.microsoft.com/office/drawing/2014/main" id="{6B2BFBA0-1B74-4969-B280-3E29C5140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179" y="1129507"/>
            <a:ext cx="588835" cy="445833"/>
          </a:xfrm>
          <a:prstGeom prst="rect">
            <a:avLst/>
          </a:prstGeom>
        </p:spPr>
      </p:pic>
      <p:pic>
        <p:nvPicPr>
          <p:cNvPr id="44" name="图形 43">
            <a:extLst>
              <a:ext uri="{FF2B5EF4-FFF2-40B4-BE49-F238E27FC236}">
                <a16:creationId xmlns:a16="http://schemas.microsoft.com/office/drawing/2014/main" id="{7BE80B54-D5C1-4274-87C6-53DDB3CF3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509" y="1550859"/>
            <a:ext cx="704549" cy="617209"/>
          </a:xfrm>
          <a:prstGeom prst="rect">
            <a:avLst/>
          </a:prstGeom>
        </p:spPr>
      </p:pic>
    </p:spTree>
    <p:extLst>
      <p:ext uri="{BB962C8B-B14F-4D97-AF65-F5344CB8AC3E}">
        <p14:creationId xmlns:p14="http://schemas.microsoft.com/office/powerpoint/2010/main" val="109351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24</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zh-CN" altLang="en-US" dirty="0">
                <a:solidFill>
                  <a:srgbClr val="3333FF"/>
                </a:solidFill>
                <a:cs typeface="+mn-ea"/>
                <a:sym typeface="+mn-lt"/>
              </a:rPr>
              <a:t>   成帧</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273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5A7B1-57A7-437D-8E2F-A64BF17333C2}"/>
              </a:ext>
            </a:extLst>
          </p:cNvPr>
          <p:cNvSpPr>
            <a:spLocks noGrp="1"/>
          </p:cNvSpPr>
          <p:nvPr>
            <p:ph type="title"/>
          </p:nvPr>
        </p:nvSpPr>
        <p:spPr/>
        <p:txBody>
          <a:bodyPr/>
          <a:lstStyle/>
          <a:p>
            <a:r>
              <a:rPr lang="zh-CN" altLang="en-US" dirty="0">
                <a:cs typeface="+mn-ea"/>
                <a:sym typeface="+mn-lt"/>
              </a:rPr>
              <a:t>数据链路层数据单元</a:t>
            </a:r>
            <a:endParaRPr lang="zh-CN" altLang="en-US" dirty="0"/>
          </a:p>
        </p:txBody>
      </p:sp>
      <p:sp>
        <p:nvSpPr>
          <p:cNvPr id="3" name="内容占位符 2">
            <a:extLst>
              <a:ext uri="{FF2B5EF4-FFF2-40B4-BE49-F238E27FC236}">
                <a16:creationId xmlns:a16="http://schemas.microsoft.com/office/drawing/2014/main" id="{D251020F-748C-4890-8903-1EE3CB506003}"/>
              </a:ext>
            </a:extLst>
          </p:cNvPr>
          <p:cNvSpPr>
            <a:spLocks noGrp="1"/>
          </p:cNvSpPr>
          <p:nvPr>
            <p:ph idx="1"/>
          </p:nvPr>
        </p:nvSpPr>
        <p:spPr>
          <a:xfrm>
            <a:off x="660400" y="1125539"/>
            <a:ext cx="10858500" cy="2044381"/>
          </a:xfrm>
        </p:spPr>
        <p:txBody>
          <a:bodyPr>
            <a:normAutofit/>
          </a:bodyPr>
          <a:lstStyle/>
          <a:p>
            <a:r>
              <a:rPr lang="zh-CN" altLang="en-US" dirty="0">
                <a:solidFill>
                  <a:srgbClr val="FF0000"/>
                </a:solidFill>
              </a:rPr>
              <a:t>成帧</a:t>
            </a:r>
            <a:r>
              <a:rPr lang="zh-CN" altLang="en-US" dirty="0"/>
              <a:t>（</a:t>
            </a:r>
            <a:r>
              <a:rPr lang="en-US" altLang="zh-CN" dirty="0"/>
              <a:t>framing</a:t>
            </a:r>
            <a:r>
              <a:rPr lang="zh-CN" altLang="en-US" dirty="0"/>
              <a:t>）是一种把一串比特流分割并插入标签的技术，通过成帧实现了分段传输、差错校验、甚至数据恢复。</a:t>
            </a:r>
            <a:endParaRPr lang="en-US" altLang="zh-CN" dirty="0"/>
          </a:p>
          <a:p>
            <a:pPr marL="536575" indent="-357188">
              <a:buFont typeface="Wingdings" panose="05000000000000000000" pitchFamily="2" charset="2"/>
              <a:buChar char="Ø"/>
            </a:pPr>
            <a:r>
              <a:rPr lang="zh-CN" altLang="en-US" dirty="0"/>
              <a:t>在发送端“组帧”，在接收端“拆帧”</a:t>
            </a:r>
          </a:p>
          <a:p>
            <a:pPr marL="536575" indent="-357188">
              <a:buFont typeface="Wingdings" panose="05000000000000000000" pitchFamily="2" charset="2"/>
              <a:buChar char="Ø"/>
            </a:pPr>
            <a:r>
              <a:rPr lang="zh-CN" altLang="en-US" dirty="0"/>
              <a:t>不同的数据链路层协议定义不同的帧</a:t>
            </a:r>
          </a:p>
          <a:p>
            <a:endParaRPr lang="zh-CN" altLang="en-US" dirty="0"/>
          </a:p>
        </p:txBody>
      </p:sp>
      <p:sp>
        <p:nvSpPr>
          <p:cNvPr id="4" name="灯片编号占位符 3">
            <a:extLst>
              <a:ext uri="{FF2B5EF4-FFF2-40B4-BE49-F238E27FC236}">
                <a16:creationId xmlns:a16="http://schemas.microsoft.com/office/drawing/2014/main" id="{8CF34E9A-1908-4490-B4A5-9A8F55762BE1}"/>
              </a:ext>
            </a:extLst>
          </p:cNvPr>
          <p:cNvSpPr>
            <a:spLocks noGrp="1"/>
          </p:cNvSpPr>
          <p:nvPr>
            <p:ph type="sldNum" sz="quarter" idx="12"/>
          </p:nvPr>
        </p:nvSpPr>
        <p:spPr/>
        <p:txBody>
          <a:bodyPr/>
          <a:lstStyle/>
          <a:p>
            <a:fld id="{C8BB1146-E542-4D4E-B8E9-6919A11DDD48}" type="slidenum">
              <a:rPr lang="en-US" smtClean="0"/>
              <a:t>25</a:t>
            </a:fld>
            <a:endParaRPr lang="en-US"/>
          </a:p>
        </p:txBody>
      </p:sp>
      <p:sp>
        <p:nvSpPr>
          <p:cNvPr id="5" name="矩形 4">
            <a:extLst>
              <a:ext uri="{FF2B5EF4-FFF2-40B4-BE49-F238E27FC236}">
                <a16:creationId xmlns:a16="http://schemas.microsoft.com/office/drawing/2014/main" id="{EE7AE5D2-E492-424A-9324-5AD8EA651870}"/>
              </a:ext>
            </a:extLst>
          </p:cNvPr>
          <p:cNvSpPr/>
          <p:nvPr/>
        </p:nvSpPr>
        <p:spPr>
          <a:xfrm>
            <a:off x="1503164" y="4161235"/>
            <a:ext cx="9024731" cy="1008000"/>
          </a:xfrm>
          <a:prstGeom prst="rect">
            <a:avLst/>
          </a:prstGeom>
          <a:solidFill>
            <a:srgbClr val="FFFFCC"/>
          </a:solidFill>
          <a:ln w="15875">
            <a:solidFill>
              <a:schemeClr val="tx1"/>
            </a:solidFill>
            <a:prstDash val="dash"/>
          </a:ln>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6" name="Rectangle 10">
            <a:extLst>
              <a:ext uri="{FF2B5EF4-FFF2-40B4-BE49-F238E27FC236}">
                <a16:creationId xmlns:a16="http://schemas.microsoft.com/office/drawing/2014/main" id="{658036F2-E33F-4DEC-B9BD-40BA9ECFE3AD}"/>
              </a:ext>
            </a:extLst>
          </p:cNvPr>
          <p:cNvSpPr>
            <a:spLocks noChangeArrowheads="1"/>
          </p:cNvSpPr>
          <p:nvPr/>
        </p:nvSpPr>
        <p:spPr bwMode="auto">
          <a:xfrm>
            <a:off x="8576185" y="5236619"/>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 name="Rectangle 73">
            <a:extLst>
              <a:ext uri="{FF2B5EF4-FFF2-40B4-BE49-F238E27FC236}">
                <a16:creationId xmlns:a16="http://schemas.microsoft.com/office/drawing/2014/main" id="{029DF529-AC3C-4BC4-B0DC-CFE2B6247BE7}"/>
              </a:ext>
            </a:extLst>
          </p:cNvPr>
          <p:cNvSpPr>
            <a:spLocks noChangeArrowheads="1"/>
          </p:cNvSpPr>
          <p:nvPr/>
        </p:nvSpPr>
        <p:spPr bwMode="auto">
          <a:xfrm>
            <a:off x="3504705" y="5216386"/>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8" name="Rectangle 7">
            <a:extLst>
              <a:ext uri="{FF2B5EF4-FFF2-40B4-BE49-F238E27FC236}">
                <a16:creationId xmlns:a16="http://schemas.microsoft.com/office/drawing/2014/main" id="{53905AC5-ABCC-40E6-A26C-CA51774DDDD6}"/>
              </a:ext>
            </a:extLst>
          </p:cNvPr>
          <p:cNvSpPr>
            <a:spLocks noChangeArrowheads="1"/>
          </p:cNvSpPr>
          <p:nvPr/>
        </p:nvSpPr>
        <p:spPr bwMode="auto">
          <a:xfrm>
            <a:off x="8581723" y="4563218"/>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9" name="Rectangle 9">
            <a:extLst>
              <a:ext uri="{FF2B5EF4-FFF2-40B4-BE49-F238E27FC236}">
                <a16:creationId xmlns:a16="http://schemas.microsoft.com/office/drawing/2014/main" id="{9AB39082-9BB0-4A61-920E-C486AAD24313}"/>
              </a:ext>
            </a:extLst>
          </p:cNvPr>
          <p:cNvSpPr>
            <a:spLocks noChangeArrowheads="1"/>
          </p:cNvSpPr>
          <p:nvPr/>
        </p:nvSpPr>
        <p:spPr bwMode="auto">
          <a:xfrm>
            <a:off x="8801854" y="3837656"/>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0" name="Rectangle 11">
            <a:extLst>
              <a:ext uri="{FF2B5EF4-FFF2-40B4-BE49-F238E27FC236}">
                <a16:creationId xmlns:a16="http://schemas.microsoft.com/office/drawing/2014/main" id="{B661E185-6FE6-48DB-B3AC-53DF0A88C86F}"/>
              </a:ext>
            </a:extLst>
          </p:cNvPr>
          <p:cNvSpPr>
            <a:spLocks noChangeArrowheads="1"/>
          </p:cNvSpPr>
          <p:nvPr/>
        </p:nvSpPr>
        <p:spPr bwMode="auto">
          <a:xfrm>
            <a:off x="8575146" y="520452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1" name="Rectangle 13">
            <a:extLst>
              <a:ext uri="{FF2B5EF4-FFF2-40B4-BE49-F238E27FC236}">
                <a16:creationId xmlns:a16="http://schemas.microsoft.com/office/drawing/2014/main" id="{A4D76FA4-E49C-4A85-A87D-3DB7E8374E50}"/>
              </a:ext>
            </a:extLst>
          </p:cNvPr>
          <p:cNvSpPr>
            <a:spLocks noChangeArrowheads="1"/>
          </p:cNvSpPr>
          <p:nvPr/>
        </p:nvSpPr>
        <p:spPr bwMode="auto">
          <a:xfrm>
            <a:off x="8801855" y="4566856"/>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2" name="Text Box 15">
            <a:extLst>
              <a:ext uri="{FF2B5EF4-FFF2-40B4-BE49-F238E27FC236}">
                <a16:creationId xmlns:a16="http://schemas.microsoft.com/office/drawing/2014/main" id="{1229FCF0-51B3-488B-9A21-998DEF468C0C}"/>
              </a:ext>
            </a:extLst>
          </p:cNvPr>
          <p:cNvSpPr txBox="1">
            <a:spLocks noChangeArrowheads="1"/>
          </p:cNvSpPr>
          <p:nvPr/>
        </p:nvSpPr>
        <p:spPr bwMode="auto">
          <a:xfrm>
            <a:off x="8155082" y="4486907"/>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13" name="Freeform 21">
            <a:extLst>
              <a:ext uri="{FF2B5EF4-FFF2-40B4-BE49-F238E27FC236}">
                <a16:creationId xmlns:a16="http://schemas.microsoft.com/office/drawing/2014/main" id="{455A5DEE-8A15-4DEE-B453-A8C3941A5F0F}"/>
              </a:ext>
            </a:extLst>
          </p:cNvPr>
          <p:cNvSpPr>
            <a:spLocks/>
          </p:cNvSpPr>
          <p:nvPr/>
        </p:nvSpPr>
        <p:spPr bwMode="auto">
          <a:xfrm>
            <a:off x="4154037" y="5448865"/>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14" name="Rectangle 22">
            <a:extLst>
              <a:ext uri="{FF2B5EF4-FFF2-40B4-BE49-F238E27FC236}">
                <a16:creationId xmlns:a16="http://schemas.microsoft.com/office/drawing/2014/main" id="{91EFD8B5-00E6-4720-BF38-D26060F9C543}"/>
              </a:ext>
            </a:extLst>
          </p:cNvPr>
          <p:cNvSpPr>
            <a:spLocks noChangeArrowheads="1"/>
          </p:cNvSpPr>
          <p:nvPr/>
        </p:nvSpPr>
        <p:spPr bwMode="auto">
          <a:xfrm>
            <a:off x="1755908" y="4494973"/>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467" b="1" dirty="0">
                <a:cs typeface="+mn-ea"/>
                <a:sym typeface="+mn-lt"/>
              </a:rPr>
              <a:t>数据链路层</a:t>
            </a:r>
          </a:p>
        </p:txBody>
      </p:sp>
      <p:sp>
        <p:nvSpPr>
          <p:cNvPr id="15" name="Rectangle 23">
            <a:extLst>
              <a:ext uri="{FF2B5EF4-FFF2-40B4-BE49-F238E27FC236}">
                <a16:creationId xmlns:a16="http://schemas.microsoft.com/office/drawing/2014/main" id="{D4757E56-9D6E-4282-A5C4-E9BFDAACBB82}"/>
              </a:ext>
            </a:extLst>
          </p:cNvPr>
          <p:cNvSpPr>
            <a:spLocks noChangeArrowheads="1"/>
          </p:cNvSpPr>
          <p:nvPr/>
        </p:nvSpPr>
        <p:spPr bwMode="auto">
          <a:xfrm>
            <a:off x="2222982" y="3768604"/>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网络层</a:t>
            </a:r>
          </a:p>
        </p:txBody>
      </p:sp>
      <p:sp>
        <p:nvSpPr>
          <p:cNvPr id="16" name="Rectangle 24">
            <a:extLst>
              <a:ext uri="{FF2B5EF4-FFF2-40B4-BE49-F238E27FC236}">
                <a16:creationId xmlns:a16="http://schemas.microsoft.com/office/drawing/2014/main" id="{FCAB193E-6F0F-433F-A8B7-E8B001B2D286}"/>
              </a:ext>
            </a:extLst>
          </p:cNvPr>
          <p:cNvSpPr>
            <a:spLocks noChangeArrowheads="1"/>
          </p:cNvSpPr>
          <p:nvPr/>
        </p:nvSpPr>
        <p:spPr bwMode="auto">
          <a:xfrm>
            <a:off x="6005080" y="5927272"/>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物理链路</a:t>
            </a:r>
          </a:p>
        </p:txBody>
      </p:sp>
      <p:sp>
        <p:nvSpPr>
          <p:cNvPr id="17" name="Rectangle 25">
            <a:extLst>
              <a:ext uri="{FF2B5EF4-FFF2-40B4-BE49-F238E27FC236}">
                <a16:creationId xmlns:a16="http://schemas.microsoft.com/office/drawing/2014/main" id="{57CF37E9-F664-449E-ADBE-BC5935B423CF}"/>
              </a:ext>
            </a:extLst>
          </p:cNvPr>
          <p:cNvSpPr>
            <a:spLocks noChangeArrowheads="1"/>
          </p:cNvSpPr>
          <p:nvPr/>
        </p:nvSpPr>
        <p:spPr bwMode="auto">
          <a:xfrm>
            <a:off x="3240347" y="3262636"/>
            <a:ext cx="1789669"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600" b="1" dirty="0">
                <a:cs typeface="+mn-ea"/>
                <a:sym typeface="+mn-lt"/>
              </a:rPr>
              <a:t>发送结点 </a:t>
            </a:r>
            <a:r>
              <a:rPr kumimoji="1" lang="en-US" altLang="zh-CN" sz="1600" b="1" dirty="0">
                <a:cs typeface="+mn-ea"/>
                <a:sym typeface="+mn-lt"/>
              </a:rPr>
              <a:t>A</a:t>
            </a:r>
          </a:p>
        </p:txBody>
      </p:sp>
      <p:sp>
        <p:nvSpPr>
          <p:cNvPr id="18" name="Rectangle 26">
            <a:extLst>
              <a:ext uri="{FF2B5EF4-FFF2-40B4-BE49-F238E27FC236}">
                <a16:creationId xmlns:a16="http://schemas.microsoft.com/office/drawing/2014/main" id="{CA0B5CBC-A6D1-4644-AA54-BA92D0841150}"/>
              </a:ext>
            </a:extLst>
          </p:cNvPr>
          <p:cNvSpPr>
            <a:spLocks noChangeArrowheads="1"/>
          </p:cNvSpPr>
          <p:nvPr/>
        </p:nvSpPr>
        <p:spPr bwMode="auto">
          <a:xfrm>
            <a:off x="8581723" y="3295897"/>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接收结点 </a:t>
            </a:r>
            <a:r>
              <a:rPr kumimoji="1" lang="en-US" altLang="zh-CN" sz="1600" b="1" dirty="0">
                <a:cs typeface="+mn-ea"/>
                <a:sym typeface="+mn-lt"/>
              </a:rPr>
              <a:t>B</a:t>
            </a:r>
          </a:p>
        </p:txBody>
      </p:sp>
      <p:sp>
        <p:nvSpPr>
          <p:cNvPr id="19" name="Rectangle 27">
            <a:extLst>
              <a:ext uri="{FF2B5EF4-FFF2-40B4-BE49-F238E27FC236}">
                <a16:creationId xmlns:a16="http://schemas.microsoft.com/office/drawing/2014/main" id="{B3BD29EA-2C83-4418-A0E8-EDBA3B445991}"/>
              </a:ext>
            </a:extLst>
          </p:cNvPr>
          <p:cNvSpPr>
            <a:spLocks noChangeArrowheads="1"/>
          </p:cNvSpPr>
          <p:nvPr/>
        </p:nvSpPr>
        <p:spPr bwMode="auto">
          <a:xfrm>
            <a:off x="2219956" y="5181230"/>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物理层</a:t>
            </a:r>
          </a:p>
        </p:txBody>
      </p:sp>
      <p:sp>
        <p:nvSpPr>
          <p:cNvPr id="20" name="Line 39">
            <a:extLst>
              <a:ext uri="{FF2B5EF4-FFF2-40B4-BE49-F238E27FC236}">
                <a16:creationId xmlns:a16="http://schemas.microsoft.com/office/drawing/2014/main" id="{A844E2BE-056E-4145-9D77-9B0F5C9B39A8}"/>
              </a:ext>
            </a:extLst>
          </p:cNvPr>
          <p:cNvSpPr>
            <a:spLocks noChangeShapeType="1"/>
          </p:cNvSpPr>
          <p:nvPr/>
        </p:nvSpPr>
        <p:spPr bwMode="auto">
          <a:xfrm rot="5400000">
            <a:off x="4063918" y="5755173"/>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1" name="Line 40">
            <a:extLst>
              <a:ext uri="{FF2B5EF4-FFF2-40B4-BE49-F238E27FC236}">
                <a16:creationId xmlns:a16="http://schemas.microsoft.com/office/drawing/2014/main" id="{D899E663-A4FD-4783-A5C8-D8D3128281C9}"/>
              </a:ext>
            </a:extLst>
          </p:cNvPr>
          <p:cNvSpPr>
            <a:spLocks noChangeShapeType="1"/>
          </p:cNvSpPr>
          <p:nvPr/>
        </p:nvSpPr>
        <p:spPr bwMode="auto">
          <a:xfrm rot="16200000" flipV="1">
            <a:off x="8975383" y="5759007"/>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2" name="Rectangle 70">
            <a:extLst>
              <a:ext uri="{FF2B5EF4-FFF2-40B4-BE49-F238E27FC236}">
                <a16:creationId xmlns:a16="http://schemas.microsoft.com/office/drawing/2014/main" id="{EFA82E72-44E8-420F-A361-F15EECE76745}"/>
              </a:ext>
            </a:extLst>
          </p:cNvPr>
          <p:cNvSpPr>
            <a:spLocks noChangeArrowheads="1"/>
          </p:cNvSpPr>
          <p:nvPr/>
        </p:nvSpPr>
        <p:spPr bwMode="auto">
          <a:xfrm>
            <a:off x="3436599" y="454970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23" name="Rectangle 72">
            <a:extLst>
              <a:ext uri="{FF2B5EF4-FFF2-40B4-BE49-F238E27FC236}">
                <a16:creationId xmlns:a16="http://schemas.microsoft.com/office/drawing/2014/main" id="{8F93C0B9-A5F6-4589-9D4E-A7D063C0E516}"/>
              </a:ext>
            </a:extLst>
          </p:cNvPr>
          <p:cNvSpPr>
            <a:spLocks noChangeArrowheads="1"/>
          </p:cNvSpPr>
          <p:nvPr/>
        </p:nvSpPr>
        <p:spPr bwMode="auto">
          <a:xfrm>
            <a:off x="3676583" y="3840060"/>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24" name="Rectangle 74">
            <a:extLst>
              <a:ext uri="{FF2B5EF4-FFF2-40B4-BE49-F238E27FC236}">
                <a16:creationId xmlns:a16="http://schemas.microsoft.com/office/drawing/2014/main" id="{98F8AC26-D5AC-48AB-B1F4-E00D136B5C03}"/>
              </a:ext>
            </a:extLst>
          </p:cNvPr>
          <p:cNvSpPr>
            <a:spLocks noChangeArrowheads="1"/>
          </p:cNvSpPr>
          <p:nvPr/>
        </p:nvSpPr>
        <p:spPr bwMode="auto">
          <a:xfrm>
            <a:off x="3439663" y="5191015"/>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25" name="Rectangle 76">
            <a:extLst>
              <a:ext uri="{FF2B5EF4-FFF2-40B4-BE49-F238E27FC236}">
                <a16:creationId xmlns:a16="http://schemas.microsoft.com/office/drawing/2014/main" id="{71FDB142-AB21-431D-A1D3-BEFF8F72DFF0}"/>
              </a:ext>
            </a:extLst>
          </p:cNvPr>
          <p:cNvSpPr>
            <a:spLocks noChangeArrowheads="1"/>
          </p:cNvSpPr>
          <p:nvPr/>
        </p:nvSpPr>
        <p:spPr bwMode="auto">
          <a:xfrm>
            <a:off x="3676584" y="455781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26" name="Text Box 78">
            <a:extLst>
              <a:ext uri="{FF2B5EF4-FFF2-40B4-BE49-F238E27FC236}">
                <a16:creationId xmlns:a16="http://schemas.microsoft.com/office/drawing/2014/main" id="{D93717E7-2F02-45A6-9E4F-D43B60FBA083}"/>
              </a:ext>
            </a:extLst>
          </p:cNvPr>
          <p:cNvSpPr txBox="1">
            <a:spLocks noChangeArrowheads="1"/>
          </p:cNvSpPr>
          <p:nvPr/>
        </p:nvSpPr>
        <p:spPr bwMode="auto">
          <a:xfrm>
            <a:off x="3068384" y="4482978"/>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27" name="直接连接符 26">
            <a:extLst>
              <a:ext uri="{FF2B5EF4-FFF2-40B4-BE49-F238E27FC236}">
                <a16:creationId xmlns:a16="http://schemas.microsoft.com/office/drawing/2014/main" id="{80FAA286-4018-46EC-8623-7778316CF726}"/>
              </a:ext>
            </a:extLst>
          </p:cNvPr>
          <p:cNvCxnSpPr>
            <a:cxnSpLocks/>
          </p:cNvCxnSpPr>
          <p:nvPr/>
        </p:nvCxnSpPr>
        <p:spPr>
          <a:xfrm>
            <a:off x="5077717" y="4850861"/>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 Box 78">
            <a:extLst>
              <a:ext uri="{FF2B5EF4-FFF2-40B4-BE49-F238E27FC236}">
                <a16:creationId xmlns:a16="http://schemas.microsoft.com/office/drawing/2014/main" id="{4821E7BC-8569-4033-8120-2E25936FA759}"/>
              </a:ext>
            </a:extLst>
          </p:cNvPr>
          <p:cNvSpPr txBox="1">
            <a:spLocks noChangeArrowheads="1"/>
          </p:cNvSpPr>
          <p:nvPr/>
        </p:nvSpPr>
        <p:spPr bwMode="auto">
          <a:xfrm>
            <a:off x="6377798" y="4167950"/>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9" name="Rectangle 24">
            <a:extLst>
              <a:ext uri="{FF2B5EF4-FFF2-40B4-BE49-F238E27FC236}">
                <a16:creationId xmlns:a16="http://schemas.microsoft.com/office/drawing/2014/main" id="{7DB139A9-BDF4-4364-A8A7-150B036372BF}"/>
              </a:ext>
            </a:extLst>
          </p:cNvPr>
          <p:cNvSpPr>
            <a:spLocks noChangeArrowheads="1"/>
          </p:cNvSpPr>
          <p:nvPr/>
        </p:nvSpPr>
        <p:spPr bwMode="auto">
          <a:xfrm>
            <a:off x="6015530" y="4830836"/>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30" name="AutoShape 53">
            <a:extLst>
              <a:ext uri="{FF2B5EF4-FFF2-40B4-BE49-F238E27FC236}">
                <a16:creationId xmlns:a16="http://schemas.microsoft.com/office/drawing/2014/main" id="{0BCB92F7-DA96-43ED-8A17-65AA876BEF6A}"/>
              </a:ext>
            </a:extLst>
          </p:cNvPr>
          <p:cNvSpPr>
            <a:spLocks noChangeArrowheads="1"/>
          </p:cNvSpPr>
          <p:nvPr/>
        </p:nvSpPr>
        <p:spPr bwMode="auto">
          <a:xfrm>
            <a:off x="5027377" y="4561116"/>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1" name="AutoShape 53">
            <a:extLst>
              <a:ext uri="{FF2B5EF4-FFF2-40B4-BE49-F238E27FC236}">
                <a16:creationId xmlns:a16="http://schemas.microsoft.com/office/drawing/2014/main" id="{E0E1C205-7F08-4E7F-BF30-B138FAC14CE6}"/>
              </a:ext>
            </a:extLst>
          </p:cNvPr>
          <p:cNvSpPr>
            <a:spLocks noChangeArrowheads="1"/>
          </p:cNvSpPr>
          <p:nvPr/>
        </p:nvSpPr>
        <p:spPr bwMode="auto">
          <a:xfrm>
            <a:off x="7806024" y="4560107"/>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2" name="Rectangle 25">
            <a:extLst>
              <a:ext uri="{FF2B5EF4-FFF2-40B4-BE49-F238E27FC236}">
                <a16:creationId xmlns:a16="http://schemas.microsoft.com/office/drawing/2014/main" id="{E7611B19-B80F-4C47-84FF-6824A648E81D}"/>
              </a:ext>
            </a:extLst>
          </p:cNvPr>
          <p:cNvSpPr>
            <a:spLocks noChangeArrowheads="1"/>
          </p:cNvSpPr>
          <p:nvPr/>
        </p:nvSpPr>
        <p:spPr bwMode="auto">
          <a:xfrm>
            <a:off x="5002807" y="4214149"/>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33" name="Rectangle 25">
            <a:extLst>
              <a:ext uri="{FF2B5EF4-FFF2-40B4-BE49-F238E27FC236}">
                <a16:creationId xmlns:a16="http://schemas.microsoft.com/office/drawing/2014/main" id="{BC05F938-56D3-4190-BB3F-4885603CEE5D}"/>
              </a:ext>
            </a:extLst>
          </p:cNvPr>
          <p:cNvSpPr>
            <a:spLocks noChangeArrowheads="1"/>
          </p:cNvSpPr>
          <p:nvPr/>
        </p:nvSpPr>
        <p:spPr bwMode="auto">
          <a:xfrm>
            <a:off x="7618213" y="4204562"/>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34" name="AutoShape 75">
            <a:extLst>
              <a:ext uri="{FF2B5EF4-FFF2-40B4-BE49-F238E27FC236}">
                <a16:creationId xmlns:a16="http://schemas.microsoft.com/office/drawing/2014/main" id="{A1909496-B9D0-4746-8E34-579E87542177}"/>
              </a:ext>
            </a:extLst>
          </p:cNvPr>
          <p:cNvSpPr>
            <a:spLocks noChangeArrowheads="1"/>
          </p:cNvSpPr>
          <p:nvPr/>
        </p:nvSpPr>
        <p:spPr bwMode="auto">
          <a:xfrm>
            <a:off x="3986329" y="4169484"/>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5" name="AutoShape 12">
            <a:extLst>
              <a:ext uri="{FF2B5EF4-FFF2-40B4-BE49-F238E27FC236}">
                <a16:creationId xmlns:a16="http://schemas.microsoft.com/office/drawing/2014/main" id="{389FC0D2-7775-46A3-8C9B-21279E1B52D0}"/>
              </a:ext>
            </a:extLst>
          </p:cNvPr>
          <p:cNvSpPr>
            <a:spLocks noChangeArrowheads="1"/>
          </p:cNvSpPr>
          <p:nvPr/>
        </p:nvSpPr>
        <p:spPr bwMode="auto">
          <a:xfrm flipV="1">
            <a:off x="9074611" y="4170027"/>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855816CF-8166-456E-8151-F376C12DD1E4}"/>
              </a:ext>
            </a:extLst>
          </p:cNvPr>
          <p:cNvSpPr>
            <a:spLocks noChangeArrowheads="1"/>
          </p:cNvSpPr>
          <p:nvPr/>
        </p:nvSpPr>
        <p:spPr bwMode="auto">
          <a:xfrm>
            <a:off x="5399008" y="5596465"/>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37" name="AutoShape 75">
            <a:extLst>
              <a:ext uri="{FF2B5EF4-FFF2-40B4-BE49-F238E27FC236}">
                <a16:creationId xmlns:a16="http://schemas.microsoft.com/office/drawing/2014/main" id="{E16C9FB9-06FC-475F-827A-1C266F518196}"/>
              </a:ext>
            </a:extLst>
          </p:cNvPr>
          <p:cNvSpPr>
            <a:spLocks noChangeArrowheads="1"/>
          </p:cNvSpPr>
          <p:nvPr/>
        </p:nvSpPr>
        <p:spPr bwMode="auto">
          <a:xfrm>
            <a:off x="3986517" y="4851363"/>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8" name="AutoShape 12">
            <a:extLst>
              <a:ext uri="{FF2B5EF4-FFF2-40B4-BE49-F238E27FC236}">
                <a16:creationId xmlns:a16="http://schemas.microsoft.com/office/drawing/2014/main" id="{4CF0EF21-F2C2-4A40-9ED1-7829630B695E}"/>
              </a:ext>
            </a:extLst>
          </p:cNvPr>
          <p:cNvSpPr>
            <a:spLocks noChangeArrowheads="1"/>
          </p:cNvSpPr>
          <p:nvPr/>
        </p:nvSpPr>
        <p:spPr bwMode="auto">
          <a:xfrm flipV="1">
            <a:off x="9067397" y="4874167"/>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9" name="Rectangle 70">
            <a:extLst>
              <a:ext uri="{FF2B5EF4-FFF2-40B4-BE49-F238E27FC236}">
                <a16:creationId xmlns:a16="http://schemas.microsoft.com/office/drawing/2014/main" id="{BB000920-892C-4438-9A24-A31E56ED72E0}"/>
              </a:ext>
            </a:extLst>
          </p:cNvPr>
          <p:cNvSpPr>
            <a:spLocks noChangeArrowheads="1"/>
          </p:cNvSpPr>
          <p:nvPr/>
        </p:nvSpPr>
        <p:spPr bwMode="auto">
          <a:xfrm>
            <a:off x="5888600" y="449448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0" name="Rectangle 76">
            <a:extLst>
              <a:ext uri="{FF2B5EF4-FFF2-40B4-BE49-F238E27FC236}">
                <a16:creationId xmlns:a16="http://schemas.microsoft.com/office/drawing/2014/main" id="{A9C38AA6-DB7A-49A1-B6E3-2164672F72A4}"/>
              </a:ext>
            </a:extLst>
          </p:cNvPr>
          <p:cNvSpPr>
            <a:spLocks noChangeArrowheads="1"/>
          </p:cNvSpPr>
          <p:nvPr/>
        </p:nvSpPr>
        <p:spPr bwMode="auto">
          <a:xfrm>
            <a:off x="6128585" y="450259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3029257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3861-63F6-4AD0-93C2-44B6E31077F9}"/>
              </a:ext>
            </a:extLst>
          </p:cNvPr>
          <p:cNvSpPr>
            <a:spLocks noGrp="1"/>
          </p:cNvSpPr>
          <p:nvPr>
            <p:ph type="title"/>
          </p:nvPr>
        </p:nvSpPr>
        <p:spPr/>
        <p:txBody>
          <a:bodyPr/>
          <a:lstStyle/>
          <a:p>
            <a:r>
              <a:rPr lang="zh-CN" altLang="en-US" dirty="0"/>
              <a:t>成帧的关键问题和方法</a:t>
            </a:r>
          </a:p>
        </p:txBody>
      </p:sp>
      <p:sp>
        <p:nvSpPr>
          <p:cNvPr id="3" name="内容占位符 2">
            <a:extLst>
              <a:ext uri="{FF2B5EF4-FFF2-40B4-BE49-F238E27FC236}">
                <a16:creationId xmlns:a16="http://schemas.microsoft.com/office/drawing/2014/main" id="{0BC7AEC3-5690-420B-8831-CA11DCA08852}"/>
              </a:ext>
            </a:extLst>
          </p:cNvPr>
          <p:cNvSpPr>
            <a:spLocks noGrp="1"/>
          </p:cNvSpPr>
          <p:nvPr>
            <p:ph idx="1"/>
          </p:nvPr>
        </p:nvSpPr>
        <p:spPr/>
        <p:txBody>
          <a:bodyPr>
            <a:normAutofit lnSpcReduction="10000"/>
          </a:bodyPr>
          <a:lstStyle/>
          <a:p>
            <a:r>
              <a:rPr lang="zh-CN" altLang="en-US" dirty="0"/>
              <a:t>关键问题：如何进行</a:t>
            </a:r>
            <a:r>
              <a:rPr lang="zh-CN" altLang="en-US" dirty="0">
                <a:solidFill>
                  <a:srgbClr val="FF0000"/>
                </a:solidFill>
              </a:rPr>
              <a:t>帧定界</a:t>
            </a:r>
            <a:r>
              <a:rPr lang="zh-CN" altLang="en-US" dirty="0"/>
              <a:t>？</a:t>
            </a:r>
          </a:p>
          <a:p>
            <a:pPr lvl="1"/>
            <a:r>
              <a:rPr lang="zh-CN" altLang="en-US" dirty="0"/>
              <a:t>帧定界又称帧同步，指接收方必须能从物理层接收的比特流中区分出一帧的开始和结束</a:t>
            </a:r>
          </a:p>
          <a:p>
            <a:pPr lvl="1"/>
            <a:r>
              <a:rPr lang="zh-CN" altLang="en-US" dirty="0"/>
              <a:t>选择何种定界符？需要传输的数据本身含有定界符该如何处理？</a:t>
            </a:r>
          </a:p>
          <a:p>
            <a:r>
              <a:rPr lang="zh-CN" altLang="en-US" dirty="0"/>
              <a:t>成帧的方式</a:t>
            </a:r>
          </a:p>
          <a:p>
            <a:pPr lvl="1"/>
            <a:r>
              <a:rPr lang="zh-CN" altLang="en-US" dirty="0"/>
              <a:t>字节计数法：早期技术，现在很少使用</a:t>
            </a:r>
          </a:p>
          <a:p>
            <a:pPr lvl="1"/>
            <a:r>
              <a:rPr lang="zh-CN" altLang="en-US" dirty="0"/>
              <a:t>字节填充的标志字节法：硬件实现比较困难，适合软件实现，如</a:t>
            </a:r>
            <a:r>
              <a:rPr lang="en-US" altLang="zh-CN" dirty="0"/>
              <a:t>PPP</a:t>
            </a:r>
            <a:r>
              <a:rPr lang="zh-CN" altLang="en-US" dirty="0"/>
              <a:t>协议</a:t>
            </a:r>
          </a:p>
          <a:p>
            <a:pPr lvl="1"/>
            <a:r>
              <a:rPr lang="zh-CN" altLang="en-US" dirty="0"/>
              <a:t>比特填充的标志比特法：硬件实现比较容易，如 </a:t>
            </a:r>
            <a:r>
              <a:rPr lang="en-US" altLang="zh-CN" dirty="0"/>
              <a:t>HDLC </a:t>
            </a:r>
            <a:r>
              <a:rPr lang="zh-CN" altLang="en-US" dirty="0"/>
              <a:t>协议</a:t>
            </a:r>
          </a:p>
          <a:p>
            <a:pPr lvl="1"/>
            <a:r>
              <a:rPr lang="zh-CN" altLang="en-US" dirty="0"/>
              <a:t>编码违禁法：物理层实现，如</a:t>
            </a:r>
            <a:r>
              <a:rPr lang="en-US" altLang="zh-CN" dirty="0"/>
              <a:t>802</a:t>
            </a:r>
            <a:r>
              <a:rPr lang="zh-CN" altLang="en-US" dirty="0"/>
              <a:t>以太网链路</a:t>
            </a:r>
          </a:p>
          <a:p>
            <a:r>
              <a:rPr lang="zh-CN" altLang="en-US" dirty="0"/>
              <a:t>目前成帧的主要方法</a:t>
            </a:r>
          </a:p>
          <a:p>
            <a:pPr lvl="1"/>
            <a:r>
              <a:rPr lang="zh-CN" altLang="en-US" dirty="0"/>
              <a:t>比特填充的标志比特法</a:t>
            </a:r>
            <a:endParaRPr lang="en-US" altLang="zh-CN" dirty="0"/>
          </a:p>
          <a:p>
            <a:pPr lvl="1"/>
            <a:r>
              <a:rPr lang="zh-CN" altLang="en-US" dirty="0"/>
              <a:t>编码违禁法</a:t>
            </a:r>
          </a:p>
          <a:p>
            <a:pPr marL="0" indent="0">
              <a:buNone/>
            </a:pPr>
            <a:endParaRPr lang="zh-CN" altLang="en-US" dirty="0"/>
          </a:p>
        </p:txBody>
      </p:sp>
      <p:sp>
        <p:nvSpPr>
          <p:cNvPr id="4" name="灯片编号占位符 3">
            <a:extLst>
              <a:ext uri="{FF2B5EF4-FFF2-40B4-BE49-F238E27FC236}">
                <a16:creationId xmlns:a16="http://schemas.microsoft.com/office/drawing/2014/main" id="{9BD54E44-BA84-4969-A607-7DE16BF646B7}"/>
              </a:ext>
            </a:extLst>
          </p:cNvPr>
          <p:cNvSpPr>
            <a:spLocks noGrp="1"/>
          </p:cNvSpPr>
          <p:nvPr>
            <p:ph type="sldNum" sz="quarter" idx="12"/>
          </p:nvPr>
        </p:nvSpPr>
        <p:spPr/>
        <p:txBody>
          <a:bodyPr/>
          <a:lstStyle/>
          <a:p>
            <a:fld id="{C8BB1146-E542-4D4E-B8E9-6919A11DDD48}" type="slidenum">
              <a:rPr lang="en-US" smtClean="0"/>
              <a:t>26</a:t>
            </a:fld>
            <a:endParaRPr lang="en-US"/>
          </a:p>
        </p:txBody>
      </p:sp>
    </p:spTree>
    <p:extLst>
      <p:ext uri="{BB962C8B-B14F-4D97-AF65-F5344CB8AC3E}">
        <p14:creationId xmlns:p14="http://schemas.microsoft.com/office/powerpoint/2010/main" val="238947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p:txBody>
          <a:bodyPr/>
          <a:lstStyle/>
          <a:p>
            <a:r>
              <a:rPr lang="zh-CN" altLang="en-US" dirty="0"/>
              <a:t>用一组特定的比特模式作为定界符，来标志一帧的开始和结束</a:t>
            </a:r>
          </a:p>
          <a:p>
            <a:pPr lvl="1"/>
            <a:r>
              <a:rPr lang="zh-CN" altLang="en-US" dirty="0"/>
              <a:t>帧的划分在比特级完成</a:t>
            </a:r>
          </a:p>
          <a:p>
            <a:pPr lvl="1"/>
            <a:r>
              <a:rPr lang="zh-CN" altLang="en-US" dirty="0"/>
              <a:t>在面向二进制位的串行通信中常使用带比特填充的首尾标志格式，典型实例：</a:t>
            </a:r>
          </a:p>
          <a:p>
            <a:pPr lvl="1"/>
            <a:r>
              <a:rPr lang="en-US" altLang="zh-CN" dirty="0"/>
              <a:t>HDLC</a:t>
            </a:r>
            <a:r>
              <a:rPr lang="zh-CN" altLang="en-US" dirty="0"/>
              <a:t>协议，使用</a:t>
            </a:r>
            <a:r>
              <a:rPr lang="en-US" altLang="zh-CN" dirty="0"/>
              <a:t>01111110 </a:t>
            </a:r>
            <a:r>
              <a:rPr lang="zh-CN" altLang="en-US" dirty="0"/>
              <a:t>（</a:t>
            </a:r>
            <a:r>
              <a:rPr lang="en-US" altLang="zh-CN" dirty="0"/>
              <a:t>16</a:t>
            </a:r>
            <a:r>
              <a:rPr lang="zh-CN" altLang="en-US" dirty="0"/>
              <a:t>进制表示为</a:t>
            </a:r>
            <a:r>
              <a:rPr lang="en-US" altLang="zh-CN" dirty="0"/>
              <a:t>0x7E</a:t>
            </a:r>
            <a:r>
              <a:rPr lang="zh-CN" altLang="en-US" dirty="0"/>
              <a:t>）比特组合；</a:t>
            </a:r>
          </a:p>
          <a:p>
            <a:pPr lvl="1"/>
            <a:r>
              <a:rPr lang="en-US" altLang="zh-CN" dirty="0"/>
              <a:t>USB</a:t>
            </a:r>
            <a:r>
              <a:rPr lang="zh-CN" altLang="en-US" dirty="0"/>
              <a:t>也采用了比特填充技术</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27</a:t>
            </a:fld>
            <a:endParaRPr lang="en-US"/>
          </a:p>
        </p:txBody>
      </p:sp>
      <p:sp>
        <p:nvSpPr>
          <p:cNvPr id="5" name="矩形 4">
            <a:extLst>
              <a:ext uri="{FF2B5EF4-FFF2-40B4-BE49-F238E27FC236}">
                <a16:creationId xmlns:a16="http://schemas.microsoft.com/office/drawing/2014/main" id="{BD131B1E-CB3D-2C5E-5943-B763EFA3B924}"/>
              </a:ext>
            </a:extLst>
          </p:cNvPr>
          <p:cNvSpPr/>
          <p:nvPr/>
        </p:nvSpPr>
        <p:spPr>
          <a:xfrm>
            <a:off x="714188" y="4154881"/>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a:t>
            </a:r>
            <a:r>
              <a:rPr lang="zh-CN" altLang="en-US" sz="2400" dirty="0">
                <a:solidFill>
                  <a:srgbClr val="3333FF"/>
                </a:solidFill>
                <a:latin typeface="+mn-ea"/>
              </a:rPr>
              <a:t>有效载荷部分包含与定界符相同的比特组合（</a:t>
            </a:r>
            <a:r>
              <a:rPr lang="en-US" altLang="zh-CN" sz="2400" dirty="0">
                <a:solidFill>
                  <a:srgbClr val="3333FF"/>
                </a:solidFill>
                <a:latin typeface="+mn-ea"/>
              </a:rPr>
              <a:t>01111110</a:t>
            </a:r>
            <a:r>
              <a:rPr lang="zh-CN" altLang="en-US" sz="2400" dirty="0">
                <a:solidFill>
                  <a:srgbClr val="3333FF"/>
                </a:solidFill>
                <a:latin typeface="+mn-ea"/>
              </a:rPr>
              <a:t>），会怎样？</a:t>
            </a:r>
            <a:endParaRPr kumimoji="1" lang="zh-CN" altLang="en-US" sz="2400" dirty="0">
              <a:solidFill>
                <a:srgbClr val="C00000"/>
              </a:solidFill>
              <a:cs typeface="+mn-ea"/>
              <a:sym typeface="+mn-lt"/>
            </a:endParaRPr>
          </a:p>
        </p:txBody>
      </p:sp>
    </p:spTree>
    <p:extLst>
      <p:ext uri="{BB962C8B-B14F-4D97-AF65-F5344CB8AC3E}">
        <p14:creationId xmlns:p14="http://schemas.microsoft.com/office/powerpoint/2010/main" val="384852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410141"/>
          </a:xfrm>
        </p:spPr>
        <p:txBody>
          <a:bodyPr>
            <a:normAutofit/>
          </a:bodyPr>
          <a:lstStyle/>
          <a:p>
            <a:r>
              <a:rPr lang="zh-CN" altLang="en-US" dirty="0"/>
              <a:t>发送端的处理：比特填充</a:t>
            </a:r>
          </a:p>
          <a:p>
            <a:pPr lvl="1"/>
            <a:r>
              <a:rPr lang="zh-CN" altLang="en-US" dirty="0"/>
              <a:t>发送方检查有效载荷，若出现了连续</a:t>
            </a:r>
            <a:r>
              <a:rPr lang="en-US" altLang="zh-CN" dirty="0"/>
              <a:t>5</a:t>
            </a:r>
            <a:r>
              <a:rPr lang="zh-CN" altLang="en-US" dirty="0"/>
              <a:t>个</a:t>
            </a:r>
            <a:r>
              <a:rPr lang="en-US" altLang="zh-CN" dirty="0"/>
              <a:t>1</a:t>
            </a:r>
            <a:r>
              <a:rPr lang="zh-CN" altLang="en-US" dirty="0"/>
              <a:t>比特后，则直接插入</a:t>
            </a:r>
            <a:r>
              <a:rPr lang="en-US" altLang="zh-CN" dirty="0"/>
              <a:t>1</a:t>
            </a:r>
            <a:r>
              <a:rPr lang="zh-CN" altLang="en-US" dirty="0"/>
              <a:t>个</a:t>
            </a:r>
            <a:r>
              <a:rPr lang="en-US" altLang="zh-CN" dirty="0"/>
              <a:t>0</a:t>
            </a:r>
            <a:r>
              <a:rPr lang="zh-CN" altLang="en-US" dirty="0"/>
              <a:t>比特，防止和定界符的比特模式 </a:t>
            </a:r>
            <a:r>
              <a:rPr lang="en-US" altLang="zh-CN" dirty="0"/>
              <a:t>01111110 </a:t>
            </a:r>
            <a:r>
              <a:rPr lang="zh-CN" altLang="en-US" dirty="0"/>
              <a:t>相同</a:t>
            </a:r>
          </a:p>
          <a:p>
            <a:pPr lvl="1"/>
            <a:r>
              <a:rPr lang="zh-CN" altLang="en-US" dirty="0"/>
              <a:t>比特填充法是比特位操作，用</a:t>
            </a:r>
            <a:r>
              <a:rPr lang="en-US" altLang="zh-CN" dirty="0"/>
              <a:t>0</a:t>
            </a:r>
            <a:r>
              <a:rPr lang="zh-CN" altLang="en-US" dirty="0"/>
              <a:t>比特进行位插入和删除，硬件实现起来比较方便</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28</a:t>
            </a:fld>
            <a:endParaRPr lang="en-US"/>
          </a:p>
        </p:txBody>
      </p:sp>
      <p:grpSp>
        <p:nvGrpSpPr>
          <p:cNvPr id="5" name="组合 4">
            <a:extLst>
              <a:ext uri="{FF2B5EF4-FFF2-40B4-BE49-F238E27FC236}">
                <a16:creationId xmlns:a16="http://schemas.microsoft.com/office/drawing/2014/main" id="{E8BE2017-2954-4552-AB1C-16739DC20EE7}"/>
              </a:ext>
            </a:extLst>
          </p:cNvPr>
          <p:cNvGrpSpPr/>
          <p:nvPr/>
        </p:nvGrpSpPr>
        <p:grpSpPr>
          <a:xfrm>
            <a:off x="2760232" y="3790562"/>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 name="Rectangle 44">
              <a:extLst>
                <a:ext uri="{FF2B5EF4-FFF2-40B4-BE49-F238E27FC236}">
                  <a16:creationId xmlns:a16="http://schemas.microsoft.com/office/drawing/2014/main" id="{8B082CC3-F4D5-4EB8-9546-6E03CC76A711}"/>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 name="Rectangle 44">
              <a:extLst>
                <a:ext uri="{FF2B5EF4-FFF2-40B4-BE49-F238E27FC236}">
                  <a16:creationId xmlns:a16="http://schemas.microsoft.com/office/drawing/2014/main" id="{E696CEA4-3849-4CCC-A028-6BB6C58F5E2C}"/>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 name="Rectangle 44">
              <a:extLst>
                <a:ext uri="{FF2B5EF4-FFF2-40B4-BE49-F238E27FC236}">
                  <a16:creationId xmlns:a16="http://schemas.microsoft.com/office/drawing/2014/main" id="{F47ADCE6-D117-4A74-AA61-CA1D859B891E}"/>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 name="Rectangle 44">
              <a:extLst>
                <a:ext uri="{FF2B5EF4-FFF2-40B4-BE49-F238E27FC236}">
                  <a16:creationId xmlns:a16="http://schemas.microsoft.com/office/drawing/2014/main" id="{D0AEDD72-997E-42E9-88A3-264B4411A87A}"/>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0" name="Rectangle 44">
              <a:extLst>
                <a:ext uri="{FF2B5EF4-FFF2-40B4-BE49-F238E27FC236}">
                  <a16:creationId xmlns:a16="http://schemas.microsoft.com/office/drawing/2014/main" id="{7B1D1574-657A-4230-9FC5-DD591D1E70B6}"/>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 name="Rectangle 44">
              <a:extLst>
                <a:ext uri="{FF2B5EF4-FFF2-40B4-BE49-F238E27FC236}">
                  <a16:creationId xmlns:a16="http://schemas.microsoft.com/office/drawing/2014/main" id="{C73775BF-751E-4E82-8AB8-0BC52E0B54EA}"/>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 name="Rectangle 44">
              <a:extLst>
                <a:ext uri="{FF2B5EF4-FFF2-40B4-BE49-F238E27FC236}">
                  <a16:creationId xmlns:a16="http://schemas.microsoft.com/office/drawing/2014/main" id="{6E790D95-5AEF-4AEA-BE4E-6EE4212F922A}"/>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 name="Rectangle 44">
              <a:extLst>
                <a:ext uri="{FF2B5EF4-FFF2-40B4-BE49-F238E27FC236}">
                  <a16:creationId xmlns:a16="http://schemas.microsoft.com/office/drawing/2014/main" id="{847553A5-D78E-4989-AB07-6C97FD02D45F}"/>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 name="Rectangle 44">
              <a:extLst>
                <a:ext uri="{FF2B5EF4-FFF2-40B4-BE49-F238E27FC236}">
                  <a16:creationId xmlns:a16="http://schemas.microsoft.com/office/drawing/2014/main" id="{47B6CEE7-8111-43DE-A387-7F71E05921E9}"/>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5" name="Rectangle 44">
              <a:extLst>
                <a:ext uri="{FF2B5EF4-FFF2-40B4-BE49-F238E27FC236}">
                  <a16:creationId xmlns:a16="http://schemas.microsoft.com/office/drawing/2014/main" id="{D40BE632-84AA-4D0A-8E54-595FA29E19D4}"/>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6" name="Rectangle 44">
              <a:extLst>
                <a:ext uri="{FF2B5EF4-FFF2-40B4-BE49-F238E27FC236}">
                  <a16:creationId xmlns:a16="http://schemas.microsoft.com/office/drawing/2014/main" id="{E646BDAC-4442-4EC5-ABCA-4CE8E130762C}"/>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7" name="Rectangle 44">
              <a:extLst>
                <a:ext uri="{FF2B5EF4-FFF2-40B4-BE49-F238E27FC236}">
                  <a16:creationId xmlns:a16="http://schemas.microsoft.com/office/drawing/2014/main" id="{0D388439-7AC5-4060-8CFF-EE7145C96628}"/>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8" name="Rectangle 44">
              <a:extLst>
                <a:ext uri="{FF2B5EF4-FFF2-40B4-BE49-F238E27FC236}">
                  <a16:creationId xmlns:a16="http://schemas.microsoft.com/office/drawing/2014/main" id="{617CB36D-F17B-4FC5-812C-57EB65A617B2}"/>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9" name="Rectangle 44">
              <a:extLst>
                <a:ext uri="{FF2B5EF4-FFF2-40B4-BE49-F238E27FC236}">
                  <a16:creationId xmlns:a16="http://schemas.microsoft.com/office/drawing/2014/main" id="{EFB83EE8-58E3-41B6-BBFE-7BE5B98AC292}"/>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0" name="Rectangle 44">
              <a:extLst>
                <a:ext uri="{FF2B5EF4-FFF2-40B4-BE49-F238E27FC236}">
                  <a16:creationId xmlns:a16="http://schemas.microsoft.com/office/drawing/2014/main" id="{EFD45668-EC3F-4599-B58F-01DB47D116A1}"/>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1" name="Rectangle 44">
              <a:extLst>
                <a:ext uri="{FF2B5EF4-FFF2-40B4-BE49-F238E27FC236}">
                  <a16:creationId xmlns:a16="http://schemas.microsoft.com/office/drawing/2014/main" id="{29BEE07B-D25C-427B-9D62-8FCF6221CDE9}"/>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2" name="Rectangle 44">
              <a:extLst>
                <a:ext uri="{FF2B5EF4-FFF2-40B4-BE49-F238E27FC236}">
                  <a16:creationId xmlns:a16="http://schemas.microsoft.com/office/drawing/2014/main" id="{48453EBA-C86A-4EEB-ACBA-35B0CDF901D3}"/>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3" name="Rectangle 44">
              <a:extLst>
                <a:ext uri="{FF2B5EF4-FFF2-40B4-BE49-F238E27FC236}">
                  <a16:creationId xmlns:a16="http://schemas.microsoft.com/office/drawing/2014/main" id="{BCC045E6-0C76-494B-B896-57855B622B19}"/>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4" name="Rectangle 44">
              <a:extLst>
                <a:ext uri="{FF2B5EF4-FFF2-40B4-BE49-F238E27FC236}">
                  <a16:creationId xmlns:a16="http://schemas.microsoft.com/office/drawing/2014/main" id="{0A82642B-4A11-461C-8973-BE8B747A0A48}"/>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3B8F1791-10F0-4E65-AD45-1EA13A5C722D}"/>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6" name="Rectangle 44">
              <a:extLst>
                <a:ext uri="{FF2B5EF4-FFF2-40B4-BE49-F238E27FC236}">
                  <a16:creationId xmlns:a16="http://schemas.microsoft.com/office/drawing/2014/main" id="{EC5D824F-62F3-40FF-8E75-0C6388DF9352}"/>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7" name="Rectangle 44">
              <a:extLst>
                <a:ext uri="{FF2B5EF4-FFF2-40B4-BE49-F238E27FC236}">
                  <a16:creationId xmlns:a16="http://schemas.microsoft.com/office/drawing/2014/main" id="{614D8FCB-8A48-4F9E-A0F6-E5EF104131F2}"/>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8" name="Rectangle 44">
              <a:extLst>
                <a:ext uri="{FF2B5EF4-FFF2-40B4-BE49-F238E27FC236}">
                  <a16:creationId xmlns:a16="http://schemas.microsoft.com/office/drawing/2014/main" id="{5B827290-A53D-4D69-89D8-2FB6EC4BA160}"/>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9" name="Rectangle 44">
              <a:extLst>
                <a:ext uri="{FF2B5EF4-FFF2-40B4-BE49-F238E27FC236}">
                  <a16:creationId xmlns:a16="http://schemas.microsoft.com/office/drawing/2014/main" id="{0FFEFA94-FD3D-469D-A6F2-5C2054587C0D}"/>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sp>
        <p:nvSpPr>
          <p:cNvPr id="30" name="矩形 29">
            <a:extLst>
              <a:ext uri="{FF2B5EF4-FFF2-40B4-BE49-F238E27FC236}">
                <a16:creationId xmlns:a16="http://schemas.microsoft.com/office/drawing/2014/main" id="{621A2215-AFF3-41C4-9A04-A66A5F68B846}"/>
              </a:ext>
            </a:extLst>
          </p:cNvPr>
          <p:cNvSpPr/>
          <p:nvPr/>
        </p:nvSpPr>
        <p:spPr>
          <a:xfrm>
            <a:off x="1089476" y="3719300"/>
            <a:ext cx="1450168"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accent1"/>
                </a:solidFill>
                <a:effectLst/>
                <a:uLnTx/>
                <a:uFillTx/>
                <a:cs typeface="+mn-ea"/>
                <a:sym typeface="+mn-lt"/>
              </a:rPr>
              <a:t>原始载荷</a:t>
            </a:r>
          </a:p>
        </p:txBody>
      </p:sp>
      <p:sp>
        <p:nvSpPr>
          <p:cNvPr id="31" name="矩形 30">
            <a:extLst>
              <a:ext uri="{FF2B5EF4-FFF2-40B4-BE49-F238E27FC236}">
                <a16:creationId xmlns:a16="http://schemas.microsoft.com/office/drawing/2014/main" id="{F2534713-BB1B-49C5-835D-B813E8C3FD54}"/>
              </a:ext>
            </a:extLst>
          </p:cNvPr>
          <p:cNvSpPr/>
          <p:nvPr/>
        </p:nvSpPr>
        <p:spPr>
          <a:xfrm>
            <a:off x="1005077" y="4602729"/>
            <a:ext cx="1595501" cy="429861"/>
          </a:xfrm>
          <a:prstGeom prst="rect">
            <a:avLst/>
          </a:prstGeom>
          <a:noFill/>
          <a:ln>
            <a:noFill/>
          </a:ln>
        </p:spPr>
        <p:txBody>
          <a:bodyPr wrap="square">
            <a:spAutoFit/>
          </a:bodyPr>
          <a:lstStyle/>
          <a:p>
            <a:pPr algn="ctr" fontAlgn="base">
              <a:lnSpc>
                <a:spcPct val="120000"/>
              </a:lnSpc>
              <a:spcBef>
                <a:spcPct val="0"/>
              </a:spcBef>
              <a:spcAft>
                <a:spcPct val="0"/>
              </a:spcAft>
            </a:pPr>
            <a:r>
              <a:rPr kumimoji="1" lang="zh-CN" altLang="en-US" sz="2000" dirty="0">
                <a:solidFill>
                  <a:schemeClr val="accent1"/>
                </a:solidFill>
                <a:cs typeface="+mn-ea"/>
                <a:sym typeface="+mn-lt"/>
              </a:rPr>
              <a:t>比特填充后</a:t>
            </a:r>
          </a:p>
        </p:txBody>
      </p:sp>
      <p:grpSp>
        <p:nvGrpSpPr>
          <p:cNvPr id="32" name="组合 31">
            <a:extLst>
              <a:ext uri="{FF2B5EF4-FFF2-40B4-BE49-F238E27FC236}">
                <a16:creationId xmlns:a16="http://schemas.microsoft.com/office/drawing/2014/main" id="{A43C6608-A8F1-4811-8D51-F8E52B7AD5F7}"/>
              </a:ext>
            </a:extLst>
          </p:cNvPr>
          <p:cNvGrpSpPr/>
          <p:nvPr/>
        </p:nvGrpSpPr>
        <p:grpSpPr>
          <a:xfrm>
            <a:off x="2760116" y="4678993"/>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3" name="Rectangle 44">
              <a:extLst>
                <a:ext uri="{FF2B5EF4-FFF2-40B4-BE49-F238E27FC236}">
                  <a16:creationId xmlns:a16="http://schemas.microsoft.com/office/drawing/2014/main" id="{26C2AEDC-8A22-4212-B84D-DE6E7B58A6C9}"/>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4" name="Rectangle 44">
              <a:extLst>
                <a:ext uri="{FF2B5EF4-FFF2-40B4-BE49-F238E27FC236}">
                  <a16:creationId xmlns:a16="http://schemas.microsoft.com/office/drawing/2014/main" id="{D9FB42BD-5410-470C-939D-ECCD6CAD758B}"/>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5" name="Rectangle 44">
              <a:extLst>
                <a:ext uri="{FF2B5EF4-FFF2-40B4-BE49-F238E27FC236}">
                  <a16:creationId xmlns:a16="http://schemas.microsoft.com/office/drawing/2014/main" id="{51511897-F243-4AD3-BC36-17E33328767F}"/>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6" name="Rectangle 44">
              <a:extLst>
                <a:ext uri="{FF2B5EF4-FFF2-40B4-BE49-F238E27FC236}">
                  <a16:creationId xmlns:a16="http://schemas.microsoft.com/office/drawing/2014/main" id="{2425F40D-F2F5-4E63-8ED8-5D48850B83EC}"/>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7" name="Rectangle 44">
              <a:extLst>
                <a:ext uri="{FF2B5EF4-FFF2-40B4-BE49-F238E27FC236}">
                  <a16:creationId xmlns:a16="http://schemas.microsoft.com/office/drawing/2014/main" id="{93D99296-938F-4ECF-A369-9800C1BA2D7C}"/>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0CD6F25D-FD15-4AF5-9681-7BD43F625422}"/>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39" name="直接箭头连接符 38">
            <a:extLst>
              <a:ext uri="{FF2B5EF4-FFF2-40B4-BE49-F238E27FC236}">
                <a16:creationId xmlns:a16="http://schemas.microsoft.com/office/drawing/2014/main" id="{2639A53E-7624-4EB0-AA08-10F75FCA6AA9}"/>
              </a:ext>
            </a:extLst>
          </p:cNvPr>
          <p:cNvCxnSpPr>
            <a:cxnSpLocks/>
            <a:endCxn id="40" idx="0"/>
          </p:cNvCxnSpPr>
          <p:nvPr/>
        </p:nvCxnSpPr>
        <p:spPr>
          <a:xfrm>
            <a:off x="4674463" y="4077900"/>
            <a:ext cx="159654" cy="601093"/>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44">
            <a:extLst>
              <a:ext uri="{FF2B5EF4-FFF2-40B4-BE49-F238E27FC236}">
                <a16:creationId xmlns:a16="http://schemas.microsoft.com/office/drawing/2014/main" id="{F5C1FE2E-E8E7-4C53-B762-43B10012D44D}"/>
              </a:ext>
            </a:extLst>
          </p:cNvPr>
          <p:cNvSpPr>
            <a:spLocks noChangeArrowheads="1"/>
          </p:cNvSpPr>
          <p:nvPr/>
        </p:nvSpPr>
        <p:spPr bwMode="auto">
          <a:xfrm>
            <a:off x="4674578" y="467899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41" name="组合 40">
            <a:extLst>
              <a:ext uri="{FF2B5EF4-FFF2-40B4-BE49-F238E27FC236}">
                <a16:creationId xmlns:a16="http://schemas.microsoft.com/office/drawing/2014/main" id="{93036258-1401-48D7-8C0D-F411EE0D4D4B}"/>
              </a:ext>
            </a:extLst>
          </p:cNvPr>
          <p:cNvGrpSpPr/>
          <p:nvPr/>
        </p:nvGrpSpPr>
        <p:grpSpPr>
          <a:xfrm>
            <a:off x="4993655" y="4678993"/>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2" name="Rectangle 44">
              <a:extLst>
                <a:ext uri="{FF2B5EF4-FFF2-40B4-BE49-F238E27FC236}">
                  <a16:creationId xmlns:a16="http://schemas.microsoft.com/office/drawing/2014/main" id="{A1C8C458-8812-4DFD-88BA-FB00FA21B358}"/>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43" name="Rectangle 44">
              <a:extLst>
                <a:ext uri="{FF2B5EF4-FFF2-40B4-BE49-F238E27FC236}">
                  <a16:creationId xmlns:a16="http://schemas.microsoft.com/office/drawing/2014/main" id="{4624E5CD-92B9-4DFF-8A5A-DD39D9BC0A1F}"/>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4" name="Rectangle 44">
              <a:extLst>
                <a:ext uri="{FF2B5EF4-FFF2-40B4-BE49-F238E27FC236}">
                  <a16:creationId xmlns:a16="http://schemas.microsoft.com/office/drawing/2014/main" id="{D25F3F24-8DA5-439D-938A-FF258165B4F6}"/>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5" name="Rectangle 44">
              <a:extLst>
                <a:ext uri="{FF2B5EF4-FFF2-40B4-BE49-F238E27FC236}">
                  <a16:creationId xmlns:a16="http://schemas.microsoft.com/office/drawing/2014/main" id="{003B367C-ACAE-4B8F-8E1D-504A7A21A669}"/>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6" name="Rectangle 44">
              <a:extLst>
                <a:ext uri="{FF2B5EF4-FFF2-40B4-BE49-F238E27FC236}">
                  <a16:creationId xmlns:a16="http://schemas.microsoft.com/office/drawing/2014/main" id="{DE731D06-E42B-4147-B591-3F1E0E021621}"/>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7" name="Rectangle 44">
              <a:extLst>
                <a:ext uri="{FF2B5EF4-FFF2-40B4-BE49-F238E27FC236}">
                  <a16:creationId xmlns:a16="http://schemas.microsoft.com/office/drawing/2014/main" id="{65EF91BA-DA36-499E-9671-DDC98CC0D45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48" name="直接箭头连接符 47">
            <a:extLst>
              <a:ext uri="{FF2B5EF4-FFF2-40B4-BE49-F238E27FC236}">
                <a16:creationId xmlns:a16="http://schemas.microsoft.com/office/drawing/2014/main" id="{1D220749-0429-4F48-B12A-106E1B446622}"/>
              </a:ext>
            </a:extLst>
          </p:cNvPr>
          <p:cNvCxnSpPr>
            <a:cxnSpLocks/>
            <a:endCxn id="49" idx="0"/>
          </p:cNvCxnSpPr>
          <p:nvPr/>
        </p:nvCxnSpPr>
        <p:spPr>
          <a:xfrm>
            <a:off x="6588809" y="4077900"/>
            <a:ext cx="478847" cy="60109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4">
            <a:extLst>
              <a:ext uri="{FF2B5EF4-FFF2-40B4-BE49-F238E27FC236}">
                <a16:creationId xmlns:a16="http://schemas.microsoft.com/office/drawing/2014/main" id="{1F06EAE6-24A2-45A0-84AC-F9AA41A70016}"/>
              </a:ext>
            </a:extLst>
          </p:cNvPr>
          <p:cNvSpPr>
            <a:spLocks noChangeArrowheads="1"/>
          </p:cNvSpPr>
          <p:nvPr/>
        </p:nvSpPr>
        <p:spPr bwMode="auto">
          <a:xfrm>
            <a:off x="6908117" y="467899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50" name="组合 49">
            <a:extLst>
              <a:ext uri="{FF2B5EF4-FFF2-40B4-BE49-F238E27FC236}">
                <a16:creationId xmlns:a16="http://schemas.microsoft.com/office/drawing/2014/main" id="{F3B41E81-2380-4369-8033-CD91235ABA9F}"/>
              </a:ext>
            </a:extLst>
          </p:cNvPr>
          <p:cNvGrpSpPr/>
          <p:nvPr/>
        </p:nvGrpSpPr>
        <p:grpSpPr>
          <a:xfrm>
            <a:off x="7227194" y="4678999"/>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51" name="Rectangle 44">
              <a:extLst>
                <a:ext uri="{FF2B5EF4-FFF2-40B4-BE49-F238E27FC236}">
                  <a16:creationId xmlns:a16="http://schemas.microsoft.com/office/drawing/2014/main" id="{C3EA706C-9F95-4C47-BA1D-93FC46AC0982}"/>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2" name="Rectangle 44">
              <a:extLst>
                <a:ext uri="{FF2B5EF4-FFF2-40B4-BE49-F238E27FC236}">
                  <a16:creationId xmlns:a16="http://schemas.microsoft.com/office/drawing/2014/main" id="{99E99017-D32B-416D-BB7F-98BD93A2284E}"/>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3" name="Rectangle 44">
              <a:extLst>
                <a:ext uri="{FF2B5EF4-FFF2-40B4-BE49-F238E27FC236}">
                  <a16:creationId xmlns:a16="http://schemas.microsoft.com/office/drawing/2014/main" id="{04E3D202-6592-4F08-B17E-3E5E6B9B406F}"/>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4" name="Rectangle 44">
              <a:extLst>
                <a:ext uri="{FF2B5EF4-FFF2-40B4-BE49-F238E27FC236}">
                  <a16:creationId xmlns:a16="http://schemas.microsoft.com/office/drawing/2014/main" id="{4CC69CC2-4540-45C2-8772-C934842EAB62}"/>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5" name="Rectangle 44">
              <a:extLst>
                <a:ext uri="{FF2B5EF4-FFF2-40B4-BE49-F238E27FC236}">
                  <a16:creationId xmlns:a16="http://schemas.microsoft.com/office/drawing/2014/main" id="{084D7CA8-B307-4426-8FC9-9A69B5EDC00F}"/>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6" name="Rectangle 44">
              <a:extLst>
                <a:ext uri="{FF2B5EF4-FFF2-40B4-BE49-F238E27FC236}">
                  <a16:creationId xmlns:a16="http://schemas.microsoft.com/office/drawing/2014/main" id="{64245F3E-6E7E-429D-BF1B-A571F2E6193B}"/>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7" name="Rectangle 44">
              <a:extLst>
                <a:ext uri="{FF2B5EF4-FFF2-40B4-BE49-F238E27FC236}">
                  <a16:creationId xmlns:a16="http://schemas.microsoft.com/office/drawing/2014/main" id="{EB63D85B-C3E0-4D4D-9868-D2754CB03D63}"/>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8" name="Rectangle 44">
              <a:extLst>
                <a:ext uri="{FF2B5EF4-FFF2-40B4-BE49-F238E27FC236}">
                  <a16:creationId xmlns:a16="http://schemas.microsoft.com/office/drawing/2014/main" id="{FCB3ADC9-041B-4891-8257-D9DA683C8E6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9" name="Rectangle 44">
              <a:extLst>
                <a:ext uri="{FF2B5EF4-FFF2-40B4-BE49-F238E27FC236}">
                  <a16:creationId xmlns:a16="http://schemas.microsoft.com/office/drawing/2014/main" id="{EE985668-8587-46EC-A708-B513B30DA368}"/>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0" name="Rectangle 44">
              <a:extLst>
                <a:ext uri="{FF2B5EF4-FFF2-40B4-BE49-F238E27FC236}">
                  <a16:creationId xmlns:a16="http://schemas.microsoft.com/office/drawing/2014/main" id="{DE57B177-85D4-4C4F-A387-3E861A735E70}"/>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1" name="Rectangle 44">
              <a:extLst>
                <a:ext uri="{FF2B5EF4-FFF2-40B4-BE49-F238E27FC236}">
                  <a16:creationId xmlns:a16="http://schemas.microsoft.com/office/drawing/2014/main" id="{A6EC483D-16EF-43E7-8D01-674A98DFA5C9}"/>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2" name="Rectangle 44">
              <a:extLst>
                <a:ext uri="{FF2B5EF4-FFF2-40B4-BE49-F238E27FC236}">
                  <a16:creationId xmlns:a16="http://schemas.microsoft.com/office/drawing/2014/main" id="{594E8BB6-F7EF-43A7-BEEB-29A6BA749B3C}"/>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cxnSp>
        <p:nvCxnSpPr>
          <p:cNvPr id="63" name="直接箭头连接符 62">
            <a:extLst>
              <a:ext uri="{FF2B5EF4-FFF2-40B4-BE49-F238E27FC236}">
                <a16:creationId xmlns:a16="http://schemas.microsoft.com/office/drawing/2014/main" id="{72E541A0-8443-4130-885C-C896D4C51931}"/>
              </a:ext>
            </a:extLst>
          </p:cNvPr>
          <p:cNvCxnSpPr/>
          <p:nvPr/>
        </p:nvCxnSpPr>
        <p:spPr>
          <a:xfrm>
            <a:off x="2760232" y="4209392"/>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36C23F6-B4DB-4094-99B3-8C0080332B9A}"/>
              </a:ext>
            </a:extLst>
          </p:cNvPr>
          <p:cNvCxnSpPr/>
          <p:nvPr/>
        </p:nvCxnSpPr>
        <p:spPr>
          <a:xfrm>
            <a:off x="4754463" y="4209392"/>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088FA05-6068-409F-8512-53F5FE9C872D}"/>
              </a:ext>
            </a:extLst>
          </p:cNvPr>
          <p:cNvCxnSpPr/>
          <p:nvPr/>
        </p:nvCxnSpPr>
        <p:spPr>
          <a:xfrm>
            <a:off x="6748694" y="4209392"/>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A676D57-56A6-4951-9E2A-5D80E498B912}"/>
              </a:ext>
            </a:extLst>
          </p:cNvPr>
          <p:cNvSpPr txBox="1"/>
          <p:nvPr/>
        </p:nvSpPr>
        <p:spPr>
          <a:xfrm>
            <a:off x="6919678" y="4212544"/>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
        <p:nvSpPr>
          <p:cNvPr id="67" name="文本框 66">
            <a:extLst>
              <a:ext uri="{FF2B5EF4-FFF2-40B4-BE49-F238E27FC236}">
                <a16:creationId xmlns:a16="http://schemas.microsoft.com/office/drawing/2014/main" id="{BF89B0F9-9A43-4316-A896-93912E33CB9C}"/>
              </a:ext>
            </a:extLst>
          </p:cNvPr>
          <p:cNvSpPr txBox="1"/>
          <p:nvPr/>
        </p:nvSpPr>
        <p:spPr>
          <a:xfrm>
            <a:off x="3979892" y="4190111"/>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Tree>
    <p:extLst>
      <p:ext uri="{BB962C8B-B14F-4D97-AF65-F5344CB8AC3E}">
        <p14:creationId xmlns:p14="http://schemas.microsoft.com/office/powerpoint/2010/main" val="79327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624400"/>
          </a:xfrm>
        </p:spPr>
        <p:txBody>
          <a:bodyPr>
            <a:normAutofit lnSpcReduction="10000"/>
          </a:bodyPr>
          <a:lstStyle/>
          <a:p>
            <a:r>
              <a:rPr lang="zh-CN" altLang="en-US" dirty="0"/>
              <a:t>接收端的处理</a:t>
            </a:r>
          </a:p>
          <a:p>
            <a:pPr lvl="1"/>
            <a:r>
              <a:rPr lang="zh-CN" altLang="en-US" dirty="0"/>
              <a:t>检查接收到的比特流，若出现连续</a:t>
            </a:r>
            <a:r>
              <a:rPr lang="en-US" altLang="zh-CN" dirty="0"/>
              <a:t>5</a:t>
            </a:r>
            <a:r>
              <a:rPr lang="zh-CN" altLang="en-US" dirty="0"/>
              <a:t>个</a:t>
            </a:r>
            <a:r>
              <a:rPr lang="en-US" altLang="zh-CN" dirty="0"/>
              <a:t>1</a:t>
            </a:r>
            <a:r>
              <a:rPr lang="zh-CN" altLang="en-US" dirty="0"/>
              <a:t>后，则检查下一比特</a:t>
            </a:r>
          </a:p>
          <a:p>
            <a:pPr lvl="1"/>
            <a:r>
              <a:rPr lang="zh-CN" altLang="en-US" dirty="0"/>
              <a:t>若为</a:t>
            </a:r>
            <a:r>
              <a:rPr lang="en-US" altLang="zh-CN" dirty="0"/>
              <a:t>0</a:t>
            </a:r>
            <a:r>
              <a:rPr lang="zh-CN" altLang="en-US" dirty="0"/>
              <a:t>：则后面为有效载荷，该</a:t>
            </a:r>
            <a:r>
              <a:rPr lang="en-US" altLang="zh-CN" dirty="0"/>
              <a:t>0</a:t>
            </a:r>
            <a:r>
              <a:rPr lang="zh-CN" altLang="en-US" dirty="0"/>
              <a:t>比特是发送方填充进去的，直接丢弃</a:t>
            </a:r>
          </a:p>
          <a:p>
            <a:pPr lvl="1"/>
            <a:r>
              <a:rPr lang="zh-CN" altLang="en-US" dirty="0"/>
              <a:t>若为</a:t>
            </a:r>
            <a:r>
              <a:rPr lang="en-US" altLang="zh-CN" dirty="0"/>
              <a:t>1</a:t>
            </a:r>
            <a:r>
              <a:rPr lang="zh-CN" altLang="en-US" dirty="0"/>
              <a:t>：</a:t>
            </a:r>
            <a:endParaRPr lang="en-US" altLang="zh-CN" dirty="0"/>
          </a:p>
          <a:p>
            <a:pPr lvl="2"/>
            <a:r>
              <a:rPr lang="zh-CN" altLang="en-US" dirty="0"/>
              <a:t>如果接下来的一比特是</a:t>
            </a:r>
            <a:r>
              <a:rPr lang="en-US" altLang="zh-CN" dirty="0"/>
              <a:t>0</a:t>
            </a:r>
            <a:r>
              <a:rPr lang="zh-CN" altLang="en-US" dirty="0"/>
              <a:t>，则构成定界符，一帧结束</a:t>
            </a:r>
            <a:endParaRPr lang="en-US" altLang="zh-CN" dirty="0"/>
          </a:p>
          <a:p>
            <a:pPr lvl="2"/>
            <a:r>
              <a:rPr lang="zh-CN" altLang="en-US" dirty="0"/>
              <a:t>如果接下来一比特是</a:t>
            </a:r>
            <a:r>
              <a:rPr lang="en-US" altLang="zh-CN" dirty="0"/>
              <a:t>1</a:t>
            </a:r>
            <a:r>
              <a:rPr lang="zh-CN" altLang="en-US" dirty="0"/>
              <a:t>，则需要作出错或其他处理</a:t>
            </a:r>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29</a:t>
            </a:fld>
            <a:endParaRPr lang="en-US"/>
          </a:p>
        </p:txBody>
      </p:sp>
      <p:sp>
        <p:nvSpPr>
          <p:cNvPr id="68" name="Rectangle 44">
            <a:extLst>
              <a:ext uri="{FF2B5EF4-FFF2-40B4-BE49-F238E27FC236}">
                <a16:creationId xmlns:a16="http://schemas.microsoft.com/office/drawing/2014/main" id="{B480002C-FD94-43F0-80F6-5E29C78F35CA}"/>
              </a:ext>
            </a:extLst>
          </p:cNvPr>
          <p:cNvSpPr>
            <a:spLocks noChangeArrowheads="1"/>
          </p:cNvSpPr>
          <p:nvPr/>
        </p:nvSpPr>
        <p:spPr bwMode="auto">
          <a:xfrm>
            <a:off x="5936461" y="41786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sp>
        <p:nvSpPr>
          <p:cNvPr id="69" name="Rectangle 44">
            <a:extLst>
              <a:ext uri="{FF2B5EF4-FFF2-40B4-BE49-F238E27FC236}">
                <a16:creationId xmlns:a16="http://schemas.microsoft.com/office/drawing/2014/main" id="{42C6E1A7-E16F-49BE-9B1A-63EA639AFE26}"/>
              </a:ext>
            </a:extLst>
          </p:cNvPr>
          <p:cNvSpPr>
            <a:spLocks noChangeArrowheads="1"/>
          </p:cNvSpPr>
          <p:nvPr/>
        </p:nvSpPr>
        <p:spPr bwMode="auto">
          <a:xfrm>
            <a:off x="3702922" y="4178611"/>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70" name="组合 69">
            <a:extLst>
              <a:ext uri="{FF2B5EF4-FFF2-40B4-BE49-F238E27FC236}">
                <a16:creationId xmlns:a16="http://schemas.microsoft.com/office/drawing/2014/main" id="{0B3DAA70-8071-43CA-86C9-4D9D35A6728B}"/>
              </a:ext>
            </a:extLst>
          </p:cNvPr>
          <p:cNvGrpSpPr/>
          <p:nvPr/>
        </p:nvGrpSpPr>
        <p:grpSpPr>
          <a:xfrm>
            <a:off x="1788460" y="5162297"/>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71" name="Rectangle 44">
              <a:extLst>
                <a:ext uri="{FF2B5EF4-FFF2-40B4-BE49-F238E27FC236}">
                  <a16:creationId xmlns:a16="http://schemas.microsoft.com/office/drawing/2014/main" id="{378A1A71-4145-484B-9F55-90EE3ECFAE8D}"/>
                </a:ext>
              </a:extLst>
            </p:cNvPr>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2" name="Rectangle 44">
              <a:extLst>
                <a:ext uri="{FF2B5EF4-FFF2-40B4-BE49-F238E27FC236}">
                  <a16:creationId xmlns:a16="http://schemas.microsoft.com/office/drawing/2014/main" id="{98EAD765-C001-4292-9BDF-B6C188D1FF55}"/>
                </a:ext>
              </a:extLst>
            </p:cNvPr>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3" name="Rectangle 44">
              <a:extLst>
                <a:ext uri="{FF2B5EF4-FFF2-40B4-BE49-F238E27FC236}">
                  <a16:creationId xmlns:a16="http://schemas.microsoft.com/office/drawing/2014/main" id="{513AB71A-CE7C-4F81-90CD-29CA5C77317A}"/>
                </a:ext>
              </a:extLst>
            </p:cNvPr>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4" name="Rectangle 44">
              <a:extLst>
                <a:ext uri="{FF2B5EF4-FFF2-40B4-BE49-F238E27FC236}">
                  <a16:creationId xmlns:a16="http://schemas.microsoft.com/office/drawing/2014/main" id="{285298B3-8578-4586-AF12-3FF96964D7C9}"/>
                </a:ext>
              </a:extLst>
            </p:cNvPr>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5" name="Rectangle 44">
              <a:extLst>
                <a:ext uri="{FF2B5EF4-FFF2-40B4-BE49-F238E27FC236}">
                  <a16:creationId xmlns:a16="http://schemas.microsoft.com/office/drawing/2014/main" id="{D336926E-1FD8-4D25-9BEB-69E56B3764CF}"/>
                </a:ext>
              </a:extLst>
            </p:cNvPr>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6" name="Rectangle 44">
              <a:extLst>
                <a:ext uri="{FF2B5EF4-FFF2-40B4-BE49-F238E27FC236}">
                  <a16:creationId xmlns:a16="http://schemas.microsoft.com/office/drawing/2014/main" id="{2F495545-D98A-466D-B448-4A7CF3A5C9BF}"/>
                </a:ext>
              </a:extLst>
            </p:cNvPr>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77" name="组合 76">
            <a:extLst>
              <a:ext uri="{FF2B5EF4-FFF2-40B4-BE49-F238E27FC236}">
                <a16:creationId xmlns:a16="http://schemas.microsoft.com/office/drawing/2014/main" id="{D37A4515-9CD3-4158-8E79-6ED678BA05F2}"/>
              </a:ext>
            </a:extLst>
          </p:cNvPr>
          <p:cNvGrpSpPr/>
          <p:nvPr/>
        </p:nvGrpSpPr>
        <p:grpSpPr>
          <a:xfrm>
            <a:off x="3702922" y="5162297"/>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78" name="Rectangle 44">
              <a:extLst>
                <a:ext uri="{FF2B5EF4-FFF2-40B4-BE49-F238E27FC236}">
                  <a16:creationId xmlns:a16="http://schemas.microsoft.com/office/drawing/2014/main" id="{35587FE8-47C2-407A-82BD-CC26D458398D}"/>
                </a:ext>
              </a:extLst>
            </p:cNvPr>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9" name="Rectangle 44">
              <a:extLst>
                <a:ext uri="{FF2B5EF4-FFF2-40B4-BE49-F238E27FC236}">
                  <a16:creationId xmlns:a16="http://schemas.microsoft.com/office/drawing/2014/main" id="{30E7126E-29CA-48C6-A827-E93C407E500A}"/>
                </a:ext>
              </a:extLst>
            </p:cNvPr>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0" name="Rectangle 44">
              <a:extLst>
                <a:ext uri="{FF2B5EF4-FFF2-40B4-BE49-F238E27FC236}">
                  <a16:creationId xmlns:a16="http://schemas.microsoft.com/office/drawing/2014/main" id="{04DA6C02-F838-4B37-BA43-96F8CB811749}"/>
                </a:ext>
              </a:extLst>
            </p:cNvPr>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1" name="Rectangle 44">
              <a:extLst>
                <a:ext uri="{FF2B5EF4-FFF2-40B4-BE49-F238E27FC236}">
                  <a16:creationId xmlns:a16="http://schemas.microsoft.com/office/drawing/2014/main" id="{B044BBAB-6F09-486E-988B-E607C82B6B56}"/>
                </a:ext>
              </a:extLst>
            </p:cNvPr>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2" name="Rectangle 44">
              <a:extLst>
                <a:ext uri="{FF2B5EF4-FFF2-40B4-BE49-F238E27FC236}">
                  <a16:creationId xmlns:a16="http://schemas.microsoft.com/office/drawing/2014/main" id="{7DF5FA5F-F74F-4278-AF44-2965D064C3AF}"/>
                </a:ext>
              </a:extLst>
            </p:cNvPr>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3" name="Rectangle 44">
              <a:extLst>
                <a:ext uri="{FF2B5EF4-FFF2-40B4-BE49-F238E27FC236}">
                  <a16:creationId xmlns:a16="http://schemas.microsoft.com/office/drawing/2014/main" id="{776FEB43-8442-419D-86EF-4C7E0499CB4C}"/>
                </a:ext>
              </a:extLst>
            </p:cNvPr>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84" name="组合 83">
            <a:extLst>
              <a:ext uri="{FF2B5EF4-FFF2-40B4-BE49-F238E27FC236}">
                <a16:creationId xmlns:a16="http://schemas.microsoft.com/office/drawing/2014/main" id="{05BD4B89-3B0F-4836-8742-DA2E455B1E5D}"/>
              </a:ext>
            </a:extLst>
          </p:cNvPr>
          <p:cNvGrpSpPr/>
          <p:nvPr/>
        </p:nvGrpSpPr>
        <p:grpSpPr>
          <a:xfrm>
            <a:off x="5617384" y="5162303"/>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85" name="Rectangle 44">
              <a:extLst>
                <a:ext uri="{FF2B5EF4-FFF2-40B4-BE49-F238E27FC236}">
                  <a16:creationId xmlns:a16="http://schemas.microsoft.com/office/drawing/2014/main" id="{B162F330-0A04-4F5E-A5FB-D33FE5E5F9BE}"/>
                </a:ext>
              </a:extLst>
            </p:cNvPr>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6" name="Rectangle 44">
              <a:extLst>
                <a:ext uri="{FF2B5EF4-FFF2-40B4-BE49-F238E27FC236}">
                  <a16:creationId xmlns:a16="http://schemas.microsoft.com/office/drawing/2014/main" id="{D7B8BE58-DA9B-4031-A458-472BE95E3471}"/>
                </a:ext>
              </a:extLst>
            </p:cNvPr>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7" name="Rectangle 44">
              <a:extLst>
                <a:ext uri="{FF2B5EF4-FFF2-40B4-BE49-F238E27FC236}">
                  <a16:creationId xmlns:a16="http://schemas.microsoft.com/office/drawing/2014/main" id="{0711C2C6-69AD-4EFA-9F6C-329362C0847A}"/>
                </a:ext>
              </a:extLst>
            </p:cNvPr>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8" name="Rectangle 44">
              <a:extLst>
                <a:ext uri="{FF2B5EF4-FFF2-40B4-BE49-F238E27FC236}">
                  <a16:creationId xmlns:a16="http://schemas.microsoft.com/office/drawing/2014/main" id="{21852CE8-9024-4E6E-8480-5223B7945195}"/>
                </a:ext>
              </a:extLst>
            </p:cNvPr>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9" name="Rectangle 44">
              <a:extLst>
                <a:ext uri="{FF2B5EF4-FFF2-40B4-BE49-F238E27FC236}">
                  <a16:creationId xmlns:a16="http://schemas.microsoft.com/office/drawing/2014/main" id="{C67B8ABE-4431-438E-B745-2914E329DA3F}"/>
                </a:ext>
              </a:extLst>
            </p:cNvPr>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0" name="Rectangle 44">
              <a:extLst>
                <a:ext uri="{FF2B5EF4-FFF2-40B4-BE49-F238E27FC236}">
                  <a16:creationId xmlns:a16="http://schemas.microsoft.com/office/drawing/2014/main" id="{843AB3D8-C8BB-4582-A9C6-473B71CCF207}"/>
                </a:ext>
              </a:extLst>
            </p:cNvPr>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1" name="Rectangle 44">
              <a:extLst>
                <a:ext uri="{FF2B5EF4-FFF2-40B4-BE49-F238E27FC236}">
                  <a16:creationId xmlns:a16="http://schemas.microsoft.com/office/drawing/2014/main" id="{9AFA174D-9138-4670-9AA4-867640F6FDDF}"/>
                </a:ext>
              </a:extLst>
            </p:cNvPr>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2" name="Rectangle 44">
              <a:extLst>
                <a:ext uri="{FF2B5EF4-FFF2-40B4-BE49-F238E27FC236}">
                  <a16:creationId xmlns:a16="http://schemas.microsoft.com/office/drawing/2014/main" id="{AC356FA0-20DE-4177-B1BB-4A0657943848}"/>
                </a:ext>
              </a:extLst>
            </p:cNvPr>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3" name="Rectangle 44">
              <a:extLst>
                <a:ext uri="{FF2B5EF4-FFF2-40B4-BE49-F238E27FC236}">
                  <a16:creationId xmlns:a16="http://schemas.microsoft.com/office/drawing/2014/main" id="{EE5296E7-91EE-4DFB-9593-755C5BD4DE1D}"/>
                </a:ext>
              </a:extLst>
            </p:cNvPr>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4" name="Rectangle 44">
              <a:extLst>
                <a:ext uri="{FF2B5EF4-FFF2-40B4-BE49-F238E27FC236}">
                  <a16:creationId xmlns:a16="http://schemas.microsoft.com/office/drawing/2014/main" id="{FFE8A1D3-A881-45DC-82F4-573B3421A335}"/>
                </a:ext>
              </a:extLst>
            </p:cNvPr>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5" name="Rectangle 44">
              <a:extLst>
                <a:ext uri="{FF2B5EF4-FFF2-40B4-BE49-F238E27FC236}">
                  <a16:creationId xmlns:a16="http://schemas.microsoft.com/office/drawing/2014/main" id="{D8F282E5-07CD-4908-AF28-598EBE47F23F}"/>
                </a:ext>
              </a:extLst>
            </p:cNvPr>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96" name="Rectangle 44">
              <a:extLst>
                <a:ext uri="{FF2B5EF4-FFF2-40B4-BE49-F238E27FC236}">
                  <a16:creationId xmlns:a16="http://schemas.microsoft.com/office/drawing/2014/main" id="{B72F6C0E-4B34-44B3-B809-763A945D4CC5}"/>
                </a:ext>
              </a:extLst>
            </p:cNvPr>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97" name="矩形 96">
            <a:extLst>
              <a:ext uri="{FF2B5EF4-FFF2-40B4-BE49-F238E27FC236}">
                <a16:creationId xmlns:a16="http://schemas.microsoft.com/office/drawing/2014/main" id="{54617594-68EE-46BA-B826-C09E0FB76997}"/>
              </a:ext>
            </a:extLst>
          </p:cNvPr>
          <p:cNvSpPr/>
          <p:nvPr/>
        </p:nvSpPr>
        <p:spPr>
          <a:xfrm>
            <a:off x="796005" y="5099537"/>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处理后</a:t>
            </a:r>
          </a:p>
        </p:txBody>
      </p:sp>
      <p:grpSp>
        <p:nvGrpSpPr>
          <p:cNvPr id="98" name="组合 97">
            <a:extLst>
              <a:ext uri="{FF2B5EF4-FFF2-40B4-BE49-F238E27FC236}">
                <a16:creationId xmlns:a16="http://schemas.microsoft.com/office/drawing/2014/main" id="{127621A3-C69C-45F1-B1F0-A29936645555}"/>
              </a:ext>
            </a:extLst>
          </p:cNvPr>
          <p:cNvGrpSpPr/>
          <p:nvPr/>
        </p:nvGrpSpPr>
        <p:grpSpPr>
          <a:xfrm>
            <a:off x="1788460" y="4178611"/>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99" name="Rectangle 44">
              <a:extLst>
                <a:ext uri="{FF2B5EF4-FFF2-40B4-BE49-F238E27FC236}">
                  <a16:creationId xmlns:a16="http://schemas.microsoft.com/office/drawing/2014/main" id="{597A2914-C607-4F77-83AD-1D31B4FC3CD0}"/>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0" name="Rectangle 44">
              <a:extLst>
                <a:ext uri="{FF2B5EF4-FFF2-40B4-BE49-F238E27FC236}">
                  <a16:creationId xmlns:a16="http://schemas.microsoft.com/office/drawing/2014/main" id="{2D90DC32-828E-4F24-AD99-1E067231E601}"/>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1" name="Rectangle 44">
              <a:extLst>
                <a:ext uri="{FF2B5EF4-FFF2-40B4-BE49-F238E27FC236}">
                  <a16:creationId xmlns:a16="http://schemas.microsoft.com/office/drawing/2014/main" id="{FEF17E50-5174-45BE-A79E-4FB1C52B9650}"/>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2" name="Rectangle 44">
              <a:extLst>
                <a:ext uri="{FF2B5EF4-FFF2-40B4-BE49-F238E27FC236}">
                  <a16:creationId xmlns:a16="http://schemas.microsoft.com/office/drawing/2014/main" id="{B27461F4-6996-4A5C-8B18-F5C5E3C045B7}"/>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3" name="Rectangle 44">
              <a:extLst>
                <a:ext uri="{FF2B5EF4-FFF2-40B4-BE49-F238E27FC236}">
                  <a16:creationId xmlns:a16="http://schemas.microsoft.com/office/drawing/2014/main" id="{E189983F-9417-4971-88A2-7F55188B46C0}"/>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4" name="Rectangle 44">
              <a:extLst>
                <a:ext uri="{FF2B5EF4-FFF2-40B4-BE49-F238E27FC236}">
                  <a16:creationId xmlns:a16="http://schemas.microsoft.com/office/drawing/2014/main" id="{ED80BF1D-0DC3-43DE-B721-C55AB40465B1}"/>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05" name="组合 104">
            <a:extLst>
              <a:ext uri="{FF2B5EF4-FFF2-40B4-BE49-F238E27FC236}">
                <a16:creationId xmlns:a16="http://schemas.microsoft.com/office/drawing/2014/main" id="{EED39FB2-BD6D-4482-B185-7CC574203DDF}"/>
              </a:ext>
            </a:extLst>
          </p:cNvPr>
          <p:cNvGrpSpPr/>
          <p:nvPr/>
        </p:nvGrpSpPr>
        <p:grpSpPr>
          <a:xfrm>
            <a:off x="4021999" y="4178611"/>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106" name="Rectangle 44">
              <a:extLst>
                <a:ext uri="{FF2B5EF4-FFF2-40B4-BE49-F238E27FC236}">
                  <a16:creationId xmlns:a16="http://schemas.microsoft.com/office/drawing/2014/main" id="{4E80C4B8-9C90-4A40-81E4-6A81F7A0F7C4}"/>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7" name="Rectangle 44">
              <a:extLst>
                <a:ext uri="{FF2B5EF4-FFF2-40B4-BE49-F238E27FC236}">
                  <a16:creationId xmlns:a16="http://schemas.microsoft.com/office/drawing/2014/main" id="{9B5E16C3-652F-4311-80CE-DD82470F0F56}"/>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8" name="Rectangle 44">
              <a:extLst>
                <a:ext uri="{FF2B5EF4-FFF2-40B4-BE49-F238E27FC236}">
                  <a16:creationId xmlns:a16="http://schemas.microsoft.com/office/drawing/2014/main" id="{DF63FEDF-6513-4190-AD15-3C15FADDCA3D}"/>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9" name="Rectangle 44">
              <a:extLst>
                <a:ext uri="{FF2B5EF4-FFF2-40B4-BE49-F238E27FC236}">
                  <a16:creationId xmlns:a16="http://schemas.microsoft.com/office/drawing/2014/main" id="{93D03551-B78B-460C-B6B4-7F036BDCECE2}"/>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0" name="Rectangle 44">
              <a:extLst>
                <a:ext uri="{FF2B5EF4-FFF2-40B4-BE49-F238E27FC236}">
                  <a16:creationId xmlns:a16="http://schemas.microsoft.com/office/drawing/2014/main" id="{D28ED8DA-000B-4FC3-9C10-D41DD4F7C51F}"/>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1" name="Rectangle 44">
              <a:extLst>
                <a:ext uri="{FF2B5EF4-FFF2-40B4-BE49-F238E27FC236}">
                  <a16:creationId xmlns:a16="http://schemas.microsoft.com/office/drawing/2014/main" id="{CCAFBA57-B248-4B0F-9B31-8352C69AA7C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12" name="组合 111">
            <a:extLst>
              <a:ext uri="{FF2B5EF4-FFF2-40B4-BE49-F238E27FC236}">
                <a16:creationId xmlns:a16="http://schemas.microsoft.com/office/drawing/2014/main" id="{A7456F3D-CE02-468C-94E1-46D5E4BFA78F}"/>
              </a:ext>
            </a:extLst>
          </p:cNvPr>
          <p:cNvGrpSpPr/>
          <p:nvPr/>
        </p:nvGrpSpPr>
        <p:grpSpPr>
          <a:xfrm>
            <a:off x="6255538" y="4178617"/>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113" name="Rectangle 44">
              <a:extLst>
                <a:ext uri="{FF2B5EF4-FFF2-40B4-BE49-F238E27FC236}">
                  <a16:creationId xmlns:a16="http://schemas.microsoft.com/office/drawing/2014/main" id="{131CCE84-59BE-4E5F-8655-C43FC784674F}"/>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4" name="Rectangle 44">
              <a:extLst>
                <a:ext uri="{FF2B5EF4-FFF2-40B4-BE49-F238E27FC236}">
                  <a16:creationId xmlns:a16="http://schemas.microsoft.com/office/drawing/2014/main" id="{8EE1737F-2F6C-4D05-BCFF-21F9935B877B}"/>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5" name="Rectangle 44">
              <a:extLst>
                <a:ext uri="{FF2B5EF4-FFF2-40B4-BE49-F238E27FC236}">
                  <a16:creationId xmlns:a16="http://schemas.microsoft.com/office/drawing/2014/main" id="{C84BE9AC-C20C-4FEF-BAD9-5A941C081715}"/>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6" name="Rectangle 44">
              <a:extLst>
                <a:ext uri="{FF2B5EF4-FFF2-40B4-BE49-F238E27FC236}">
                  <a16:creationId xmlns:a16="http://schemas.microsoft.com/office/drawing/2014/main" id="{9406A9BE-762E-4250-B4A5-314760B390A6}"/>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7" name="Rectangle 44">
              <a:extLst>
                <a:ext uri="{FF2B5EF4-FFF2-40B4-BE49-F238E27FC236}">
                  <a16:creationId xmlns:a16="http://schemas.microsoft.com/office/drawing/2014/main" id="{D838F99D-1D07-47F0-8A5F-2B545DB63CBA}"/>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8" name="Rectangle 44">
              <a:extLst>
                <a:ext uri="{FF2B5EF4-FFF2-40B4-BE49-F238E27FC236}">
                  <a16:creationId xmlns:a16="http://schemas.microsoft.com/office/drawing/2014/main" id="{8A7975A6-4ADF-4F50-ACC7-57337E6B616F}"/>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9" name="Rectangle 44">
              <a:extLst>
                <a:ext uri="{FF2B5EF4-FFF2-40B4-BE49-F238E27FC236}">
                  <a16:creationId xmlns:a16="http://schemas.microsoft.com/office/drawing/2014/main" id="{630CB66D-FA81-4CC4-A79B-51419496938E}"/>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0" name="Rectangle 44">
              <a:extLst>
                <a:ext uri="{FF2B5EF4-FFF2-40B4-BE49-F238E27FC236}">
                  <a16:creationId xmlns:a16="http://schemas.microsoft.com/office/drawing/2014/main" id="{FEA215DB-261B-488B-B698-30F8670356B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1" name="Rectangle 44">
              <a:extLst>
                <a:ext uri="{FF2B5EF4-FFF2-40B4-BE49-F238E27FC236}">
                  <a16:creationId xmlns:a16="http://schemas.microsoft.com/office/drawing/2014/main" id="{66CDDB61-2C5D-415F-8C79-B655B95462AE}"/>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22" name="Rectangle 44">
              <a:extLst>
                <a:ext uri="{FF2B5EF4-FFF2-40B4-BE49-F238E27FC236}">
                  <a16:creationId xmlns:a16="http://schemas.microsoft.com/office/drawing/2014/main" id="{7FABF65A-940B-4659-8063-04A2901C8C38}"/>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3" name="Rectangle 44">
              <a:extLst>
                <a:ext uri="{FF2B5EF4-FFF2-40B4-BE49-F238E27FC236}">
                  <a16:creationId xmlns:a16="http://schemas.microsoft.com/office/drawing/2014/main" id="{9CBD8982-1C42-4718-A1D0-26115C270AD7}"/>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4" name="Rectangle 44">
              <a:extLst>
                <a:ext uri="{FF2B5EF4-FFF2-40B4-BE49-F238E27FC236}">
                  <a16:creationId xmlns:a16="http://schemas.microsoft.com/office/drawing/2014/main" id="{3D2B58D5-5A25-47CF-A451-7B79A721F601}"/>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125" name="直接箭头连接符 124">
            <a:extLst>
              <a:ext uri="{FF2B5EF4-FFF2-40B4-BE49-F238E27FC236}">
                <a16:creationId xmlns:a16="http://schemas.microsoft.com/office/drawing/2014/main" id="{2DA0BC6E-9888-4D5D-8C91-F552A09D112B}"/>
              </a:ext>
            </a:extLst>
          </p:cNvPr>
          <p:cNvCxnSpPr>
            <a:cxnSpLocks/>
            <a:endCxn id="69" idx="0"/>
          </p:cNvCxnSpPr>
          <p:nvPr/>
        </p:nvCxnSpPr>
        <p:spPr>
          <a:xfrm flipH="1">
            <a:off x="3862461" y="3846779"/>
            <a:ext cx="227003" cy="331832"/>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FBC4490-5EFC-4759-8654-BEEB5C305FEF}"/>
              </a:ext>
            </a:extLst>
          </p:cNvPr>
          <p:cNvCxnSpPr>
            <a:cxnSpLocks/>
            <a:endCxn id="68" idx="0"/>
          </p:cNvCxnSpPr>
          <p:nvPr/>
        </p:nvCxnSpPr>
        <p:spPr>
          <a:xfrm flipH="1">
            <a:off x="6096000" y="3846779"/>
            <a:ext cx="239306" cy="331838"/>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78">
            <a:extLst>
              <a:ext uri="{FF2B5EF4-FFF2-40B4-BE49-F238E27FC236}">
                <a16:creationId xmlns:a16="http://schemas.microsoft.com/office/drawing/2014/main" id="{D6D1EDC0-BC1C-4B66-8AE1-FE713F31E5B4}"/>
              </a:ext>
            </a:extLst>
          </p:cNvPr>
          <p:cNvSpPr>
            <a:spLocks noChangeShapeType="1"/>
          </p:cNvSpPr>
          <p:nvPr/>
        </p:nvSpPr>
        <p:spPr bwMode="auto">
          <a:xfrm flipH="1">
            <a:off x="3862459" y="4494070"/>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sp>
        <p:nvSpPr>
          <p:cNvPr id="128" name="Line 78">
            <a:extLst>
              <a:ext uri="{FF2B5EF4-FFF2-40B4-BE49-F238E27FC236}">
                <a16:creationId xmlns:a16="http://schemas.microsoft.com/office/drawing/2014/main" id="{49F477B8-58D3-4019-8563-813C6984BA2A}"/>
              </a:ext>
            </a:extLst>
          </p:cNvPr>
          <p:cNvSpPr>
            <a:spLocks noChangeShapeType="1"/>
          </p:cNvSpPr>
          <p:nvPr/>
        </p:nvSpPr>
        <p:spPr bwMode="auto">
          <a:xfrm flipH="1">
            <a:off x="5776920" y="4522335"/>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cxnSp>
        <p:nvCxnSpPr>
          <p:cNvPr id="129" name="直接箭头连接符 128">
            <a:extLst>
              <a:ext uri="{FF2B5EF4-FFF2-40B4-BE49-F238E27FC236}">
                <a16:creationId xmlns:a16="http://schemas.microsoft.com/office/drawing/2014/main" id="{51BEAFBA-E4EA-4A92-8160-D60881FD1837}"/>
              </a:ext>
            </a:extLst>
          </p:cNvPr>
          <p:cNvCxnSpPr/>
          <p:nvPr/>
        </p:nvCxnSpPr>
        <p:spPr>
          <a:xfrm>
            <a:off x="1788461" y="4618713"/>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FC2957AE-8914-47C5-A469-DA680A994C4D}"/>
              </a:ext>
            </a:extLst>
          </p:cNvPr>
          <p:cNvCxnSpPr/>
          <p:nvPr/>
        </p:nvCxnSpPr>
        <p:spPr>
          <a:xfrm>
            <a:off x="4095752" y="4618713"/>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57B246A2-7488-4837-9711-CD7439269699}"/>
              </a:ext>
            </a:extLst>
          </p:cNvPr>
          <p:cNvCxnSpPr>
            <a:cxnSpLocks/>
          </p:cNvCxnSpPr>
          <p:nvPr/>
        </p:nvCxnSpPr>
        <p:spPr>
          <a:xfrm>
            <a:off x="6312730" y="4618713"/>
            <a:ext cx="5158386"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F0458B5B-FED5-49E1-BFFA-9958A29F7F4A}"/>
              </a:ext>
            </a:extLst>
          </p:cNvPr>
          <p:cNvSpPr/>
          <p:nvPr/>
        </p:nvSpPr>
        <p:spPr>
          <a:xfrm>
            <a:off x="6601722" y="5099537"/>
            <a:ext cx="2525507" cy="406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3" name="Rectangle 44">
            <a:extLst>
              <a:ext uri="{FF2B5EF4-FFF2-40B4-BE49-F238E27FC236}">
                <a16:creationId xmlns:a16="http://schemas.microsoft.com/office/drawing/2014/main" id="{EB1BC619-9B14-4B8E-BB2C-45D2B8F451E9}"/>
              </a:ext>
            </a:extLst>
          </p:cNvPr>
          <p:cNvSpPr>
            <a:spLocks noChangeArrowheads="1"/>
          </p:cNvSpPr>
          <p:nvPr/>
        </p:nvSpPr>
        <p:spPr bwMode="auto">
          <a:xfrm>
            <a:off x="10109068" y="41721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4" name="Rectangle 44">
            <a:extLst>
              <a:ext uri="{FF2B5EF4-FFF2-40B4-BE49-F238E27FC236}">
                <a16:creationId xmlns:a16="http://schemas.microsoft.com/office/drawing/2014/main" id="{6F738D05-0CB1-430D-ABB7-398C7B5D818B}"/>
              </a:ext>
            </a:extLst>
          </p:cNvPr>
          <p:cNvSpPr>
            <a:spLocks noChangeArrowheads="1"/>
          </p:cNvSpPr>
          <p:nvPr/>
        </p:nvSpPr>
        <p:spPr bwMode="auto">
          <a:xfrm>
            <a:off x="9441883"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cxnSp>
        <p:nvCxnSpPr>
          <p:cNvPr id="135" name="直接连接符 134">
            <a:extLst>
              <a:ext uri="{FF2B5EF4-FFF2-40B4-BE49-F238E27FC236}">
                <a16:creationId xmlns:a16="http://schemas.microsoft.com/office/drawing/2014/main" id="{7B32CE72-42F3-4C12-B52D-5C06EAB3A40E}"/>
              </a:ext>
            </a:extLst>
          </p:cNvPr>
          <p:cNvCxnSpPr>
            <a:cxnSpLocks/>
          </p:cNvCxnSpPr>
          <p:nvPr/>
        </p:nvCxnSpPr>
        <p:spPr>
          <a:xfrm>
            <a:off x="6574615"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82EE0AE1-0B58-495B-B427-20D9A19132F4}"/>
              </a:ext>
            </a:extLst>
          </p:cNvPr>
          <p:cNvCxnSpPr>
            <a:cxnSpLocks/>
          </p:cNvCxnSpPr>
          <p:nvPr/>
        </p:nvCxnSpPr>
        <p:spPr>
          <a:xfrm>
            <a:off x="9127229"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1103901-BCB5-44F8-8260-3DFEC4B10682}"/>
              </a:ext>
            </a:extLst>
          </p:cNvPr>
          <p:cNvCxnSpPr>
            <a:cxnSpLocks/>
          </p:cNvCxnSpPr>
          <p:nvPr/>
        </p:nvCxnSpPr>
        <p:spPr>
          <a:xfrm>
            <a:off x="6574615" y="5858953"/>
            <a:ext cx="255261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Rectangle 44">
            <a:extLst>
              <a:ext uri="{FF2B5EF4-FFF2-40B4-BE49-F238E27FC236}">
                <a16:creationId xmlns:a16="http://schemas.microsoft.com/office/drawing/2014/main" id="{2496BEF5-7762-4AC9-A016-6CE1758070EF}"/>
              </a:ext>
            </a:extLst>
          </p:cNvPr>
          <p:cNvSpPr>
            <a:spLocks noChangeArrowheads="1"/>
          </p:cNvSpPr>
          <p:nvPr/>
        </p:nvSpPr>
        <p:spPr bwMode="auto">
          <a:xfrm>
            <a:off x="10430643"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9" name="Rectangle 44">
            <a:extLst>
              <a:ext uri="{FF2B5EF4-FFF2-40B4-BE49-F238E27FC236}">
                <a16:creationId xmlns:a16="http://schemas.microsoft.com/office/drawing/2014/main" id="{0C5763A3-3926-4336-BE47-BA182F9EE9EB}"/>
              </a:ext>
            </a:extLst>
          </p:cNvPr>
          <p:cNvSpPr>
            <a:spLocks noChangeArrowheads="1"/>
          </p:cNvSpPr>
          <p:nvPr/>
        </p:nvSpPr>
        <p:spPr bwMode="auto">
          <a:xfrm>
            <a:off x="10791341"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0" name="Rectangle 44">
            <a:extLst>
              <a:ext uri="{FF2B5EF4-FFF2-40B4-BE49-F238E27FC236}">
                <a16:creationId xmlns:a16="http://schemas.microsoft.com/office/drawing/2014/main" id="{5EA2C026-AF1E-4EDE-A1DF-CE362929929F}"/>
              </a:ext>
            </a:extLst>
          </p:cNvPr>
          <p:cNvSpPr>
            <a:spLocks noChangeArrowheads="1"/>
          </p:cNvSpPr>
          <p:nvPr/>
        </p:nvSpPr>
        <p:spPr bwMode="auto">
          <a:xfrm>
            <a:off x="11152039"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1" name="Rectangle 44">
            <a:extLst>
              <a:ext uri="{FF2B5EF4-FFF2-40B4-BE49-F238E27FC236}">
                <a16:creationId xmlns:a16="http://schemas.microsoft.com/office/drawing/2014/main" id="{E369FC9F-1FAC-4ABA-B8DA-F20876F757E8}"/>
              </a:ext>
            </a:extLst>
          </p:cNvPr>
          <p:cNvSpPr>
            <a:spLocks noChangeArrowheads="1"/>
          </p:cNvSpPr>
          <p:nvPr/>
        </p:nvSpPr>
        <p:spPr bwMode="auto">
          <a:xfrm>
            <a:off x="9764996"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2" name="Rectangle 44">
            <a:extLst>
              <a:ext uri="{FF2B5EF4-FFF2-40B4-BE49-F238E27FC236}">
                <a16:creationId xmlns:a16="http://schemas.microsoft.com/office/drawing/2014/main" id="{CCD067B0-6E0F-41F3-87AF-CA6B0E58D3D4}"/>
              </a:ext>
            </a:extLst>
          </p:cNvPr>
          <p:cNvSpPr>
            <a:spLocks noChangeArrowheads="1"/>
          </p:cNvSpPr>
          <p:nvPr/>
        </p:nvSpPr>
        <p:spPr bwMode="auto">
          <a:xfrm>
            <a:off x="10136204"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3" name="Rectangle 44">
            <a:extLst>
              <a:ext uri="{FF2B5EF4-FFF2-40B4-BE49-F238E27FC236}">
                <a16:creationId xmlns:a16="http://schemas.microsoft.com/office/drawing/2014/main" id="{0C04377C-49AB-4882-ABEC-F47470711971}"/>
              </a:ext>
            </a:extLst>
          </p:cNvPr>
          <p:cNvSpPr>
            <a:spLocks noChangeArrowheads="1"/>
          </p:cNvSpPr>
          <p:nvPr/>
        </p:nvSpPr>
        <p:spPr bwMode="auto">
          <a:xfrm>
            <a:off x="10402312"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cxnSp>
        <p:nvCxnSpPr>
          <p:cNvPr id="144" name="直接箭头连接符 143">
            <a:extLst>
              <a:ext uri="{FF2B5EF4-FFF2-40B4-BE49-F238E27FC236}">
                <a16:creationId xmlns:a16="http://schemas.microsoft.com/office/drawing/2014/main" id="{56E97417-44C6-4723-B544-645B11505132}"/>
              </a:ext>
            </a:extLst>
          </p:cNvPr>
          <p:cNvCxnSpPr>
            <a:cxnSpLocks/>
          </p:cNvCxnSpPr>
          <p:nvPr/>
        </p:nvCxnSpPr>
        <p:spPr>
          <a:xfrm>
            <a:off x="9188713" y="5858953"/>
            <a:ext cx="1841498"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2BEEE6D6-CD9A-4E94-A936-023C4E4C5030}"/>
              </a:ext>
            </a:extLst>
          </p:cNvPr>
          <p:cNvCxnSpPr>
            <a:cxnSpLocks/>
          </p:cNvCxnSpPr>
          <p:nvPr/>
        </p:nvCxnSpPr>
        <p:spPr>
          <a:xfrm flipH="1">
            <a:off x="1788459" y="5858953"/>
            <a:ext cx="472467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EACD93C5-0E8C-43A9-9B33-669308C82051}"/>
              </a:ext>
            </a:extLst>
          </p:cNvPr>
          <p:cNvSpPr txBox="1"/>
          <p:nvPr/>
        </p:nvSpPr>
        <p:spPr>
          <a:xfrm>
            <a:off x="7053978" y="5894073"/>
            <a:ext cx="1402948" cy="396134"/>
          </a:xfrm>
          <a:prstGeom prst="rect">
            <a:avLst/>
          </a:prstGeom>
          <a:noFill/>
        </p:spPr>
        <p:txBody>
          <a:bodyPr wrap="none" rtlCol="0">
            <a:spAutoFit/>
          </a:bodyPr>
          <a:lstStyle/>
          <a:p>
            <a:pPr>
              <a:lnSpc>
                <a:spcPct val="120000"/>
              </a:lnSpc>
            </a:pPr>
            <a:r>
              <a:rPr kumimoji="1" lang="zh-CN" altLang="en-US" dirty="0">
                <a:solidFill>
                  <a:srgbClr val="FF0000"/>
                </a:solidFill>
                <a:cs typeface="+mn-ea"/>
                <a:sym typeface="+mn-lt"/>
              </a:rPr>
              <a:t>定界符</a:t>
            </a:r>
            <a:r>
              <a:rPr kumimoji="1" lang="en-US" altLang="zh-CN" dirty="0">
                <a:solidFill>
                  <a:srgbClr val="FF0000"/>
                </a:solidFill>
                <a:cs typeface="+mn-ea"/>
                <a:sym typeface="+mn-lt"/>
              </a:rPr>
              <a:t>0x7E</a:t>
            </a:r>
            <a:endParaRPr kumimoji="1" lang="zh-CN" altLang="en-US" dirty="0">
              <a:solidFill>
                <a:srgbClr val="FF0000"/>
              </a:solidFill>
              <a:cs typeface="+mn-ea"/>
              <a:sym typeface="+mn-lt"/>
            </a:endParaRPr>
          </a:p>
        </p:txBody>
      </p:sp>
      <p:sp>
        <p:nvSpPr>
          <p:cNvPr id="147" name="文本框 146">
            <a:extLst>
              <a:ext uri="{FF2B5EF4-FFF2-40B4-BE49-F238E27FC236}">
                <a16:creationId xmlns:a16="http://schemas.microsoft.com/office/drawing/2014/main" id="{90262D41-4585-4727-ADA1-77C170F47214}"/>
              </a:ext>
            </a:extLst>
          </p:cNvPr>
          <p:cNvSpPr txBox="1"/>
          <p:nvPr/>
        </p:nvSpPr>
        <p:spPr>
          <a:xfrm>
            <a:off x="9350511" y="589893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下一帧数据</a:t>
            </a:r>
          </a:p>
        </p:txBody>
      </p:sp>
      <p:sp>
        <p:nvSpPr>
          <p:cNvPr id="148" name="文本框 147">
            <a:extLst>
              <a:ext uri="{FF2B5EF4-FFF2-40B4-BE49-F238E27FC236}">
                <a16:creationId xmlns:a16="http://schemas.microsoft.com/office/drawing/2014/main" id="{DAC977B7-F057-47A4-A299-05E78D00FB76}"/>
              </a:ext>
            </a:extLst>
          </p:cNvPr>
          <p:cNvSpPr txBox="1"/>
          <p:nvPr/>
        </p:nvSpPr>
        <p:spPr>
          <a:xfrm>
            <a:off x="3091280" y="588056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前一帧数据</a:t>
            </a:r>
          </a:p>
        </p:txBody>
      </p:sp>
      <p:sp>
        <p:nvSpPr>
          <p:cNvPr id="149" name="矩形 148">
            <a:extLst>
              <a:ext uri="{FF2B5EF4-FFF2-40B4-BE49-F238E27FC236}">
                <a16:creationId xmlns:a16="http://schemas.microsoft.com/office/drawing/2014/main" id="{4B43F82A-ED84-442E-9926-FAABA950923C}"/>
              </a:ext>
            </a:extLst>
          </p:cNvPr>
          <p:cNvSpPr/>
          <p:nvPr/>
        </p:nvSpPr>
        <p:spPr>
          <a:xfrm>
            <a:off x="802484" y="4150475"/>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处理前</a:t>
            </a:r>
          </a:p>
        </p:txBody>
      </p:sp>
      <p:sp>
        <p:nvSpPr>
          <p:cNvPr id="153" name="矩形 152">
            <a:extLst>
              <a:ext uri="{FF2B5EF4-FFF2-40B4-BE49-F238E27FC236}">
                <a16:creationId xmlns:a16="http://schemas.microsoft.com/office/drawing/2014/main" id="{EDD4D035-B843-4724-893D-5488A651253F}"/>
              </a:ext>
            </a:extLst>
          </p:cNvPr>
          <p:cNvSpPr/>
          <p:nvPr/>
        </p:nvSpPr>
        <p:spPr>
          <a:xfrm>
            <a:off x="4078502" y="3591869"/>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
        <p:nvSpPr>
          <p:cNvPr id="154" name="矩形 153">
            <a:extLst>
              <a:ext uri="{FF2B5EF4-FFF2-40B4-BE49-F238E27FC236}">
                <a16:creationId xmlns:a16="http://schemas.microsoft.com/office/drawing/2014/main" id="{EF5254F0-6F53-4167-9E4D-83A14FEE16F5}"/>
              </a:ext>
            </a:extLst>
          </p:cNvPr>
          <p:cNvSpPr/>
          <p:nvPr/>
        </p:nvSpPr>
        <p:spPr>
          <a:xfrm>
            <a:off x="6335306" y="3610903"/>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Tree>
    <p:extLst>
      <p:ext uri="{BB962C8B-B14F-4D97-AF65-F5344CB8AC3E}">
        <p14:creationId xmlns:p14="http://schemas.microsoft.com/office/powerpoint/2010/main" val="180992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数据链路层在协议栈中的位置</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p:txBody>
          <a:bodyPr>
            <a:normAutofit/>
          </a:bodyPr>
          <a:lstStyle/>
          <a:p>
            <a:pPr marL="0" indent="0">
              <a:spcBef>
                <a:spcPts val="0"/>
              </a:spcBef>
            </a:pPr>
            <a:r>
              <a:rPr lang="zh-CN" altLang="en-US" sz="2400" dirty="0">
                <a:cs typeface="+mn-ea"/>
                <a:sym typeface="+mn-lt"/>
              </a:rPr>
              <a:t>在 </a:t>
            </a:r>
            <a:r>
              <a:rPr lang="en-US" altLang="zh-CN" sz="2400" dirty="0">
                <a:cs typeface="+mn-ea"/>
                <a:sym typeface="+mn-lt"/>
              </a:rPr>
              <a:t>TCP/IP </a:t>
            </a:r>
            <a:r>
              <a:rPr lang="zh-CN" altLang="en-US" sz="2400" dirty="0">
                <a:cs typeface="+mn-ea"/>
                <a:sym typeface="+mn-lt"/>
              </a:rPr>
              <a:t>分层模型中，数据链路层介于物理层和网络层之间</a:t>
            </a:r>
            <a:r>
              <a:rPr lang="zh-CN" altLang="en-US" dirty="0">
                <a:cs typeface="+mn-ea"/>
                <a:sym typeface="+mn-lt"/>
              </a:rPr>
              <a:t>：</a:t>
            </a:r>
            <a:endParaRPr lang="en-US" altLang="zh-CN" dirty="0">
              <a:cs typeface="+mn-ea"/>
              <a:sym typeface="+mn-lt"/>
            </a:endParaRPr>
          </a:p>
          <a:p>
            <a:pPr marL="271463" lvl="1" indent="0">
              <a:spcBef>
                <a:spcPts val="0"/>
              </a:spcBef>
            </a:pPr>
            <a:r>
              <a:rPr lang="zh-CN" altLang="en-US" dirty="0">
                <a:cs typeface="+mn-ea"/>
                <a:sym typeface="+mn-lt"/>
              </a:rPr>
              <a:t>向下：利用物理层提供的比特流服务（服务可能有差错）</a:t>
            </a:r>
            <a:endParaRPr lang="en-US" altLang="zh-CN" dirty="0">
              <a:cs typeface="+mn-ea"/>
              <a:sym typeface="+mn-lt"/>
            </a:endParaRPr>
          </a:p>
          <a:p>
            <a:pPr marL="271463" lvl="1" indent="0">
              <a:spcBef>
                <a:spcPts val="0"/>
              </a:spcBef>
            </a:pPr>
            <a:r>
              <a:rPr lang="zh-CN" altLang="en-US" dirty="0">
                <a:cs typeface="+mn-ea"/>
                <a:sym typeface="+mn-lt"/>
              </a:rPr>
              <a:t>向上：向网络层提供分组的收发服务（无差错的分组传送服务）</a:t>
            </a:r>
          </a:p>
          <a:p>
            <a:pPr marL="0" indent="0">
              <a:spcBef>
                <a:spcPts val="0"/>
              </a:spcBef>
            </a:pP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A835A9AB-12D8-8E53-6A9F-1A962EFC6668}"/>
              </a:ext>
            </a:extLst>
          </p:cNvPr>
          <p:cNvSpPr>
            <a:spLocks noGrp="1"/>
          </p:cNvSpPr>
          <p:nvPr>
            <p:ph type="sldNum" sz="quarter" idx="12"/>
          </p:nvPr>
        </p:nvSpPr>
        <p:spPr/>
        <p:txBody>
          <a:bodyPr/>
          <a:lstStyle/>
          <a:p>
            <a:fld id="{C8BB1146-E542-4D4E-B8E9-6919A11DDD48}" type="slidenum">
              <a:rPr lang="en-US" smtClean="0"/>
              <a:t>3</a:t>
            </a:fld>
            <a:endParaRPr lang="en-US"/>
          </a:p>
        </p:txBody>
      </p:sp>
      <p:grpSp>
        <p:nvGrpSpPr>
          <p:cNvPr id="7" name="组合 6"/>
          <p:cNvGrpSpPr/>
          <p:nvPr/>
        </p:nvGrpSpPr>
        <p:grpSpPr>
          <a:xfrm>
            <a:off x="2555900" y="2948658"/>
            <a:ext cx="3849451" cy="3137743"/>
            <a:chOff x="4332600" y="2496402"/>
            <a:chExt cx="3454707" cy="3137743"/>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应用层</a:t>
              </a: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传输层</a:t>
              </a: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网络层</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物理层</a:t>
              </a:r>
            </a:p>
          </p:txBody>
        </p:sp>
        <p:sp>
          <p:nvSpPr>
            <p:cNvPr id="14" name="矩形 13"/>
            <p:cNvSpPr/>
            <p:nvPr/>
          </p:nvSpPr>
          <p:spPr>
            <a:xfrm>
              <a:off x="4754340" y="5204284"/>
              <a:ext cx="2611225"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0070C0"/>
                  </a:solidFill>
                  <a:effectLst/>
                  <a:uLnTx/>
                  <a:uFillTx/>
                  <a:cs typeface="+mn-ea"/>
                  <a:sym typeface="+mn-lt"/>
                </a:rPr>
                <a:t>TCP/IP </a:t>
              </a:r>
              <a:r>
                <a:rPr kumimoji="1" lang="zh-CN" altLang="en-US" sz="2000" b="0" i="0" u="none" strike="noStrike" kern="1200" cap="none" spc="0" normalizeH="0" baseline="0" noProof="0" dirty="0">
                  <a:ln>
                    <a:noFill/>
                  </a:ln>
                  <a:solidFill>
                    <a:srgbClr val="0070C0"/>
                  </a:solidFill>
                  <a:effectLst/>
                  <a:uLnTx/>
                  <a:uFillTx/>
                  <a:cs typeface="+mn-ea"/>
                  <a:sym typeface="+mn-lt"/>
                </a:rPr>
                <a:t>协议栈</a:t>
              </a:r>
            </a:p>
          </p:txBody>
        </p:sp>
      </p:grpSp>
      <p:sp>
        <p:nvSpPr>
          <p:cNvPr id="16" name="Rectangle 9"/>
          <p:cNvSpPr>
            <a:spLocks noChangeArrowheads="1"/>
          </p:cNvSpPr>
          <p:nvPr/>
        </p:nvSpPr>
        <p:spPr bwMode="auto">
          <a:xfrm>
            <a:off x="6405351" y="4244851"/>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逻辑链路控制 </a:t>
            </a:r>
            <a:r>
              <a:rPr kumimoji="0" lang="en-US" altLang="zh-CN" sz="2000" b="0" i="0" u="none" strike="noStrike" kern="0" cap="none" spc="0" normalizeH="0" baseline="0" noProof="0" dirty="0">
                <a:ln>
                  <a:noFill/>
                </a:ln>
                <a:solidFill>
                  <a:prstClr val="black"/>
                </a:solidFill>
                <a:effectLst/>
                <a:uLnTx/>
                <a:uFillTx/>
                <a:cs typeface="+mn-ea"/>
                <a:sym typeface="+mn-lt"/>
              </a:rPr>
              <a:t>(LLC)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7" name="Rectangle 10"/>
          <p:cNvSpPr>
            <a:spLocks noChangeArrowheads="1"/>
          </p:cNvSpPr>
          <p:nvPr/>
        </p:nvSpPr>
        <p:spPr bwMode="auto">
          <a:xfrm>
            <a:off x="6405352" y="4676651"/>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介质访问控制 </a:t>
            </a:r>
            <a:r>
              <a:rPr kumimoji="0" lang="en-US" altLang="zh-CN" sz="2000" b="0" i="0" u="none" strike="noStrike" kern="0" cap="none" spc="0" normalizeH="0" baseline="0" noProof="0" dirty="0">
                <a:ln>
                  <a:noFill/>
                </a:ln>
                <a:solidFill>
                  <a:prstClr val="black"/>
                </a:solidFill>
                <a:effectLst/>
                <a:uLnTx/>
                <a:uFillTx/>
                <a:cs typeface="+mn-ea"/>
                <a:sym typeface="+mn-lt"/>
              </a:rPr>
              <a:t>(MAC)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9" name="Rectangle 8"/>
          <p:cNvSpPr>
            <a:spLocks noChangeArrowheads="1"/>
          </p:cNvSpPr>
          <p:nvPr/>
        </p:nvSpPr>
        <p:spPr bwMode="auto">
          <a:xfrm>
            <a:off x="2555900" y="4244851"/>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
        <p:nvSpPr>
          <p:cNvPr id="22" name="椭圆形标注 21"/>
          <p:cNvSpPr/>
          <p:nvPr/>
        </p:nvSpPr>
        <p:spPr>
          <a:xfrm>
            <a:off x="7083607" y="2857499"/>
            <a:ext cx="1987626" cy="950825"/>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局域网的</a:t>
            </a:r>
            <a:endParaRPr kumimoji="0" lang="en-US" altLang="zh-CN" sz="20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Tree>
    <p:extLst>
      <p:ext uri="{BB962C8B-B14F-4D97-AF65-F5344CB8AC3E}">
        <p14:creationId xmlns:p14="http://schemas.microsoft.com/office/powerpoint/2010/main" val="2655894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C1B03-D7A2-48F3-8AD4-DE3C77377898}"/>
              </a:ext>
            </a:extLst>
          </p:cNvPr>
          <p:cNvSpPr>
            <a:spLocks noGrp="1"/>
          </p:cNvSpPr>
          <p:nvPr>
            <p:ph type="title"/>
          </p:nvPr>
        </p:nvSpPr>
        <p:spPr/>
        <p:txBody>
          <a:bodyPr/>
          <a:lstStyle/>
          <a:p>
            <a:r>
              <a:rPr lang="zh-CN" altLang="en-US" dirty="0"/>
              <a:t>编码违禁法</a:t>
            </a:r>
          </a:p>
        </p:txBody>
      </p:sp>
      <p:sp>
        <p:nvSpPr>
          <p:cNvPr id="3" name="内容占位符 2">
            <a:extLst>
              <a:ext uri="{FF2B5EF4-FFF2-40B4-BE49-F238E27FC236}">
                <a16:creationId xmlns:a16="http://schemas.microsoft.com/office/drawing/2014/main" id="{7ECD9FFA-D616-43E0-BB0B-890300569953}"/>
              </a:ext>
            </a:extLst>
          </p:cNvPr>
          <p:cNvSpPr>
            <a:spLocks noGrp="1"/>
          </p:cNvSpPr>
          <p:nvPr>
            <p:ph idx="1"/>
          </p:nvPr>
        </p:nvSpPr>
        <p:spPr/>
        <p:txBody>
          <a:bodyPr>
            <a:normAutofit/>
          </a:bodyPr>
          <a:lstStyle/>
          <a:p>
            <a:r>
              <a:rPr lang="zh-CN" altLang="en-US" dirty="0"/>
              <a:t>编码违禁法是利用物理介质编码的“违法标志”来界定帧的开始与结束</a:t>
            </a:r>
          </a:p>
          <a:p>
            <a:pPr lvl="1"/>
            <a:r>
              <a:rPr lang="zh-CN" altLang="en-US" dirty="0"/>
              <a:t>仅适用于采用冗余编码的方案中</a:t>
            </a:r>
          </a:p>
          <a:p>
            <a:r>
              <a:rPr lang="zh-CN" altLang="en-US" dirty="0"/>
              <a:t>编码违禁法在物理层实现，通常有以下几种编码方法：</a:t>
            </a:r>
          </a:p>
          <a:p>
            <a:pPr lvl="1"/>
            <a:r>
              <a:rPr lang="zh-CN" altLang="en-US" dirty="0"/>
              <a:t>曼彻斯特编码 </a:t>
            </a:r>
            <a:r>
              <a:rPr lang="en-US" altLang="zh-CN" dirty="0"/>
              <a:t>/ </a:t>
            </a:r>
            <a:r>
              <a:rPr lang="zh-CN" altLang="en-US" dirty="0"/>
              <a:t>差分曼彻斯特编码</a:t>
            </a:r>
          </a:p>
          <a:p>
            <a:pPr lvl="2"/>
            <a:r>
              <a:rPr lang="zh-CN" altLang="en-US" dirty="0">
                <a:solidFill>
                  <a:srgbClr val="C00000"/>
                </a:solidFill>
              </a:rPr>
              <a:t>高</a:t>
            </a:r>
            <a:r>
              <a:rPr lang="en-US" altLang="zh-CN" dirty="0">
                <a:solidFill>
                  <a:srgbClr val="C00000"/>
                </a:solidFill>
              </a:rPr>
              <a:t>-</a:t>
            </a:r>
            <a:r>
              <a:rPr lang="zh-CN" altLang="en-US" dirty="0">
                <a:solidFill>
                  <a:srgbClr val="C00000"/>
                </a:solidFill>
              </a:rPr>
              <a:t>高或低</a:t>
            </a:r>
            <a:r>
              <a:rPr lang="en-US" altLang="zh-CN" dirty="0">
                <a:solidFill>
                  <a:srgbClr val="C00000"/>
                </a:solidFill>
              </a:rPr>
              <a:t>-</a:t>
            </a:r>
            <a:r>
              <a:rPr lang="zh-CN" altLang="en-US" dirty="0">
                <a:solidFill>
                  <a:srgbClr val="C00000"/>
                </a:solidFill>
              </a:rPr>
              <a:t>低</a:t>
            </a:r>
            <a:r>
              <a:rPr lang="zh-CN" altLang="en-US" dirty="0"/>
              <a:t>电平对在数据的编码中是违例、不用的，可以用来定界帧的开始和结束</a:t>
            </a:r>
          </a:p>
          <a:p>
            <a:pPr lvl="1"/>
            <a:r>
              <a:rPr lang="en-US" altLang="zh-CN" dirty="0"/>
              <a:t>4B/5B </a:t>
            </a:r>
            <a:r>
              <a:rPr lang="zh-CN" altLang="en-US" dirty="0"/>
              <a:t>编码</a:t>
            </a:r>
          </a:p>
          <a:p>
            <a:pPr lvl="2"/>
            <a:r>
              <a:rPr lang="en-US" altLang="zh-CN" dirty="0"/>
              <a:t>4</a:t>
            </a:r>
            <a:r>
              <a:rPr lang="zh-CN" altLang="en-US" dirty="0"/>
              <a:t>比特数据映射成</a:t>
            </a:r>
            <a:r>
              <a:rPr lang="en-US" altLang="zh-CN" dirty="0"/>
              <a:t>5</a:t>
            </a:r>
            <a:r>
              <a:rPr lang="zh-CN" altLang="en-US" dirty="0"/>
              <a:t>比特编码（</a:t>
            </a:r>
            <a:r>
              <a:rPr lang="en-US" altLang="zh-CN" dirty="0"/>
              <a:t>32</a:t>
            </a:r>
            <a:r>
              <a:rPr lang="zh-CN" altLang="en-US" dirty="0"/>
              <a:t>种编码），其中</a:t>
            </a:r>
            <a:r>
              <a:rPr lang="en-US" altLang="zh-CN" dirty="0">
                <a:solidFill>
                  <a:srgbClr val="C00000"/>
                </a:solidFill>
              </a:rPr>
              <a:t>16</a:t>
            </a:r>
            <a:r>
              <a:rPr lang="zh-CN" altLang="en-US" dirty="0">
                <a:solidFill>
                  <a:srgbClr val="C00000"/>
                </a:solidFill>
              </a:rPr>
              <a:t>种编码未使用</a:t>
            </a:r>
            <a:r>
              <a:rPr lang="zh-CN" altLang="en-US" dirty="0"/>
              <a:t>，可用做</a:t>
            </a:r>
            <a:r>
              <a:rPr lang="zh-CN" altLang="en-US" dirty="0">
                <a:solidFill>
                  <a:schemeClr val="tx1"/>
                </a:solidFill>
              </a:rPr>
              <a:t>帧定界符</a:t>
            </a:r>
          </a:p>
          <a:p>
            <a:pPr lvl="1"/>
            <a:r>
              <a:rPr lang="en-US" altLang="zh-CN" dirty="0"/>
              <a:t>8B/10B</a:t>
            </a:r>
            <a:r>
              <a:rPr lang="zh-CN" altLang="en-US" dirty="0"/>
              <a:t>编码</a:t>
            </a:r>
          </a:p>
          <a:p>
            <a:pPr lvl="2"/>
            <a:r>
              <a:rPr lang="en-US" altLang="zh-CN" dirty="0"/>
              <a:t>8</a:t>
            </a:r>
            <a:r>
              <a:rPr lang="zh-CN" altLang="en-US" dirty="0"/>
              <a:t>比特的数据分为两部分，低</a:t>
            </a:r>
            <a:r>
              <a:rPr lang="en-US" altLang="zh-CN" dirty="0"/>
              <a:t>5</a:t>
            </a:r>
            <a:r>
              <a:rPr lang="zh-CN" altLang="en-US" dirty="0"/>
              <a:t>比特进行</a:t>
            </a:r>
            <a:r>
              <a:rPr lang="en-US" altLang="zh-CN" dirty="0"/>
              <a:t>5b/6b</a:t>
            </a:r>
            <a:r>
              <a:rPr lang="zh-CN" altLang="en-US" dirty="0"/>
              <a:t>编码，高</a:t>
            </a:r>
            <a:r>
              <a:rPr lang="en-US" altLang="zh-CN" dirty="0"/>
              <a:t>3</a:t>
            </a:r>
            <a:r>
              <a:rPr lang="zh-CN" altLang="en-US" dirty="0"/>
              <a:t>比特进行</a:t>
            </a:r>
            <a:r>
              <a:rPr lang="en-US" altLang="zh-CN" dirty="0"/>
              <a:t>3B/4B</a:t>
            </a:r>
            <a:r>
              <a:rPr lang="zh-CN" altLang="en-US" dirty="0"/>
              <a:t>编码，将其中</a:t>
            </a:r>
            <a:r>
              <a:rPr lang="zh-CN" altLang="en-US" dirty="0">
                <a:solidFill>
                  <a:srgbClr val="C00000"/>
                </a:solidFill>
              </a:rPr>
              <a:t>不用的编码</a:t>
            </a:r>
            <a:r>
              <a:rPr lang="zh-CN" altLang="en-US" dirty="0"/>
              <a:t>用作起始码、结束码、传输空闲状态等</a:t>
            </a:r>
            <a:r>
              <a:rPr lang="zh-CN" altLang="en-US" dirty="0">
                <a:solidFill>
                  <a:srgbClr val="C00000"/>
                </a:solidFill>
              </a:rPr>
              <a:t>控制码</a:t>
            </a:r>
            <a:r>
              <a:rPr lang="zh-CN" altLang="en-US" dirty="0"/>
              <a:t>（现有标准用了其中的</a:t>
            </a:r>
            <a:r>
              <a:rPr lang="en-US" altLang="zh-CN" dirty="0"/>
              <a:t>12</a:t>
            </a:r>
            <a:r>
              <a:rPr lang="zh-CN" altLang="en-US" dirty="0"/>
              <a:t>种编码）</a:t>
            </a:r>
          </a:p>
          <a:p>
            <a:endParaRPr lang="zh-CN" altLang="en-US" dirty="0"/>
          </a:p>
        </p:txBody>
      </p:sp>
      <p:sp>
        <p:nvSpPr>
          <p:cNvPr id="4" name="灯片编号占位符 3">
            <a:extLst>
              <a:ext uri="{FF2B5EF4-FFF2-40B4-BE49-F238E27FC236}">
                <a16:creationId xmlns:a16="http://schemas.microsoft.com/office/drawing/2014/main" id="{7E81EB7C-59A8-4502-9138-FCE09B88F70D}"/>
              </a:ext>
            </a:extLst>
          </p:cNvPr>
          <p:cNvSpPr>
            <a:spLocks noGrp="1"/>
          </p:cNvSpPr>
          <p:nvPr>
            <p:ph type="sldNum" sz="quarter" idx="12"/>
          </p:nvPr>
        </p:nvSpPr>
        <p:spPr/>
        <p:txBody>
          <a:bodyPr/>
          <a:lstStyle/>
          <a:p>
            <a:fld id="{C8BB1146-E542-4D4E-B8E9-6919A11DDD48}" type="slidenum">
              <a:rPr lang="en-US" smtClean="0"/>
              <a:t>30</a:t>
            </a:fld>
            <a:endParaRPr lang="en-US"/>
          </a:p>
        </p:txBody>
      </p:sp>
    </p:spTree>
    <p:extLst>
      <p:ext uri="{BB962C8B-B14F-4D97-AF65-F5344CB8AC3E}">
        <p14:creationId xmlns:p14="http://schemas.microsoft.com/office/powerpoint/2010/main" val="125330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流量控制和差错控制</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5948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551D10-61E6-481A-9904-35A3A919ED54}"/>
              </a:ext>
            </a:extLst>
          </p:cNvPr>
          <p:cNvSpPr>
            <a:spLocks noGrp="1"/>
          </p:cNvSpPr>
          <p:nvPr>
            <p:ph type="sldNum" sz="quarter" idx="12"/>
          </p:nvPr>
        </p:nvSpPr>
        <p:spPr/>
        <p:txBody>
          <a:bodyPr/>
          <a:lstStyle/>
          <a:p>
            <a:fld id="{C8BB1146-E542-4D4E-B8E9-6919A11DDD48}" type="slidenum">
              <a:rPr lang="en-US" smtClean="0"/>
              <a:t>32</a:t>
            </a:fld>
            <a:endParaRPr lang="en-US"/>
          </a:p>
        </p:txBody>
      </p:sp>
      <p:sp>
        <p:nvSpPr>
          <p:cNvPr id="3" name="标题 2">
            <a:extLst>
              <a:ext uri="{FF2B5EF4-FFF2-40B4-BE49-F238E27FC236}">
                <a16:creationId xmlns:a16="http://schemas.microsoft.com/office/drawing/2014/main" id="{5F39FD43-B1E0-47DB-94E1-2AD4892E6D57}"/>
              </a:ext>
            </a:extLst>
          </p:cNvPr>
          <p:cNvSpPr>
            <a:spLocks noGrp="1"/>
          </p:cNvSpPr>
          <p:nvPr>
            <p:ph type="title"/>
          </p:nvPr>
        </p:nvSpPr>
        <p:spPr/>
        <p:txBody>
          <a:bodyPr/>
          <a:lstStyle/>
          <a:p>
            <a:r>
              <a:rPr lang="zh-CN" altLang="en-US" dirty="0"/>
              <a:t>数据链路层不加控制的数据收发</a:t>
            </a:r>
          </a:p>
        </p:txBody>
      </p:sp>
      <p:sp>
        <p:nvSpPr>
          <p:cNvPr id="4" name="下箭头 63">
            <a:extLst>
              <a:ext uri="{FF2B5EF4-FFF2-40B4-BE49-F238E27FC236}">
                <a16:creationId xmlns:a16="http://schemas.microsoft.com/office/drawing/2014/main" id="{CEDBA7B9-3882-474B-99E5-CFFBD0202467}"/>
              </a:ext>
            </a:extLst>
          </p:cNvPr>
          <p:cNvSpPr/>
          <p:nvPr/>
        </p:nvSpPr>
        <p:spPr>
          <a:xfrm rot="10800000" flipV="1">
            <a:off x="901650" y="3531188"/>
            <a:ext cx="10375448" cy="110392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5" name="内容占位符 2">
            <a:extLst>
              <a:ext uri="{FF2B5EF4-FFF2-40B4-BE49-F238E27FC236}">
                <a16:creationId xmlns:a16="http://schemas.microsoft.com/office/drawing/2014/main" id="{B666E47D-31B1-4C9D-AE97-8E754351DDC4}"/>
              </a:ext>
            </a:extLst>
          </p:cNvPr>
          <p:cNvSpPr txBox="1">
            <a:spLocks/>
          </p:cNvSpPr>
          <p:nvPr/>
        </p:nvSpPr>
        <p:spPr>
          <a:xfrm>
            <a:off x="908276" y="1890443"/>
            <a:ext cx="2490907" cy="1451262"/>
          </a:xfrm>
          <a:prstGeom prst="rect">
            <a:avLst/>
          </a:prstGeom>
          <a:solidFill>
            <a:srgbClr val="92D050">
              <a:alpha val="10000"/>
            </a:srgbClr>
          </a:solidFill>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发送端只管发送</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接收端只管接收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不作流量控制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不作差错控制</a:t>
            </a:r>
            <a:endParaRPr kumimoji="1" lang="en-US" altLang="zh-CN" sz="2000" dirty="0">
              <a:latin typeface="+mn-lt"/>
              <a:ea typeface="+mn-ea"/>
              <a:cs typeface="+mn-ea"/>
              <a:sym typeface="+mn-lt"/>
            </a:endParaRPr>
          </a:p>
          <a:p>
            <a:pPr marL="0" indent="0">
              <a:lnSpc>
                <a:spcPct val="120000"/>
              </a:lnSpc>
              <a:spcBef>
                <a:spcPct val="0"/>
              </a:spcBef>
              <a:buFont typeface="Arial" panose="020B0604020202020204" pitchFamily="34" charset="0"/>
              <a:buNone/>
            </a:pPr>
            <a:endParaRPr kumimoji="1" lang="en-US" altLang="zh-CN" sz="2000" dirty="0">
              <a:latin typeface="+mn-lt"/>
              <a:ea typeface="+mn-ea"/>
              <a:cs typeface="+mn-ea"/>
              <a:sym typeface="+mn-lt"/>
            </a:endParaRPr>
          </a:p>
        </p:txBody>
      </p:sp>
      <p:sp>
        <p:nvSpPr>
          <p:cNvPr id="6" name="矩形 5">
            <a:extLst>
              <a:ext uri="{FF2B5EF4-FFF2-40B4-BE49-F238E27FC236}">
                <a16:creationId xmlns:a16="http://schemas.microsoft.com/office/drawing/2014/main" id="{3420BCC6-2F9D-4157-8B5F-8F5489A9614B}"/>
              </a:ext>
            </a:extLst>
          </p:cNvPr>
          <p:cNvSpPr/>
          <p:nvPr/>
        </p:nvSpPr>
        <p:spPr>
          <a:xfrm>
            <a:off x="5219413" y="3682093"/>
            <a:ext cx="1739922" cy="497316"/>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400" b="1" dirty="0">
                <a:cs typeface="+mn-ea"/>
                <a:sym typeface="+mn-lt"/>
              </a:rPr>
              <a:t>存在的问题</a:t>
            </a:r>
            <a:endParaRPr kumimoji="1" lang="en-US" altLang="zh-CN" sz="2400" b="1" dirty="0">
              <a:cs typeface="+mn-ea"/>
              <a:sym typeface="+mn-lt"/>
            </a:endParaRPr>
          </a:p>
        </p:txBody>
      </p:sp>
      <p:sp>
        <p:nvSpPr>
          <p:cNvPr id="7" name="内容占位符 2">
            <a:extLst>
              <a:ext uri="{FF2B5EF4-FFF2-40B4-BE49-F238E27FC236}">
                <a16:creationId xmlns:a16="http://schemas.microsoft.com/office/drawing/2014/main" id="{34AA7520-2B08-4A02-8D2D-C6A22216A678}"/>
              </a:ext>
            </a:extLst>
          </p:cNvPr>
          <p:cNvSpPr txBox="1">
            <a:spLocks/>
          </p:cNvSpPr>
          <p:nvPr/>
        </p:nvSpPr>
        <p:spPr>
          <a:xfrm>
            <a:off x="4333461" y="2005583"/>
            <a:ext cx="6943637" cy="1380984"/>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完美信道：帧不会丢失，也不会受损，信道带宽能力足够</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始终就绪：接收方始终处于接收就绪状态，随时都能接收</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能力超强：发送方</a:t>
            </a:r>
            <a:r>
              <a:rPr kumimoji="1" lang="en-US" altLang="zh-CN" sz="2000" dirty="0">
                <a:latin typeface="+mn-lt"/>
                <a:ea typeface="+mn-ea"/>
                <a:cs typeface="+mn-ea"/>
                <a:sym typeface="+mn-lt"/>
              </a:rPr>
              <a:t>/</a:t>
            </a:r>
            <a:r>
              <a:rPr kumimoji="1" lang="zh-CN" altLang="en-US" sz="2000" dirty="0">
                <a:latin typeface="+mn-lt"/>
                <a:ea typeface="+mn-ea"/>
                <a:cs typeface="+mn-ea"/>
                <a:sym typeface="+mn-lt"/>
              </a:rPr>
              <a:t>接收方能够生成</a:t>
            </a:r>
            <a:r>
              <a:rPr kumimoji="1" lang="en-US" altLang="zh-CN" sz="2000" dirty="0">
                <a:latin typeface="+mn-lt"/>
                <a:ea typeface="+mn-ea"/>
                <a:cs typeface="+mn-ea"/>
                <a:sym typeface="+mn-lt"/>
              </a:rPr>
              <a:t>/</a:t>
            </a:r>
            <a:r>
              <a:rPr kumimoji="1" lang="zh-CN" altLang="en-US" sz="2000" dirty="0">
                <a:latin typeface="+mn-lt"/>
                <a:ea typeface="+mn-ea"/>
                <a:cs typeface="+mn-ea"/>
                <a:sym typeface="+mn-lt"/>
              </a:rPr>
              <a:t>处理数据的能力无限</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endParaRPr kumimoji="1" lang="en-US" altLang="zh-CN" sz="2000" dirty="0">
              <a:latin typeface="+mn-lt"/>
              <a:ea typeface="+mn-ea"/>
              <a:cs typeface="+mn-ea"/>
              <a:sym typeface="+mn-lt"/>
            </a:endParaRPr>
          </a:p>
        </p:txBody>
      </p:sp>
      <p:sp>
        <p:nvSpPr>
          <p:cNvPr id="8" name="矩形 7">
            <a:extLst>
              <a:ext uri="{FF2B5EF4-FFF2-40B4-BE49-F238E27FC236}">
                <a16:creationId xmlns:a16="http://schemas.microsoft.com/office/drawing/2014/main" id="{F6E4D4CF-90AB-47ED-914F-511183A4F977}"/>
              </a:ext>
            </a:extLst>
          </p:cNvPr>
          <p:cNvSpPr/>
          <p:nvPr/>
        </p:nvSpPr>
        <p:spPr>
          <a:xfrm>
            <a:off x="801081" y="1264308"/>
            <a:ext cx="2377574"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不加任何控制</a:t>
            </a:r>
            <a:endParaRPr kumimoji="1" lang="en-US" altLang="zh-CN" sz="2000" dirty="0">
              <a:solidFill>
                <a:srgbClr val="C00000"/>
              </a:solidFill>
              <a:cs typeface="+mn-ea"/>
              <a:sym typeface="+mn-lt"/>
            </a:endParaRPr>
          </a:p>
        </p:txBody>
      </p:sp>
      <p:sp>
        <p:nvSpPr>
          <p:cNvPr id="9" name="矩形 8">
            <a:extLst>
              <a:ext uri="{FF2B5EF4-FFF2-40B4-BE49-F238E27FC236}">
                <a16:creationId xmlns:a16="http://schemas.microsoft.com/office/drawing/2014/main" id="{3AEA592B-C2C8-4CD6-AE86-44A02F756F8E}"/>
              </a:ext>
            </a:extLst>
          </p:cNvPr>
          <p:cNvSpPr/>
          <p:nvPr/>
        </p:nvSpPr>
        <p:spPr>
          <a:xfrm>
            <a:off x="4269940" y="1264308"/>
            <a:ext cx="3608680"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需要基于以下假设条件</a:t>
            </a:r>
            <a:endParaRPr kumimoji="1" lang="en-US" altLang="zh-CN" sz="2400" dirty="0">
              <a:solidFill>
                <a:srgbClr val="C00000"/>
              </a:solidFill>
              <a:cs typeface="+mn-ea"/>
              <a:sym typeface="+mn-lt"/>
            </a:endParaRPr>
          </a:p>
        </p:txBody>
      </p:sp>
      <p:sp>
        <p:nvSpPr>
          <p:cNvPr id="10" name="内容占位符 2">
            <a:extLst>
              <a:ext uri="{FF2B5EF4-FFF2-40B4-BE49-F238E27FC236}">
                <a16:creationId xmlns:a16="http://schemas.microsoft.com/office/drawing/2014/main" id="{E1626E47-96E1-4A36-8366-B797D1F0FF5A}"/>
              </a:ext>
            </a:extLst>
          </p:cNvPr>
          <p:cNvSpPr txBox="1">
            <a:spLocks/>
          </p:cNvSpPr>
          <p:nvPr/>
        </p:nvSpPr>
        <p:spPr>
          <a:xfrm>
            <a:off x="1987826" y="4694077"/>
            <a:ext cx="8242851" cy="1269401"/>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这样的假设条件在实际传输链路上几乎不存在，技术上也不现实</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接收方来不及接收以及传输中数据帧发生错误、丢失是难免的</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数据帧一旦发生错误或丢失，只有依赖更高层次发现错误、解决错误</a:t>
            </a:r>
          </a:p>
        </p:txBody>
      </p:sp>
    </p:spTree>
    <p:extLst>
      <p:ext uri="{BB962C8B-B14F-4D97-AF65-F5344CB8AC3E}">
        <p14:creationId xmlns:p14="http://schemas.microsoft.com/office/powerpoint/2010/main" val="85172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ABFA42-9719-4C83-813E-571D82468D6E}"/>
              </a:ext>
            </a:extLst>
          </p:cNvPr>
          <p:cNvSpPr>
            <a:spLocks noGrp="1"/>
          </p:cNvSpPr>
          <p:nvPr>
            <p:ph type="sldNum" sz="quarter" idx="12"/>
          </p:nvPr>
        </p:nvSpPr>
        <p:spPr/>
        <p:txBody>
          <a:bodyPr/>
          <a:lstStyle/>
          <a:p>
            <a:fld id="{C8BB1146-E542-4D4E-B8E9-6919A11DDD48}" type="slidenum">
              <a:rPr lang="en-US" smtClean="0"/>
              <a:t>33</a:t>
            </a:fld>
            <a:endParaRPr lang="en-US"/>
          </a:p>
        </p:txBody>
      </p:sp>
      <p:sp>
        <p:nvSpPr>
          <p:cNvPr id="3" name="标题 2">
            <a:extLst>
              <a:ext uri="{FF2B5EF4-FFF2-40B4-BE49-F238E27FC236}">
                <a16:creationId xmlns:a16="http://schemas.microsoft.com/office/drawing/2014/main" id="{F3C946B0-B6F2-46E4-AB6E-C540E9177B28}"/>
              </a:ext>
            </a:extLst>
          </p:cNvPr>
          <p:cNvSpPr>
            <a:spLocks noGrp="1"/>
          </p:cNvSpPr>
          <p:nvPr>
            <p:ph type="title"/>
          </p:nvPr>
        </p:nvSpPr>
        <p:spPr/>
        <p:txBody>
          <a:bodyPr/>
          <a:lstStyle/>
          <a:p>
            <a:r>
              <a:rPr lang="zh-CN" altLang="en-US" dirty="0"/>
              <a:t>数据链路层不加控制将带来两个问题</a:t>
            </a:r>
          </a:p>
        </p:txBody>
      </p:sp>
      <p:sp>
        <p:nvSpPr>
          <p:cNvPr id="4" name="Rectangle 3">
            <a:extLst>
              <a:ext uri="{FF2B5EF4-FFF2-40B4-BE49-F238E27FC236}">
                <a16:creationId xmlns:a16="http://schemas.microsoft.com/office/drawing/2014/main" id="{5CAD4674-F068-42B8-804C-174065283BC2}"/>
              </a:ext>
            </a:extLst>
          </p:cNvPr>
          <p:cNvSpPr txBox="1">
            <a:spLocks noChangeArrowheads="1"/>
          </p:cNvSpPr>
          <p:nvPr/>
        </p:nvSpPr>
        <p:spPr>
          <a:xfrm>
            <a:off x="683039" y="1997534"/>
            <a:ext cx="6030011" cy="1555953"/>
          </a:xfrm>
          <a:prstGeom prst="rect">
            <a:avLst/>
          </a:prstGeom>
          <a:solidFill>
            <a:srgbClr val="92D050">
              <a:alpha val="16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lang="zh-CN" altLang="en-US" sz="2000" dirty="0">
                <a:solidFill>
                  <a:prstClr val="black"/>
                </a:solidFill>
                <a:latin typeface="+mn-lt"/>
                <a:ea typeface="+mn-ea"/>
                <a:cs typeface="+mn-ea"/>
                <a:sym typeface="+mn-lt"/>
              </a:rPr>
              <a:t>接收方</a:t>
            </a: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的处理速率有限，低于发送方的发送速率</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接收方的接收缓冲区小，缓存不下突发性数据流量</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L="228600" marR="0" lvl="0" indent="-228600" algn="l" defTabSz="914400" rtl="0" eaLnBrk="1" fontAlgn="auto" latinLnBrk="0" hangingPunct="1">
              <a:lnSpc>
                <a:spcPct val="120000"/>
              </a:lnSpc>
              <a:spcBef>
                <a:spcPct val="0"/>
              </a:spcBef>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5" name="Rectangle 3">
            <a:extLst>
              <a:ext uri="{FF2B5EF4-FFF2-40B4-BE49-F238E27FC236}">
                <a16:creationId xmlns:a16="http://schemas.microsoft.com/office/drawing/2014/main" id="{716A0BC8-6BCD-4F6F-BA48-EDC8A74EFDB0}"/>
              </a:ext>
            </a:extLst>
          </p:cNvPr>
          <p:cNvSpPr txBox="1">
            <a:spLocks noChangeArrowheads="1"/>
          </p:cNvSpPr>
          <p:nvPr/>
        </p:nvSpPr>
        <p:spPr>
          <a:xfrm>
            <a:off x="6939417" y="1977634"/>
            <a:ext cx="4443744" cy="1575853"/>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帧损坏：数据帧的比特发生差错</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帧丢失：接收方未收到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帧乱序：先发后到，后发先到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帧重复：相同数据帧，收到多次</a:t>
            </a:r>
            <a:endParaRPr lang="en-US" altLang="zh-CN" sz="2000" dirty="0">
              <a:latin typeface="+mn-lt"/>
              <a:ea typeface="+mn-ea"/>
              <a:cs typeface="+mn-ea"/>
              <a:sym typeface="+mn-lt"/>
            </a:endParaRPr>
          </a:p>
          <a:p>
            <a:pPr marL="228600" marR="0" lvl="0" indent="-228600" algn="l" defTabSz="914400" rtl="0" eaLnBrk="1" fontAlgn="auto" latinLnBrk="0" hangingPunct="1">
              <a:lnSpc>
                <a:spcPct val="120000"/>
              </a:lnSpc>
              <a:spcBef>
                <a:spcPts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6" name="矩形 5">
            <a:extLst>
              <a:ext uri="{FF2B5EF4-FFF2-40B4-BE49-F238E27FC236}">
                <a16:creationId xmlns:a16="http://schemas.microsoft.com/office/drawing/2014/main" id="{2A81445B-4B8B-49D0-9C1D-8D11C0F7A0CE}"/>
              </a:ext>
            </a:extLst>
          </p:cNvPr>
          <p:cNvSpPr/>
          <p:nvPr/>
        </p:nvSpPr>
        <p:spPr>
          <a:xfrm>
            <a:off x="660400" y="1374972"/>
            <a:ext cx="4203395" cy="497316"/>
          </a:xfrm>
          <a:prstGeom prst="rect">
            <a:avLst/>
          </a:prstGeom>
        </p:spPr>
        <p:txBody>
          <a:bodyPr wrap="none">
            <a:spAutoFit/>
          </a:bodyPr>
          <a:lstStyle/>
          <a:p>
            <a:pPr marL="457200" lvl="0" indent="-4572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1</a:t>
            </a:r>
            <a:r>
              <a:rPr lang="zh-CN" altLang="en-US" sz="2400" dirty="0">
                <a:solidFill>
                  <a:srgbClr val="C00000"/>
                </a:solidFill>
                <a:cs typeface="+mn-ea"/>
                <a:sym typeface="+mn-lt"/>
              </a:rPr>
              <a:t>：接收方来不及处理</a:t>
            </a:r>
            <a:endParaRPr lang="en-US" altLang="zh-CN" sz="2400" dirty="0">
              <a:solidFill>
                <a:srgbClr val="C00000"/>
              </a:solidFill>
              <a:cs typeface="+mn-ea"/>
              <a:sym typeface="+mn-lt"/>
            </a:endParaRPr>
          </a:p>
        </p:txBody>
      </p:sp>
      <p:sp>
        <p:nvSpPr>
          <p:cNvPr id="7" name="矩形 6">
            <a:extLst>
              <a:ext uri="{FF2B5EF4-FFF2-40B4-BE49-F238E27FC236}">
                <a16:creationId xmlns:a16="http://schemas.microsoft.com/office/drawing/2014/main" id="{E75BFA66-2DE5-41DF-B1CF-F98F77B2D08E}"/>
              </a:ext>
            </a:extLst>
          </p:cNvPr>
          <p:cNvSpPr/>
          <p:nvPr/>
        </p:nvSpPr>
        <p:spPr>
          <a:xfrm>
            <a:off x="6939417" y="1356782"/>
            <a:ext cx="4087979" cy="497316"/>
          </a:xfrm>
          <a:prstGeom prst="rect">
            <a:avLst/>
          </a:prstGeom>
        </p:spPr>
        <p:txBody>
          <a:bodyPr wrap="none">
            <a:spAutoFit/>
          </a:bodyPr>
          <a:lstStyle/>
          <a:p>
            <a:pPr marL="342900" lvl="0" indent="-3429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2</a:t>
            </a:r>
            <a:r>
              <a:rPr lang="zh-CN" altLang="en-US" sz="2400" dirty="0">
                <a:solidFill>
                  <a:srgbClr val="C00000"/>
                </a:solidFill>
                <a:cs typeface="+mn-ea"/>
                <a:sym typeface="+mn-lt"/>
              </a:rPr>
              <a:t>：信道上发生了差错</a:t>
            </a:r>
            <a:endParaRPr lang="en-US" altLang="zh-CN" sz="2400" dirty="0">
              <a:solidFill>
                <a:srgbClr val="C00000"/>
              </a:solidFill>
              <a:cs typeface="+mn-ea"/>
              <a:sym typeface="+mn-lt"/>
            </a:endParaRPr>
          </a:p>
        </p:txBody>
      </p:sp>
      <p:sp>
        <p:nvSpPr>
          <p:cNvPr id="8" name="Rectangle 3">
            <a:extLst>
              <a:ext uri="{FF2B5EF4-FFF2-40B4-BE49-F238E27FC236}">
                <a16:creationId xmlns:a16="http://schemas.microsoft.com/office/drawing/2014/main" id="{EF59C653-F3BB-404F-B831-9BBA48D13FD8}"/>
              </a:ext>
            </a:extLst>
          </p:cNvPr>
          <p:cNvSpPr txBox="1">
            <a:spLocks noChangeArrowheads="1"/>
          </p:cNvSpPr>
          <p:nvPr/>
        </p:nvSpPr>
        <p:spPr>
          <a:xfrm>
            <a:off x="2764945" y="4646324"/>
            <a:ext cx="1494366" cy="528649"/>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流量控制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9" name="Rectangle 3">
            <a:extLst>
              <a:ext uri="{FF2B5EF4-FFF2-40B4-BE49-F238E27FC236}">
                <a16:creationId xmlns:a16="http://schemas.microsoft.com/office/drawing/2014/main" id="{79A16519-95FF-4848-B389-E2B4465376E7}"/>
              </a:ext>
            </a:extLst>
          </p:cNvPr>
          <p:cNvSpPr txBox="1">
            <a:spLocks noChangeArrowheads="1"/>
          </p:cNvSpPr>
          <p:nvPr/>
        </p:nvSpPr>
        <p:spPr>
          <a:xfrm>
            <a:off x="8576549" y="4646325"/>
            <a:ext cx="1494366" cy="528648"/>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差错控制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0" name="Rectangle 3">
            <a:extLst>
              <a:ext uri="{FF2B5EF4-FFF2-40B4-BE49-F238E27FC236}">
                <a16:creationId xmlns:a16="http://schemas.microsoft.com/office/drawing/2014/main" id="{CE9BD033-C167-4769-86B9-D0F2D4DEEE44}"/>
              </a:ext>
            </a:extLst>
          </p:cNvPr>
          <p:cNvSpPr txBox="1">
            <a:spLocks noChangeArrowheads="1"/>
          </p:cNvSpPr>
          <p:nvPr/>
        </p:nvSpPr>
        <p:spPr>
          <a:xfrm>
            <a:off x="4825414" y="5532749"/>
            <a:ext cx="3295869" cy="497317"/>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prstClr val="black"/>
                </a:solidFill>
                <a:latin typeface="+mn-lt"/>
                <a:ea typeface="+mn-ea"/>
                <a:cs typeface="+mn-ea"/>
                <a:sym typeface="+mn-lt"/>
              </a:rPr>
              <a:t>确保数据帧被正确接收</a:t>
            </a: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11" name="箭头: 圆角右 10">
            <a:extLst>
              <a:ext uri="{FF2B5EF4-FFF2-40B4-BE49-F238E27FC236}">
                <a16:creationId xmlns:a16="http://schemas.microsoft.com/office/drawing/2014/main" id="{F476FEB8-3A7E-4E20-B3A5-AEB68216F56A}"/>
              </a:ext>
            </a:extLst>
          </p:cNvPr>
          <p:cNvSpPr/>
          <p:nvPr/>
        </p:nvSpPr>
        <p:spPr>
          <a:xfrm rot="10800000">
            <a:off x="8051075" y="5234742"/>
            <a:ext cx="1504054" cy="728735"/>
          </a:xfrm>
          <a:prstGeom prst="bentArrow">
            <a:avLst>
              <a:gd name="adj1" fmla="val 30933"/>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2" name="箭头: 圆角右 11">
            <a:extLst>
              <a:ext uri="{FF2B5EF4-FFF2-40B4-BE49-F238E27FC236}">
                <a16:creationId xmlns:a16="http://schemas.microsoft.com/office/drawing/2014/main" id="{8603C26E-7D10-413B-A311-00CC389B767B}"/>
              </a:ext>
            </a:extLst>
          </p:cNvPr>
          <p:cNvSpPr/>
          <p:nvPr/>
        </p:nvSpPr>
        <p:spPr>
          <a:xfrm flipV="1">
            <a:off x="3184635" y="5275046"/>
            <a:ext cx="1629826" cy="688431"/>
          </a:xfrm>
          <a:prstGeom prst="bentArrow">
            <a:avLst>
              <a:gd name="adj1" fmla="val 31166"/>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3" name="下箭头 63">
            <a:extLst>
              <a:ext uri="{FF2B5EF4-FFF2-40B4-BE49-F238E27FC236}">
                <a16:creationId xmlns:a16="http://schemas.microsoft.com/office/drawing/2014/main" id="{1E8F7BEF-F8A9-4B0F-83F9-3B8E5E000CDB}"/>
              </a:ext>
            </a:extLst>
          </p:cNvPr>
          <p:cNvSpPr/>
          <p:nvPr/>
        </p:nvSpPr>
        <p:spPr>
          <a:xfrm rot="10800000" flipV="1">
            <a:off x="683040" y="3624703"/>
            <a:ext cx="5658176" cy="97670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4" name="下箭头 63">
            <a:extLst>
              <a:ext uri="{FF2B5EF4-FFF2-40B4-BE49-F238E27FC236}">
                <a16:creationId xmlns:a16="http://schemas.microsoft.com/office/drawing/2014/main" id="{1CB7298E-C26E-4857-B5F7-90F015C4A0BB}"/>
              </a:ext>
            </a:extLst>
          </p:cNvPr>
          <p:cNvSpPr/>
          <p:nvPr/>
        </p:nvSpPr>
        <p:spPr>
          <a:xfrm rot="10800000" flipV="1">
            <a:off x="6939415" y="3721565"/>
            <a:ext cx="4443745" cy="8206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5" name="矩形 14">
            <a:extLst>
              <a:ext uri="{FF2B5EF4-FFF2-40B4-BE49-F238E27FC236}">
                <a16:creationId xmlns:a16="http://schemas.microsoft.com/office/drawing/2014/main" id="{E267320D-E0DF-4534-9540-CF83FDC103BB}"/>
              </a:ext>
            </a:extLst>
          </p:cNvPr>
          <p:cNvSpPr/>
          <p:nvPr/>
        </p:nvSpPr>
        <p:spPr>
          <a:xfrm>
            <a:off x="2907871" y="3702033"/>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
        <p:nvSpPr>
          <p:cNvPr id="16" name="矩形 15">
            <a:extLst>
              <a:ext uri="{FF2B5EF4-FFF2-40B4-BE49-F238E27FC236}">
                <a16:creationId xmlns:a16="http://schemas.microsoft.com/office/drawing/2014/main" id="{01241E92-B4B3-44E1-8F15-BE40053A2B03}"/>
              </a:ext>
            </a:extLst>
          </p:cNvPr>
          <p:cNvSpPr/>
          <p:nvPr/>
        </p:nvSpPr>
        <p:spPr>
          <a:xfrm>
            <a:off x="8506915" y="3721565"/>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Tree>
    <p:extLst>
      <p:ext uri="{BB962C8B-B14F-4D97-AF65-F5344CB8AC3E}">
        <p14:creationId xmlns:p14="http://schemas.microsoft.com/office/powerpoint/2010/main" val="2273796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32EB-416D-4BE3-8831-EB607CFEAD45}"/>
              </a:ext>
            </a:extLst>
          </p:cNvPr>
          <p:cNvSpPr>
            <a:spLocks noGrp="1"/>
          </p:cNvSpPr>
          <p:nvPr>
            <p:ph type="title"/>
          </p:nvPr>
        </p:nvSpPr>
        <p:spPr/>
        <p:txBody>
          <a:bodyPr/>
          <a:lstStyle/>
          <a:p>
            <a:r>
              <a:rPr lang="zh-CN" altLang="en-US" dirty="0"/>
              <a:t>差错控制</a:t>
            </a:r>
          </a:p>
        </p:txBody>
      </p:sp>
      <p:sp>
        <p:nvSpPr>
          <p:cNvPr id="3" name="内容占位符 2">
            <a:extLst>
              <a:ext uri="{FF2B5EF4-FFF2-40B4-BE49-F238E27FC236}">
                <a16:creationId xmlns:a16="http://schemas.microsoft.com/office/drawing/2014/main" id="{C35976EE-1A13-46F7-96F2-7002555F7C12}"/>
              </a:ext>
            </a:extLst>
          </p:cNvPr>
          <p:cNvSpPr>
            <a:spLocks noGrp="1"/>
          </p:cNvSpPr>
          <p:nvPr>
            <p:ph idx="1"/>
          </p:nvPr>
        </p:nvSpPr>
        <p:spPr/>
        <p:txBody>
          <a:bodyPr>
            <a:normAutofit fontScale="92500" lnSpcReduction="10000"/>
          </a:bodyPr>
          <a:lstStyle/>
          <a:p>
            <a:r>
              <a:rPr lang="zh-CN" altLang="en-US" dirty="0"/>
              <a:t>差错控制主要指错误检测和重传方法</a:t>
            </a:r>
          </a:p>
          <a:p>
            <a:pPr lvl="1"/>
            <a:r>
              <a:rPr lang="zh-CN" altLang="en-US" dirty="0">
                <a:solidFill>
                  <a:srgbClr val="C00000"/>
                </a:solidFill>
              </a:rPr>
              <a:t>错误检测：</a:t>
            </a:r>
            <a:r>
              <a:rPr lang="zh-CN" altLang="en-US" dirty="0"/>
              <a:t>接收方能检测出数据帧出错，不将错误的帧交给网络层</a:t>
            </a:r>
          </a:p>
          <a:p>
            <a:pPr lvl="1"/>
            <a:r>
              <a:rPr lang="zh-CN" altLang="en-US" dirty="0">
                <a:solidFill>
                  <a:srgbClr val="C00000"/>
                </a:solidFill>
              </a:rPr>
              <a:t>确认</a:t>
            </a:r>
            <a:r>
              <a:rPr lang="zh-CN" altLang="en-US" dirty="0"/>
              <a:t>：接收方收到正确的数据帧后给发送方一个肯定应答</a:t>
            </a:r>
          </a:p>
          <a:p>
            <a:pPr lvl="1"/>
            <a:r>
              <a:rPr lang="zh-CN" altLang="en-US" dirty="0">
                <a:solidFill>
                  <a:srgbClr val="C00000"/>
                </a:solidFill>
              </a:rPr>
              <a:t>自动重复请求</a:t>
            </a:r>
            <a:r>
              <a:rPr lang="en-US" altLang="zh-CN" dirty="0">
                <a:solidFill>
                  <a:srgbClr val="C00000"/>
                </a:solidFill>
              </a:rPr>
              <a:t>(ARQ)</a:t>
            </a:r>
            <a:r>
              <a:rPr lang="zh-CN" altLang="en-US" dirty="0"/>
              <a:t>：数据帧在传输中出现错误，接收方就返回一个否定应答帧</a:t>
            </a:r>
            <a:r>
              <a:rPr lang="en-US" altLang="zh-CN" dirty="0"/>
              <a:t>(NAK)</a:t>
            </a:r>
            <a:r>
              <a:rPr lang="zh-CN" altLang="en-US" dirty="0"/>
              <a:t>，出错的帧就会被发送方重新传送。这个过程叫</a:t>
            </a:r>
            <a:r>
              <a:rPr lang="en-US" altLang="zh-CN" dirty="0"/>
              <a:t>ARQ</a:t>
            </a:r>
          </a:p>
          <a:p>
            <a:pPr lvl="1"/>
            <a:r>
              <a:rPr lang="zh-CN" altLang="en-US" dirty="0">
                <a:solidFill>
                  <a:srgbClr val="C00000"/>
                </a:solidFill>
              </a:rPr>
              <a:t>超时重传</a:t>
            </a:r>
            <a:r>
              <a:rPr lang="zh-CN" altLang="en-US" dirty="0"/>
              <a:t>：发送方对发送出去的数据帧启动一个定时器，超时未收到接收方的确认消息，将数据帧重发，防止丢失</a:t>
            </a:r>
          </a:p>
          <a:p>
            <a:r>
              <a:rPr lang="zh-CN" altLang="en-US" dirty="0"/>
              <a:t>技术要点</a:t>
            </a:r>
          </a:p>
          <a:p>
            <a:pPr lvl="1"/>
            <a:r>
              <a:rPr lang="zh-CN" altLang="en-US" dirty="0"/>
              <a:t>接收方利用数据帧携带的信息能检错与纠错</a:t>
            </a:r>
          </a:p>
          <a:p>
            <a:pPr lvl="1"/>
            <a:r>
              <a:rPr lang="zh-CN" altLang="en-US" dirty="0"/>
              <a:t>发送方进行接收确认和超时重发</a:t>
            </a:r>
          </a:p>
          <a:p>
            <a:pPr lvl="1"/>
            <a:r>
              <a:rPr lang="zh-CN" altLang="en-US" dirty="0"/>
              <a:t>接收方按序接收，防帧丢失、帧乱序、帧重复</a:t>
            </a:r>
          </a:p>
          <a:p>
            <a:r>
              <a:rPr lang="zh-CN" altLang="en-US" dirty="0"/>
              <a:t>数据被重传的情况有三种：</a:t>
            </a:r>
            <a:r>
              <a:rPr lang="zh-CN" altLang="en-US" dirty="0">
                <a:solidFill>
                  <a:srgbClr val="C00000"/>
                </a:solidFill>
              </a:rPr>
              <a:t>帧破坏</a:t>
            </a:r>
            <a:r>
              <a:rPr lang="zh-CN" altLang="en-US" dirty="0"/>
              <a:t>、</a:t>
            </a:r>
            <a:r>
              <a:rPr lang="zh-CN" altLang="en-US" dirty="0">
                <a:solidFill>
                  <a:srgbClr val="C00000"/>
                </a:solidFill>
              </a:rPr>
              <a:t>帧丢失</a:t>
            </a:r>
            <a:r>
              <a:rPr lang="zh-CN" altLang="en-US" dirty="0"/>
              <a:t>、</a:t>
            </a:r>
            <a:r>
              <a:rPr lang="zh-CN" altLang="en-US" dirty="0">
                <a:solidFill>
                  <a:srgbClr val="C00000"/>
                </a:solidFill>
              </a:rPr>
              <a:t>应答帧丢失</a:t>
            </a:r>
          </a:p>
          <a:p>
            <a:endParaRPr lang="zh-CN" altLang="en-US" dirty="0"/>
          </a:p>
        </p:txBody>
      </p:sp>
      <p:sp>
        <p:nvSpPr>
          <p:cNvPr id="4" name="灯片编号占位符 3">
            <a:extLst>
              <a:ext uri="{FF2B5EF4-FFF2-40B4-BE49-F238E27FC236}">
                <a16:creationId xmlns:a16="http://schemas.microsoft.com/office/drawing/2014/main" id="{2880C9E3-829D-4360-B5E4-5B4FDE47DCF9}"/>
              </a:ext>
            </a:extLst>
          </p:cNvPr>
          <p:cNvSpPr>
            <a:spLocks noGrp="1"/>
          </p:cNvSpPr>
          <p:nvPr>
            <p:ph type="sldNum" sz="quarter" idx="12"/>
          </p:nvPr>
        </p:nvSpPr>
        <p:spPr/>
        <p:txBody>
          <a:bodyPr/>
          <a:lstStyle/>
          <a:p>
            <a:fld id="{C8BB1146-E542-4D4E-B8E9-6919A11DDD48}" type="slidenum">
              <a:rPr lang="en-US" smtClean="0"/>
              <a:t>34</a:t>
            </a:fld>
            <a:endParaRPr lang="en-US"/>
          </a:p>
        </p:txBody>
      </p:sp>
    </p:spTree>
    <p:extLst>
      <p:ext uri="{BB962C8B-B14F-4D97-AF65-F5344CB8AC3E}">
        <p14:creationId xmlns:p14="http://schemas.microsoft.com/office/powerpoint/2010/main" val="3657386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0E18E-C176-45A2-935B-BF2F614D128A}"/>
              </a:ext>
            </a:extLst>
          </p:cNvPr>
          <p:cNvSpPr>
            <a:spLocks noGrp="1"/>
          </p:cNvSpPr>
          <p:nvPr>
            <p:ph type="title"/>
          </p:nvPr>
        </p:nvSpPr>
        <p:spPr/>
        <p:txBody>
          <a:bodyPr/>
          <a:lstStyle/>
          <a:p>
            <a:r>
              <a:rPr lang="zh-CN" altLang="en-US" dirty="0"/>
              <a:t>流量控制</a:t>
            </a:r>
          </a:p>
        </p:txBody>
      </p:sp>
      <p:sp>
        <p:nvSpPr>
          <p:cNvPr id="3" name="内容占位符 2">
            <a:extLst>
              <a:ext uri="{FF2B5EF4-FFF2-40B4-BE49-F238E27FC236}">
                <a16:creationId xmlns:a16="http://schemas.microsoft.com/office/drawing/2014/main" id="{94E88D74-B340-4001-AA08-D37B2C4FEC66}"/>
              </a:ext>
            </a:extLst>
          </p:cNvPr>
          <p:cNvSpPr>
            <a:spLocks noGrp="1"/>
          </p:cNvSpPr>
          <p:nvPr>
            <p:ph idx="1"/>
          </p:nvPr>
        </p:nvSpPr>
        <p:spPr/>
        <p:txBody>
          <a:bodyPr>
            <a:normAutofit/>
          </a:bodyPr>
          <a:lstStyle/>
          <a:p>
            <a:r>
              <a:rPr lang="zh-CN" altLang="en-US" dirty="0"/>
              <a:t>流量控制是一组过程，这组过程告诉发送方在收到接收方的应答之前，最多可以传送多少数据</a:t>
            </a:r>
          </a:p>
          <a:p>
            <a:r>
              <a:rPr lang="zh-CN" altLang="en-US" dirty="0"/>
              <a:t>流量控制的技术要点</a:t>
            </a:r>
          </a:p>
          <a:p>
            <a:pPr lvl="1"/>
            <a:r>
              <a:rPr lang="zh-CN" altLang="en-US" dirty="0"/>
              <a:t>数据流不能使接收方过载</a:t>
            </a:r>
          </a:p>
          <a:p>
            <a:pPr lvl="1"/>
            <a:r>
              <a:rPr lang="zh-CN" altLang="en-US" dirty="0"/>
              <a:t>接收方对数据进行确认</a:t>
            </a:r>
          </a:p>
          <a:p>
            <a:r>
              <a:rPr lang="zh-CN" altLang="en-US" dirty="0"/>
              <a:t>流量控制的解决方法：</a:t>
            </a:r>
          </a:p>
          <a:p>
            <a:pPr lvl="1"/>
            <a:r>
              <a:rPr lang="zh-CN" altLang="en-US" dirty="0"/>
              <a:t>基于反馈 </a:t>
            </a:r>
            <a:r>
              <a:rPr lang="en-US" altLang="zh-CN" dirty="0"/>
              <a:t>(feedback-based) </a:t>
            </a:r>
            <a:r>
              <a:rPr lang="zh-CN" altLang="en-US" dirty="0"/>
              <a:t>的流量控制</a:t>
            </a:r>
            <a:endParaRPr lang="en-US" altLang="zh-CN" dirty="0"/>
          </a:p>
          <a:p>
            <a:pPr lvl="1"/>
            <a:r>
              <a:rPr lang="zh-CN" altLang="en-US" dirty="0"/>
              <a:t>接收方反馈，发送方来调整发送速率</a:t>
            </a:r>
          </a:p>
          <a:p>
            <a:endParaRPr lang="zh-CN" altLang="en-US" dirty="0"/>
          </a:p>
        </p:txBody>
      </p:sp>
      <p:sp>
        <p:nvSpPr>
          <p:cNvPr id="4" name="灯片编号占位符 3">
            <a:extLst>
              <a:ext uri="{FF2B5EF4-FFF2-40B4-BE49-F238E27FC236}">
                <a16:creationId xmlns:a16="http://schemas.microsoft.com/office/drawing/2014/main" id="{03006502-1A38-42D9-A1BF-0452F3458FAF}"/>
              </a:ext>
            </a:extLst>
          </p:cNvPr>
          <p:cNvSpPr>
            <a:spLocks noGrp="1"/>
          </p:cNvSpPr>
          <p:nvPr>
            <p:ph type="sldNum" sz="quarter" idx="12"/>
          </p:nvPr>
        </p:nvSpPr>
        <p:spPr/>
        <p:txBody>
          <a:bodyPr/>
          <a:lstStyle/>
          <a:p>
            <a:fld id="{C8BB1146-E542-4D4E-B8E9-6919A11DDD48}" type="slidenum">
              <a:rPr lang="en-US" smtClean="0"/>
              <a:t>35</a:t>
            </a:fld>
            <a:endParaRPr lang="en-US"/>
          </a:p>
        </p:txBody>
      </p:sp>
    </p:spTree>
    <p:extLst>
      <p:ext uri="{BB962C8B-B14F-4D97-AF65-F5344CB8AC3E}">
        <p14:creationId xmlns:p14="http://schemas.microsoft.com/office/powerpoint/2010/main" val="3583436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7EA30-46E5-4169-9B85-4D0C5500E1D0}"/>
              </a:ext>
            </a:extLst>
          </p:cNvPr>
          <p:cNvSpPr>
            <a:spLocks noGrp="1"/>
          </p:cNvSpPr>
          <p:nvPr>
            <p:ph type="title"/>
          </p:nvPr>
        </p:nvSpPr>
        <p:spPr/>
        <p:txBody>
          <a:bodyPr>
            <a:normAutofit/>
          </a:bodyPr>
          <a:lstStyle/>
          <a:p>
            <a:r>
              <a:rPr lang="zh-CN" altLang="en-US" dirty="0"/>
              <a:t>对流量控制和差错控制实现技术的说明</a:t>
            </a:r>
          </a:p>
        </p:txBody>
      </p:sp>
      <p:sp>
        <p:nvSpPr>
          <p:cNvPr id="3" name="内容占位符 2">
            <a:extLst>
              <a:ext uri="{FF2B5EF4-FFF2-40B4-BE49-F238E27FC236}">
                <a16:creationId xmlns:a16="http://schemas.microsoft.com/office/drawing/2014/main" id="{A51EBF24-EFEB-4B38-A7D2-E9EFCC3AB0FF}"/>
              </a:ext>
            </a:extLst>
          </p:cNvPr>
          <p:cNvSpPr>
            <a:spLocks noGrp="1"/>
          </p:cNvSpPr>
          <p:nvPr>
            <p:ph idx="1"/>
          </p:nvPr>
        </p:nvSpPr>
        <p:spPr/>
        <p:txBody>
          <a:bodyPr>
            <a:normAutofit/>
          </a:bodyPr>
          <a:lstStyle/>
          <a:p>
            <a:r>
              <a:rPr lang="zh-CN" altLang="en-US" dirty="0"/>
              <a:t>流量控制和差错控制是结合在一起实现的</a:t>
            </a:r>
          </a:p>
          <a:p>
            <a:r>
              <a:rPr lang="zh-CN" altLang="en-US" dirty="0"/>
              <a:t>流量控制和差错控制在技术实现上，既有关联，也有区别：</a:t>
            </a:r>
          </a:p>
          <a:p>
            <a:pPr lvl="1"/>
            <a:r>
              <a:rPr lang="zh-CN" altLang="en-US" dirty="0"/>
              <a:t>公共的技术：</a:t>
            </a:r>
          </a:p>
          <a:p>
            <a:pPr lvl="2"/>
            <a:r>
              <a:rPr lang="zh-CN" altLang="en-US" dirty="0"/>
              <a:t>都需要用到“接收确认，超时重发”的控制技术</a:t>
            </a:r>
          </a:p>
          <a:p>
            <a:pPr lvl="1"/>
            <a:r>
              <a:rPr lang="zh-CN" altLang="en-US" dirty="0"/>
              <a:t>有区别的技术：</a:t>
            </a:r>
          </a:p>
          <a:p>
            <a:pPr lvl="2"/>
            <a:r>
              <a:rPr lang="zh-CN" altLang="en-US" dirty="0"/>
              <a:t>差错控制多了一个“差错检测与纠错”环节，对接收到的数据帧先要做差错检测与纠错，是差错控制的先导环节</a:t>
            </a:r>
          </a:p>
          <a:p>
            <a:r>
              <a:rPr lang="zh-CN" altLang="en-US" dirty="0"/>
              <a:t>流量控制和差错控制的技术有两种：</a:t>
            </a:r>
          </a:p>
          <a:p>
            <a:pPr lvl="1"/>
            <a:r>
              <a:rPr lang="zh-CN" altLang="en-US" dirty="0"/>
              <a:t>停止等待协议</a:t>
            </a:r>
          </a:p>
          <a:p>
            <a:pPr lvl="1"/>
            <a:r>
              <a:rPr lang="zh-CN" altLang="en-US" dirty="0"/>
              <a:t>滑动窗口协议</a:t>
            </a:r>
          </a:p>
          <a:p>
            <a:endParaRPr lang="zh-CN" altLang="en-US" dirty="0"/>
          </a:p>
        </p:txBody>
      </p:sp>
      <p:sp>
        <p:nvSpPr>
          <p:cNvPr id="4" name="灯片编号占位符 3">
            <a:extLst>
              <a:ext uri="{FF2B5EF4-FFF2-40B4-BE49-F238E27FC236}">
                <a16:creationId xmlns:a16="http://schemas.microsoft.com/office/drawing/2014/main" id="{54D3A105-3192-40C4-942B-26D07654CBE6}"/>
              </a:ext>
            </a:extLst>
          </p:cNvPr>
          <p:cNvSpPr>
            <a:spLocks noGrp="1"/>
          </p:cNvSpPr>
          <p:nvPr>
            <p:ph type="sldNum" sz="quarter" idx="12"/>
          </p:nvPr>
        </p:nvSpPr>
        <p:spPr/>
        <p:txBody>
          <a:bodyPr/>
          <a:lstStyle/>
          <a:p>
            <a:fld id="{C8BB1146-E542-4D4E-B8E9-6919A11DDD48}" type="slidenum">
              <a:rPr lang="en-US" smtClean="0"/>
              <a:t>36</a:t>
            </a:fld>
            <a:endParaRPr lang="en-US"/>
          </a:p>
        </p:txBody>
      </p:sp>
    </p:spTree>
    <p:extLst>
      <p:ext uri="{BB962C8B-B14F-4D97-AF65-F5344CB8AC3E}">
        <p14:creationId xmlns:p14="http://schemas.microsoft.com/office/powerpoint/2010/main" val="69747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停止等待协议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541599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9B3E0-4D32-488E-A6B8-70593FFB56F5}"/>
              </a:ext>
            </a:extLst>
          </p:cNvPr>
          <p:cNvSpPr>
            <a:spLocks noGrp="1"/>
          </p:cNvSpPr>
          <p:nvPr>
            <p:ph type="title"/>
          </p:nvPr>
        </p:nvSpPr>
        <p:spPr/>
        <p:txBody>
          <a:bodyPr/>
          <a:lstStyle/>
          <a:p>
            <a:r>
              <a:rPr lang="zh-CN" altLang="en-US" dirty="0"/>
              <a:t>停等式协议（无错信道）</a:t>
            </a:r>
          </a:p>
        </p:txBody>
      </p:sp>
      <p:sp>
        <p:nvSpPr>
          <p:cNvPr id="3" name="内容占位符 2">
            <a:extLst>
              <a:ext uri="{FF2B5EF4-FFF2-40B4-BE49-F238E27FC236}">
                <a16:creationId xmlns:a16="http://schemas.microsoft.com/office/drawing/2014/main" id="{35626F29-173F-427E-9338-839394C5BF16}"/>
              </a:ext>
            </a:extLst>
          </p:cNvPr>
          <p:cNvSpPr>
            <a:spLocks noGrp="1"/>
          </p:cNvSpPr>
          <p:nvPr>
            <p:ph idx="1"/>
          </p:nvPr>
        </p:nvSpPr>
        <p:spPr>
          <a:xfrm>
            <a:off x="660400" y="1125539"/>
            <a:ext cx="6785429" cy="5008562"/>
          </a:xfrm>
        </p:spPr>
        <p:txBody>
          <a:bodyPr/>
          <a:lstStyle/>
          <a:p>
            <a:r>
              <a:rPr lang="zh-CN" altLang="en-US" dirty="0"/>
              <a:t>假设</a:t>
            </a:r>
          </a:p>
          <a:p>
            <a:pPr lvl="1"/>
            <a:r>
              <a:rPr lang="zh-CN" altLang="en-US" dirty="0"/>
              <a:t>通信信道不会出错（</a:t>
            </a:r>
            <a:r>
              <a:rPr lang="en-US" altLang="zh-CN" dirty="0"/>
              <a:t>Error-Free</a:t>
            </a:r>
            <a:r>
              <a:rPr lang="zh-CN" altLang="en-US" dirty="0"/>
              <a:t>）</a:t>
            </a:r>
          </a:p>
          <a:p>
            <a:pPr lvl="1"/>
            <a:r>
              <a:rPr lang="zh-CN" altLang="en-US" dirty="0"/>
              <a:t>发送方以高于接收方能处理到达帧的速度发送帧，会导致接收方来不及接收</a:t>
            </a:r>
          </a:p>
          <a:p>
            <a:r>
              <a:rPr lang="zh-CN" altLang="en-US" dirty="0"/>
              <a:t>停</a:t>
            </a:r>
            <a:r>
              <a:rPr lang="en-US" altLang="zh-CN" dirty="0"/>
              <a:t>-</a:t>
            </a:r>
            <a:r>
              <a:rPr lang="zh-CN" altLang="en-US" dirty="0"/>
              <a:t>等式协议（</a:t>
            </a:r>
            <a:r>
              <a:rPr lang="en-US" altLang="zh-CN" dirty="0"/>
              <a:t>stop-and-wait</a:t>
            </a:r>
            <a:r>
              <a:rPr lang="zh-CN" altLang="en-US" dirty="0"/>
              <a:t>）</a:t>
            </a:r>
          </a:p>
          <a:p>
            <a:pPr lvl="1"/>
            <a:r>
              <a:rPr lang="zh-CN" altLang="en-US" dirty="0"/>
              <a:t>发送方发送一帧后暂停，等待确认到达后发送下一帧</a:t>
            </a:r>
          </a:p>
          <a:p>
            <a:pPr lvl="1"/>
            <a:r>
              <a:rPr lang="zh-CN" altLang="en-US" dirty="0"/>
              <a:t>接收方完成接收后，回复确认接收</a:t>
            </a:r>
          </a:p>
          <a:p>
            <a:pPr lvl="1"/>
            <a:r>
              <a:rPr lang="zh-CN" altLang="en-US" dirty="0"/>
              <a:t>确认帧的内容是不重要的：哑帧（</a:t>
            </a:r>
            <a:r>
              <a:rPr lang="en-US" altLang="zh-CN" dirty="0"/>
              <a:t>dummy frame</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ADAC326C-6D7C-4558-A119-A9E49F2D209E}"/>
              </a:ext>
            </a:extLst>
          </p:cNvPr>
          <p:cNvSpPr>
            <a:spLocks noGrp="1"/>
          </p:cNvSpPr>
          <p:nvPr>
            <p:ph type="sldNum" sz="quarter" idx="12"/>
          </p:nvPr>
        </p:nvSpPr>
        <p:spPr/>
        <p:txBody>
          <a:bodyPr/>
          <a:lstStyle/>
          <a:p>
            <a:fld id="{C8BB1146-E542-4D4E-B8E9-6919A11DDD48}" type="slidenum">
              <a:rPr lang="en-US" smtClean="0"/>
              <a:t>38</a:t>
            </a:fld>
            <a:endParaRPr lang="en-US"/>
          </a:p>
        </p:txBody>
      </p:sp>
      <p:cxnSp>
        <p:nvCxnSpPr>
          <p:cNvPr id="5" name="直接连接符 4">
            <a:extLst>
              <a:ext uri="{FF2B5EF4-FFF2-40B4-BE49-F238E27FC236}">
                <a16:creationId xmlns:a16="http://schemas.microsoft.com/office/drawing/2014/main" id="{D3220E7F-68B3-4D74-9EB4-DC0D68722B07}"/>
              </a:ext>
            </a:extLst>
          </p:cNvPr>
          <p:cNvCxnSpPr/>
          <p:nvPr/>
        </p:nvCxnSpPr>
        <p:spPr>
          <a:xfrm>
            <a:off x="8963036"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86B72CC-B842-4329-8401-8727DB19AA04}"/>
              </a:ext>
            </a:extLst>
          </p:cNvPr>
          <p:cNvCxnSpPr/>
          <p:nvPr/>
        </p:nvCxnSpPr>
        <p:spPr>
          <a:xfrm>
            <a:off x="10636261"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42C09940-9B2D-45E4-B176-425ECD6D0DA8}"/>
              </a:ext>
            </a:extLst>
          </p:cNvPr>
          <p:cNvSpPr>
            <a:spLocks noGrp="1"/>
          </p:cNvSpPr>
          <p:nvPr/>
        </p:nvSpPr>
        <p:spPr>
          <a:xfrm>
            <a:off x="7723487" y="1283507"/>
            <a:ext cx="1271029"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lnSpc>
                <a:spcPct val="120000"/>
              </a:lnSpc>
              <a:spcBef>
                <a:spcPts val="0"/>
              </a:spcBef>
              <a:buNone/>
            </a:pPr>
            <a:r>
              <a:rPr kumimoji="1" lang="zh-CN" altLang="en-US" sz="2000" dirty="0">
                <a:solidFill>
                  <a:schemeClr val="accent1"/>
                </a:solidFill>
                <a:cs typeface="+mn-ea"/>
                <a:sym typeface="+mn-lt"/>
              </a:rPr>
              <a:t>发送方</a:t>
            </a:r>
          </a:p>
        </p:txBody>
      </p:sp>
      <p:sp>
        <p:nvSpPr>
          <p:cNvPr id="8" name="内容占位符 2">
            <a:extLst>
              <a:ext uri="{FF2B5EF4-FFF2-40B4-BE49-F238E27FC236}">
                <a16:creationId xmlns:a16="http://schemas.microsoft.com/office/drawing/2014/main" id="{9D8EF403-53C2-4547-825A-4AA12A2F38B7}"/>
              </a:ext>
            </a:extLst>
          </p:cNvPr>
          <p:cNvSpPr>
            <a:spLocks noGrp="1"/>
          </p:cNvSpPr>
          <p:nvPr/>
        </p:nvSpPr>
        <p:spPr>
          <a:xfrm>
            <a:off x="10636260" y="129285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chemeClr val="accent1"/>
                </a:solidFill>
                <a:latin typeface="+mn-lt"/>
                <a:ea typeface="+mn-ea"/>
                <a:cs typeface="+mn-ea"/>
                <a:sym typeface="+mn-lt"/>
              </a:rPr>
              <a:t>接收方</a:t>
            </a:r>
          </a:p>
        </p:txBody>
      </p:sp>
      <p:cxnSp>
        <p:nvCxnSpPr>
          <p:cNvPr id="9" name="直接箭头连接符 8">
            <a:extLst>
              <a:ext uri="{FF2B5EF4-FFF2-40B4-BE49-F238E27FC236}">
                <a16:creationId xmlns:a16="http://schemas.microsoft.com/office/drawing/2014/main" id="{F38556B0-0577-49F5-BBF5-7F3F803D399A}"/>
              </a:ext>
            </a:extLst>
          </p:cNvPr>
          <p:cNvCxnSpPr/>
          <p:nvPr/>
        </p:nvCxnSpPr>
        <p:spPr>
          <a:xfrm>
            <a:off x="8979546" y="191620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3F65CD4-86F1-4347-A1DB-0FD4E1EA3E5F}"/>
              </a:ext>
            </a:extLst>
          </p:cNvPr>
          <p:cNvCxnSpPr/>
          <p:nvPr/>
        </p:nvCxnSpPr>
        <p:spPr>
          <a:xfrm flipH="1">
            <a:off x="8979546" y="242610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787BC32-7C9C-4C6E-A86B-8D2E2AC87C11}"/>
              </a:ext>
            </a:extLst>
          </p:cNvPr>
          <p:cNvCxnSpPr/>
          <p:nvPr/>
        </p:nvCxnSpPr>
        <p:spPr>
          <a:xfrm>
            <a:off x="8979546" y="29004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44EAFF9-190A-4CEA-8ED5-0DFB2E25F3F9}"/>
              </a:ext>
            </a:extLst>
          </p:cNvPr>
          <p:cNvCxnSpPr/>
          <p:nvPr/>
        </p:nvCxnSpPr>
        <p:spPr>
          <a:xfrm>
            <a:off x="8995421" y="38529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9CE91EA-EC96-418C-8A6B-5267AF0BD6E1}"/>
              </a:ext>
            </a:extLst>
          </p:cNvPr>
          <p:cNvCxnSpPr/>
          <p:nvPr/>
        </p:nvCxnSpPr>
        <p:spPr>
          <a:xfrm flipH="1">
            <a:off x="8979546" y="334685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221980D-6D4D-49B9-8982-28A1300618E7}"/>
              </a:ext>
            </a:extLst>
          </p:cNvPr>
          <p:cNvCxnSpPr/>
          <p:nvPr/>
        </p:nvCxnSpPr>
        <p:spPr>
          <a:xfrm>
            <a:off x="8636011" y="4315232"/>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内容占位符 2">
            <a:extLst>
              <a:ext uri="{FF2B5EF4-FFF2-40B4-BE49-F238E27FC236}">
                <a16:creationId xmlns:a16="http://schemas.microsoft.com/office/drawing/2014/main" id="{6C13839D-FB7F-4103-AB57-181FEC5772B8}"/>
              </a:ext>
            </a:extLst>
          </p:cNvPr>
          <p:cNvSpPr>
            <a:spLocks noGrp="1"/>
          </p:cNvSpPr>
          <p:nvPr/>
        </p:nvSpPr>
        <p:spPr>
          <a:xfrm>
            <a:off x="8440874" y="366522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6" name="文本框 15">
            <a:extLst>
              <a:ext uri="{FF2B5EF4-FFF2-40B4-BE49-F238E27FC236}">
                <a16:creationId xmlns:a16="http://schemas.microsoft.com/office/drawing/2014/main" id="{DA9F89B6-C790-4F5B-8F09-14DCA1ADC6EB}"/>
              </a:ext>
            </a:extLst>
          </p:cNvPr>
          <p:cNvSpPr txBox="1"/>
          <p:nvPr/>
        </p:nvSpPr>
        <p:spPr>
          <a:xfrm>
            <a:off x="9460539" y="4773702"/>
            <a:ext cx="701731" cy="509905"/>
          </a:xfrm>
          <a:prstGeom prst="rect">
            <a:avLst/>
          </a:prstGeom>
          <a:noFill/>
        </p:spPr>
        <p:txBody>
          <a:bodyPr vert="eaVert" wrap="square" rtlCol="0">
            <a:spAutoFit/>
          </a:bodyPr>
          <a:lstStyle/>
          <a:p>
            <a:pPr>
              <a:lnSpc>
                <a:spcPct val="120000"/>
              </a:lnSpc>
            </a:pPr>
            <a:r>
              <a:rPr lang="en-US" altLang="zh-CN" sz="2800" b="1" dirty="0">
                <a:cs typeface="+mn-ea"/>
                <a:sym typeface="+mn-lt"/>
              </a:rPr>
              <a:t>...</a:t>
            </a:r>
          </a:p>
        </p:txBody>
      </p:sp>
      <p:cxnSp>
        <p:nvCxnSpPr>
          <p:cNvPr id="17" name="直接箭头连接符 16">
            <a:extLst>
              <a:ext uri="{FF2B5EF4-FFF2-40B4-BE49-F238E27FC236}">
                <a16:creationId xmlns:a16="http://schemas.microsoft.com/office/drawing/2014/main" id="{DC310556-5650-4EEA-BE20-009999E3639C}"/>
              </a:ext>
            </a:extLst>
          </p:cNvPr>
          <p:cNvCxnSpPr/>
          <p:nvPr/>
        </p:nvCxnSpPr>
        <p:spPr>
          <a:xfrm flipH="1">
            <a:off x="8979546" y="4315232"/>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832AB151-26CB-444F-9719-B4D581C376D9}"/>
              </a:ext>
            </a:extLst>
          </p:cNvPr>
          <p:cNvSpPr>
            <a:spLocks noGrp="1"/>
          </p:cNvSpPr>
          <p:nvPr/>
        </p:nvSpPr>
        <p:spPr>
          <a:xfrm rot="795916">
            <a:off x="9325621" y="1713637"/>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数据帧</a:t>
            </a:r>
          </a:p>
        </p:txBody>
      </p:sp>
      <p:sp>
        <p:nvSpPr>
          <p:cNvPr id="19" name="内容占位符 2">
            <a:extLst>
              <a:ext uri="{FF2B5EF4-FFF2-40B4-BE49-F238E27FC236}">
                <a16:creationId xmlns:a16="http://schemas.microsoft.com/office/drawing/2014/main" id="{6FF8F4B0-0B13-4C28-AD66-A992FBB8AFE0}"/>
              </a:ext>
            </a:extLst>
          </p:cNvPr>
          <p:cNvSpPr>
            <a:spLocks noGrp="1"/>
          </p:cNvSpPr>
          <p:nvPr/>
        </p:nvSpPr>
        <p:spPr>
          <a:xfrm rot="20783472">
            <a:off x="9343956" y="2533422"/>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哑帧确认</a:t>
            </a:r>
          </a:p>
        </p:txBody>
      </p:sp>
      <p:sp>
        <p:nvSpPr>
          <p:cNvPr id="20" name="左大括号 19">
            <a:extLst>
              <a:ext uri="{FF2B5EF4-FFF2-40B4-BE49-F238E27FC236}">
                <a16:creationId xmlns:a16="http://schemas.microsoft.com/office/drawing/2014/main" id="{6E6A42A1-B428-4287-AC66-BF5D80E7BC23}"/>
              </a:ext>
            </a:extLst>
          </p:cNvPr>
          <p:cNvSpPr/>
          <p:nvPr/>
        </p:nvSpPr>
        <p:spPr>
          <a:xfrm>
            <a:off x="8636011" y="1916202"/>
            <a:ext cx="278765" cy="871855"/>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1" name="内容占位符 2">
            <a:extLst>
              <a:ext uri="{FF2B5EF4-FFF2-40B4-BE49-F238E27FC236}">
                <a16:creationId xmlns:a16="http://schemas.microsoft.com/office/drawing/2014/main" id="{051AD79F-834A-4374-A312-CFBA3128BF53}"/>
              </a:ext>
            </a:extLst>
          </p:cNvPr>
          <p:cNvSpPr>
            <a:spLocks noGrp="1"/>
          </p:cNvSpPr>
          <p:nvPr/>
        </p:nvSpPr>
        <p:spPr>
          <a:xfrm>
            <a:off x="8169921" y="1742212"/>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等待确认</a:t>
            </a:r>
          </a:p>
        </p:txBody>
      </p:sp>
      <p:sp>
        <p:nvSpPr>
          <p:cNvPr id="22" name="矩形 21">
            <a:extLst>
              <a:ext uri="{FF2B5EF4-FFF2-40B4-BE49-F238E27FC236}">
                <a16:creationId xmlns:a16="http://schemas.microsoft.com/office/drawing/2014/main" id="{6C046F67-3E3A-4A8C-B7CB-B40BF550E194}"/>
              </a:ext>
            </a:extLst>
          </p:cNvPr>
          <p:cNvSpPr/>
          <p:nvPr/>
        </p:nvSpPr>
        <p:spPr>
          <a:xfrm>
            <a:off x="7740796" y="5301843"/>
            <a:ext cx="1656716"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sym typeface="+mn-lt"/>
              </a:rPr>
              <a:t>完成一帧发送后</a:t>
            </a:r>
          </a:p>
          <a:p>
            <a:pPr marL="285750" indent="-285750">
              <a:buFont typeface="Wingdings" panose="05000000000000000000" pitchFamily="2" charset="2"/>
              <a:buChar char="Ø"/>
            </a:pPr>
            <a:r>
              <a:rPr lang="zh-CN" altLang="en-US" sz="1400" dirty="0">
                <a:solidFill>
                  <a:schemeClr val="accent1"/>
                </a:solidFill>
                <a:sym typeface="+mn-lt"/>
              </a:rPr>
              <a:t>等待确认到达</a:t>
            </a:r>
          </a:p>
          <a:p>
            <a:pPr marL="285750" indent="-285750">
              <a:buFont typeface="Wingdings" panose="05000000000000000000" pitchFamily="2" charset="2"/>
              <a:buChar char="Ø"/>
            </a:pPr>
            <a:r>
              <a:rPr lang="zh-CN" altLang="en-US" sz="1400" dirty="0">
                <a:solidFill>
                  <a:schemeClr val="accent1"/>
                </a:solidFill>
                <a:sym typeface="+mn-lt"/>
              </a:rPr>
              <a:t>确认到达后，发送下一帧</a:t>
            </a:r>
          </a:p>
        </p:txBody>
      </p:sp>
      <p:sp>
        <p:nvSpPr>
          <p:cNvPr id="24" name="文本框 23">
            <a:extLst>
              <a:ext uri="{FF2B5EF4-FFF2-40B4-BE49-F238E27FC236}">
                <a16:creationId xmlns:a16="http://schemas.microsoft.com/office/drawing/2014/main" id="{8735FFC7-D19E-463D-9D8F-83B16C14E3A1}"/>
              </a:ext>
            </a:extLst>
          </p:cNvPr>
          <p:cNvSpPr txBox="1"/>
          <p:nvPr/>
        </p:nvSpPr>
        <p:spPr>
          <a:xfrm>
            <a:off x="9702735" y="5325106"/>
            <a:ext cx="1867050"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rPr>
              <a:t>完成一帧接收后</a:t>
            </a:r>
          </a:p>
          <a:p>
            <a:pPr marL="285750" indent="-285750">
              <a:buFont typeface="Wingdings" panose="05000000000000000000" pitchFamily="2" charset="2"/>
              <a:buChar char="Ø"/>
            </a:pPr>
            <a:r>
              <a:rPr lang="zh-CN" altLang="en-US" sz="1400" dirty="0">
                <a:solidFill>
                  <a:schemeClr val="accent1"/>
                </a:solidFill>
              </a:rPr>
              <a:t>交给物理层一个哑帧</a:t>
            </a:r>
          </a:p>
          <a:p>
            <a:pPr marL="285750" indent="-285750">
              <a:buFont typeface="Wingdings" panose="05000000000000000000" pitchFamily="2" charset="2"/>
              <a:buChar char="Ø"/>
            </a:pPr>
            <a:r>
              <a:rPr lang="zh-CN" altLang="en-US" sz="1400" dirty="0">
                <a:solidFill>
                  <a:schemeClr val="accent1"/>
                </a:solidFill>
              </a:rPr>
              <a:t>作为成功接收上一帧的确认</a:t>
            </a:r>
          </a:p>
        </p:txBody>
      </p:sp>
    </p:spTree>
    <p:extLst>
      <p:ext uri="{BB962C8B-B14F-4D97-AF65-F5344CB8AC3E}">
        <p14:creationId xmlns:p14="http://schemas.microsoft.com/office/powerpoint/2010/main" val="3989349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95144-2DD7-4046-9BCD-06EF5C79D0A3}"/>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39770910-4D2A-42C8-B639-CF7B05044179}"/>
              </a:ext>
            </a:extLst>
          </p:cNvPr>
          <p:cNvSpPr>
            <a:spLocks noGrp="1"/>
          </p:cNvSpPr>
          <p:nvPr>
            <p:ph idx="1"/>
          </p:nvPr>
        </p:nvSpPr>
        <p:spPr>
          <a:xfrm>
            <a:off x="660400" y="1125539"/>
            <a:ext cx="7321347" cy="5008562"/>
          </a:xfrm>
        </p:spPr>
        <p:txBody>
          <a:bodyPr/>
          <a:lstStyle/>
          <a:p>
            <a:r>
              <a:rPr lang="zh-CN" altLang="en-US" dirty="0"/>
              <a:t>假设</a:t>
            </a:r>
          </a:p>
          <a:p>
            <a:pPr lvl="1"/>
            <a:r>
              <a:rPr lang="zh-CN" altLang="en-US" dirty="0"/>
              <a:t>接收方接收数据的速度能力有限</a:t>
            </a:r>
          </a:p>
          <a:p>
            <a:pPr lvl="1"/>
            <a:r>
              <a:rPr lang="zh-CN" altLang="en-US" dirty="0"/>
              <a:t>通信信道可能会出错，导致帧在传输过程中被损坏或丢失</a:t>
            </a:r>
          </a:p>
          <a:p>
            <a:r>
              <a:rPr lang="zh-CN" altLang="en-US" dirty="0"/>
              <a:t>一个简单的解决方案</a:t>
            </a:r>
          </a:p>
          <a:p>
            <a:pPr lvl="1"/>
            <a:r>
              <a:rPr lang="zh-CN" altLang="en-US" dirty="0"/>
              <a:t>发送方增加一个计时器</a:t>
            </a:r>
            <a:r>
              <a:rPr lang="en-US" altLang="zh-CN" dirty="0"/>
              <a:t>(timer)</a:t>
            </a:r>
            <a:r>
              <a:rPr lang="zh-CN" altLang="en-US" dirty="0"/>
              <a:t>，对发出去的数据帧进行计时</a:t>
            </a:r>
          </a:p>
          <a:p>
            <a:pPr lvl="1"/>
            <a:r>
              <a:rPr lang="zh-CN" altLang="en-US" dirty="0"/>
              <a:t>如果超时，认为接收方没有收到或帧出错</a:t>
            </a:r>
          </a:p>
          <a:p>
            <a:pPr lvl="1"/>
            <a:r>
              <a:rPr lang="zh-CN" altLang="en-US" dirty="0"/>
              <a:t>发送方将超时重发该帧</a:t>
            </a:r>
          </a:p>
          <a:p>
            <a:endParaRPr lang="zh-CN" altLang="en-US" dirty="0"/>
          </a:p>
        </p:txBody>
      </p:sp>
      <p:sp>
        <p:nvSpPr>
          <p:cNvPr id="4" name="灯片编号占位符 3">
            <a:extLst>
              <a:ext uri="{FF2B5EF4-FFF2-40B4-BE49-F238E27FC236}">
                <a16:creationId xmlns:a16="http://schemas.microsoft.com/office/drawing/2014/main" id="{1E7E6B16-D59B-4CF5-98F7-A2F80FB6B60F}"/>
              </a:ext>
            </a:extLst>
          </p:cNvPr>
          <p:cNvSpPr>
            <a:spLocks noGrp="1"/>
          </p:cNvSpPr>
          <p:nvPr>
            <p:ph type="sldNum" sz="quarter" idx="12"/>
          </p:nvPr>
        </p:nvSpPr>
        <p:spPr/>
        <p:txBody>
          <a:bodyPr/>
          <a:lstStyle/>
          <a:p>
            <a:fld id="{C8BB1146-E542-4D4E-B8E9-6919A11DDD48}" type="slidenum">
              <a:rPr lang="en-US" smtClean="0"/>
              <a:t>39</a:t>
            </a:fld>
            <a:endParaRPr lang="en-US"/>
          </a:p>
        </p:txBody>
      </p:sp>
      <p:cxnSp>
        <p:nvCxnSpPr>
          <p:cNvPr id="5" name="直接连接符 4">
            <a:extLst>
              <a:ext uri="{FF2B5EF4-FFF2-40B4-BE49-F238E27FC236}">
                <a16:creationId xmlns:a16="http://schemas.microsoft.com/office/drawing/2014/main" id="{F19EA273-B29D-4896-BA4B-309FB95E42FB}"/>
              </a:ext>
            </a:extLst>
          </p:cNvPr>
          <p:cNvCxnSpPr>
            <a:cxnSpLocks/>
          </p:cNvCxnSpPr>
          <p:nvPr/>
        </p:nvCxnSpPr>
        <p:spPr>
          <a:xfrm>
            <a:off x="9665773" y="1689451"/>
            <a:ext cx="1651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E63B929-3F2B-483C-B29C-574BF883CFEB}"/>
              </a:ext>
            </a:extLst>
          </p:cNvPr>
          <p:cNvCxnSpPr>
            <a:cxnSpLocks/>
          </p:cNvCxnSpPr>
          <p:nvPr/>
        </p:nvCxnSpPr>
        <p:spPr>
          <a:xfrm>
            <a:off x="10823378" y="1689451"/>
            <a:ext cx="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717168C0-DD03-482B-B133-B4E8DEC3B90B}"/>
              </a:ext>
            </a:extLst>
          </p:cNvPr>
          <p:cNvSpPr>
            <a:spLocks noGrp="1"/>
          </p:cNvSpPr>
          <p:nvPr/>
        </p:nvSpPr>
        <p:spPr>
          <a:xfrm>
            <a:off x="9144651"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8" name="内容占位符 2">
            <a:extLst>
              <a:ext uri="{FF2B5EF4-FFF2-40B4-BE49-F238E27FC236}">
                <a16:creationId xmlns:a16="http://schemas.microsoft.com/office/drawing/2014/main" id="{5E6F6789-1F0B-4504-BE10-D4A557A221EC}"/>
              </a:ext>
            </a:extLst>
          </p:cNvPr>
          <p:cNvSpPr>
            <a:spLocks noGrp="1"/>
          </p:cNvSpPr>
          <p:nvPr/>
        </p:nvSpPr>
        <p:spPr>
          <a:xfrm>
            <a:off x="10322680"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9" name="直接箭头连接符 7">
            <a:extLst>
              <a:ext uri="{FF2B5EF4-FFF2-40B4-BE49-F238E27FC236}">
                <a16:creationId xmlns:a16="http://schemas.microsoft.com/office/drawing/2014/main" id="{46A2BCA7-505C-477C-887F-52837B090A1B}"/>
              </a:ext>
            </a:extLst>
          </p:cNvPr>
          <p:cNvCxnSpPr/>
          <p:nvPr/>
        </p:nvCxnSpPr>
        <p:spPr>
          <a:xfrm>
            <a:off x="9682283" y="2049496"/>
            <a:ext cx="1019810" cy="16891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7705D5B-AF4B-4AAF-BDCF-63B82EB38E70}"/>
              </a:ext>
            </a:extLst>
          </p:cNvPr>
          <p:cNvCxnSpPr/>
          <p:nvPr/>
        </p:nvCxnSpPr>
        <p:spPr>
          <a:xfrm>
            <a:off x="9682283" y="3407126"/>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2">
            <a:extLst>
              <a:ext uri="{FF2B5EF4-FFF2-40B4-BE49-F238E27FC236}">
                <a16:creationId xmlns:a16="http://schemas.microsoft.com/office/drawing/2014/main" id="{ECC7E597-C688-4CC3-BAB4-D30C9AD2D41C}"/>
              </a:ext>
            </a:extLst>
          </p:cNvPr>
          <p:cNvCxnSpPr>
            <a:cxnSpLocks/>
          </p:cNvCxnSpPr>
          <p:nvPr/>
        </p:nvCxnSpPr>
        <p:spPr>
          <a:xfrm>
            <a:off x="9442555" y="4496859"/>
            <a:ext cx="0" cy="4690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59C92B7D-AD91-4360-AC97-62D00B1E984F}"/>
              </a:ext>
            </a:extLst>
          </p:cNvPr>
          <p:cNvSpPr>
            <a:spLocks noGrp="1"/>
          </p:cNvSpPr>
          <p:nvPr/>
        </p:nvSpPr>
        <p:spPr>
          <a:xfrm>
            <a:off x="9257593" y="3892702"/>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latin typeface="+mn-lt"/>
                <a:ea typeface="+mn-ea"/>
                <a:cs typeface="+mn-ea"/>
                <a:sym typeface="+mn-lt"/>
              </a:rPr>
              <a:t>时间</a:t>
            </a:r>
          </a:p>
        </p:txBody>
      </p:sp>
      <p:sp>
        <p:nvSpPr>
          <p:cNvPr id="13" name="内容占位符 2">
            <a:extLst>
              <a:ext uri="{FF2B5EF4-FFF2-40B4-BE49-F238E27FC236}">
                <a16:creationId xmlns:a16="http://schemas.microsoft.com/office/drawing/2014/main" id="{36370B2F-AAFA-4C6A-924A-9071D7CFE836}"/>
              </a:ext>
            </a:extLst>
          </p:cNvPr>
          <p:cNvSpPr>
            <a:spLocks noGrp="1"/>
          </p:cNvSpPr>
          <p:nvPr/>
        </p:nvSpPr>
        <p:spPr>
          <a:xfrm rot="636618">
            <a:off x="9665684" y="1838041"/>
            <a:ext cx="1238885"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丢失</a:t>
            </a:r>
            <a:r>
              <a:rPr kumimoji="1" lang="en-US" altLang="zh-CN" sz="1600" dirty="0">
                <a:solidFill>
                  <a:srgbClr val="FF0000"/>
                </a:solidFill>
                <a:latin typeface="+mn-lt"/>
                <a:ea typeface="+mn-ea"/>
                <a:cs typeface="+mn-ea"/>
                <a:sym typeface="+mn-lt"/>
              </a:rPr>
              <a:t>/</a:t>
            </a:r>
            <a:r>
              <a:rPr kumimoji="1" lang="zh-CN" altLang="en-US" sz="1600" dirty="0">
                <a:solidFill>
                  <a:srgbClr val="FF0000"/>
                </a:solidFill>
                <a:latin typeface="+mn-lt"/>
                <a:ea typeface="+mn-ea"/>
                <a:cs typeface="+mn-ea"/>
                <a:sym typeface="+mn-lt"/>
              </a:rPr>
              <a:t>出错</a:t>
            </a:r>
          </a:p>
        </p:txBody>
      </p:sp>
      <p:sp>
        <p:nvSpPr>
          <p:cNvPr id="14" name="左大括号 19">
            <a:extLst>
              <a:ext uri="{FF2B5EF4-FFF2-40B4-BE49-F238E27FC236}">
                <a16:creationId xmlns:a16="http://schemas.microsoft.com/office/drawing/2014/main" id="{37EC937D-4462-4ED6-93DA-71347C80A310}"/>
              </a:ext>
            </a:extLst>
          </p:cNvPr>
          <p:cNvSpPr/>
          <p:nvPr/>
        </p:nvSpPr>
        <p:spPr>
          <a:xfrm>
            <a:off x="9338748" y="2049496"/>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5" name="内容占位符 2">
            <a:extLst>
              <a:ext uri="{FF2B5EF4-FFF2-40B4-BE49-F238E27FC236}">
                <a16:creationId xmlns:a16="http://schemas.microsoft.com/office/drawing/2014/main" id="{87083518-6214-4324-85C0-E11B051BA332}"/>
              </a:ext>
            </a:extLst>
          </p:cNvPr>
          <p:cNvSpPr>
            <a:spLocks noGrp="1"/>
          </p:cNvSpPr>
          <p:nvPr/>
        </p:nvSpPr>
        <p:spPr>
          <a:xfrm>
            <a:off x="8988228" y="217776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6" name="内容占位符 2">
            <a:extLst>
              <a:ext uri="{FF2B5EF4-FFF2-40B4-BE49-F238E27FC236}">
                <a16:creationId xmlns:a16="http://schemas.microsoft.com/office/drawing/2014/main" id="{857D62BA-9D28-418F-A405-74EE9B43B740}"/>
              </a:ext>
            </a:extLst>
          </p:cNvPr>
          <p:cNvSpPr>
            <a:spLocks noGrp="1"/>
          </p:cNvSpPr>
          <p:nvPr/>
        </p:nvSpPr>
        <p:spPr>
          <a:xfrm>
            <a:off x="8734228" y="1821713"/>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1B6C9A12-3989-43E8-8C75-E0F1130A6895}"/>
              </a:ext>
            </a:extLst>
          </p:cNvPr>
          <p:cNvSpPr>
            <a:spLocks noGrp="1"/>
          </p:cNvSpPr>
          <p:nvPr/>
        </p:nvSpPr>
        <p:spPr>
          <a:xfrm>
            <a:off x="8737130" y="336884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8" name="内容占位符 2">
            <a:extLst>
              <a:ext uri="{FF2B5EF4-FFF2-40B4-BE49-F238E27FC236}">
                <a16:creationId xmlns:a16="http://schemas.microsoft.com/office/drawing/2014/main" id="{6BD99734-2A57-44C8-9A92-D9D78CBB580D}"/>
              </a:ext>
            </a:extLst>
          </p:cNvPr>
          <p:cNvSpPr>
            <a:spLocks noGrp="1"/>
          </p:cNvSpPr>
          <p:nvPr/>
        </p:nvSpPr>
        <p:spPr>
          <a:xfrm>
            <a:off x="10816393" y="3379186"/>
            <a:ext cx="332740" cy="5626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9" name="矩形 18">
            <a:extLst>
              <a:ext uri="{FF2B5EF4-FFF2-40B4-BE49-F238E27FC236}">
                <a16:creationId xmlns:a16="http://schemas.microsoft.com/office/drawing/2014/main" id="{2C983D07-D3D4-45CD-A057-6C4F4B744DBC}"/>
              </a:ext>
            </a:extLst>
          </p:cNvPr>
          <p:cNvSpPr/>
          <p:nvPr/>
        </p:nvSpPr>
        <p:spPr>
          <a:xfrm>
            <a:off x="833639" y="5283929"/>
            <a:ext cx="10663036" cy="940514"/>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问题：会不会数据帧接收方已经正确收下来了，发送方误认为没有收到，超时重发，导致接收方重复收到这帧数据？</a:t>
            </a:r>
          </a:p>
        </p:txBody>
      </p:sp>
    </p:spTree>
    <p:extLst>
      <p:ext uri="{BB962C8B-B14F-4D97-AF65-F5344CB8AC3E}">
        <p14:creationId xmlns:p14="http://schemas.microsoft.com/office/powerpoint/2010/main" val="44475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898A3-F49C-44EE-8BC0-9DD1AE9C6352}"/>
              </a:ext>
            </a:extLst>
          </p:cNvPr>
          <p:cNvSpPr>
            <a:spLocks noGrp="1"/>
          </p:cNvSpPr>
          <p:nvPr>
            <p:ph type="title"/>
          </p:nvPr>
        </p:nvSpPr>
        <p:spPr/>
        <p:txBody>
          <a:bodyPr/>
          <a:lstStyle/>
          <a:p>
            <a:r>
              <a:rPr lang="zh-CN" altLang="en-US" dirty="0"/>
              <a:t>网络是如何构建的？</a:t>
            </a:r>
          </a:p>
        </p:txBody>
      </p:sp>
      <p:sp>
        <p:nvSpPr>
          <p:cNvPr id="4" name="内容占位符 3">
            <a:extLst>
              <a:ext uri="{FF2B5EF4-FFF2-40B4-BE49-F238E27FC236}">
                <a16:creationId xmlns:a16="http://schemas.microsoft.com/office/drawing/2014/main" id="{196F8F6D-CB84-4082-9B41-A0041B644302}"/>
              </a:ext>
            </a:extLst>
          </p:cNvPr>
          <p:cNvSpPr>
            <a:spLocks noGrp="1"/>
          </p:cNvSpPr>
          <p:nvPr>
            <p:ph idx="10"/>
          </p:nvPr>
        </p:nvSpPr>
        <p:spPr>
          <a:xfrm>
            <a:off x="6358404" y="1740947"/>
            <a:ext cx="4217370" cy="3795007"/>
          </a:xfrm>
        </p:spPr>
        <p:txBody>
          <a:bodyPr>
            <a:normAutofit/>
          </a:bodyPr>
          <a:lstStyle/>
          <a:p>
            <a:r>
              <a:rPr lang="zh-CN" altLang="en-US" dirty="0"/>
              <a:t>构建一个可连通的网络：</a:t>
            </a:r>
          </a:p>
          <a:p>
            <a:pPr lvl="1"/>
            <a:r>
              <a:rPr lang="zh-CN" altLang="en-US" dirty="0"/>
              <a:t>网络设备互连成网</a:t>
            </a:r>
          </a:p>
          <a:p>
            <a:pPr lvl="1"/>
            <a:r>
              <a:rPr lang="zh-CN" altLang="en-US" dirty="0"/>
              <a:t>用户终端接入到网络</a:t>
            </a:r>
          </a:p>
          <a:p>
            <a:pPr lvl="2"/>
            <a:r>
              <a:rPr lang="zh-CN" altLang="en-US" dirty="0"/>
              <a:t>有线</a:t>
            </a:r>
            <a:endParaRPr lang="en-US" altLang="zh-CN" dirty="0"/>
          </a:p>
          <a:p>
            <a:pPr lvl="2"/>
            <a:r>
              <a:rPr lang="zh-CN" altLang="en-US" dirty="0"/>
              <a:t>无线</a:t>
            </a:r>
          </a:p>
          <a:p>
            <a:pPr lvl="1"/>
            <a:r>
              <a:rPr lang="zh-CN" altLang="en-US" dirty="0"/>
              <a:t>接口互连的信道方式</a:t>
            </a:r>
          </a:p>
          <a:p>
            <a:pPr lvl="2"/>
            <a:r>
              <a:rPr lang="zh-CN" altLang="en-US" dirty="0"/>
              <a:t>点到点信道</a:t>
            </a:r>
          </a:p>
          <a:p>
            <a:pPr lvl="2"/>
            <a:r>
              <a:rPr lang="zh-CN" altLang="en-US" dirty="0"/>
              <a:t>广播信道</a:t>
            </a:r>
          </a:p>
          <a:p>
            <a:endParaRPr lang="zh-CN" altLang="en-US" dirty="0"/>
          </a:p>
        </p:txBody>
      </p:sp>
      <p:sp>
        <p:nvSpPr>
          <p:cNvPr id="5" name="灯片编号占位符 4">
            <a:extLst>
              <a:ext uri="{FF2B5EF4-FFF2-40B4-BE49-F238E27FC236}">
                <a16:creationId xmlns:a16="http://schemas.microsoft.com/office/drawing/2014/main" id="{E8BC3563-FE02-4B55-B57B-E9920BF03B6D}"/>
              </a:ext>
            </a:extLst>
          </p:cNvPr>
          <p:cNvSpPr>
            <a:spLocks noGrp="1"/>
          </p:cNvSpPr>
          <p:nvPr>
            <p:ph type="sldNum" sz="quarter" idx="12"/>
          </p:nvPr>
        </p:nvSpPr>
        <p:spPr/>
        <p:txBody>
          <a:bodyPr/>
          <a:lstStyle/>
          <a:p>
            <a:fld id="{C8BB1146-E542-4D4E-B8E9-6919A11DDD48}" type="slidenum">
              <a:rPr lang="en-US" smtClean="0"/>
              <a:t>4</a:t>
            </a:fld>
            <a:endParaRPr lang="en-US"/>
          </a:p>
        </p:txBody>
      </p:sp>
      <p:pic>
        <p:nvPicPr>
          <p:cNvPr id="6" name="图形 5">
            <a:extLst>
              <a:ext uri="{FF2B5EF4-FFF2-40B4-BE49-F238E27FC236}">
                <a16:creationId xmlns:a16="http://schemas.microsoft.com/office/drawing/2014/main" id="{597D7888-F13A-4ED2-8595-9CE082C0EF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11090" y="1537239"/>
            <a:ext cx="502240" cy="439979"/>
          </a:xfrm>
          <a:prstGeom prst="rect">
            <a:avLst/>
          </a:prstGeom>
        </p:spPr>
      </p:pic>
      <p:sp>
        <p:nvSpPr>
          <p:cNvPr id="7" name="Freeform 9">
            <a:extLst>
              <a:ext uri="{FF2B5EF4-FFF2-40B4-BE49-F238E27FC236}">
                <a16:creationId xmlns:a16="http://schemas.microsoft.com/office/drawing/2014/main" id="{F36DD591-A694-4218-91FA-89A5F92B9250}"/>
              </a:ext>
            </a:extLst>
          </p:cNvPr>
          <p:cNvSpPr/>
          <p:nvPr/>
        </p:nvSpPr>
        <p:spPr bwMode="auto">
          <a:xfrm rot="20235030">
            <a:off x="4990920" y="4273146"/>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8" name="图形 7">
            <a:extLst>
              <a:ext uri="{FF2B5EF4-FFF2-40B4-BE49-F238E27FC236}">
                <a16:creationId xmlns:a16="http://schemas.microsoft.com/office/drawing/2014/main" id="{68AC93D6-DFDF-4C76-AE76-AFDD1F3600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34550" y="1523533"/>
            <a:ext cx="623733" cy="562931"/>
          </a:xfrm>
          <a:prstGeom prst="rect">
            <a:avLst/>
          </a:prstGeom>
        </p:spPr>
      </p:pic>
      <p:pic>
        <p:nvPicPr>
          <p:cNvPr id="9" name="图形 8">
            <a:extLst>
              <a:ext uri="{FF2B5EF4-FFF2-40B4-BE49-F238E27FC236}">
                <a16:creationId xmlns:a16="http://schemas.microsoft.com/office/drawing/2014/main" id="{41DE19B7-13E5-40BE-988B-ABF438E455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3383" y="2759093"/>
            <a:ext cx="623733" cy="562931"/>
          </a:xfrm>
          <a:prstGeom prst="rect">
            <a:avLst/>
          </a:prstGeom>
        </p:spPr>
      </p:pic>
      <p:pic>
        <p:nvPicPr>
          <p:cNvPr id="10" name="图形 9">
            <a:extLst>
              <a:ext uri="{FF2B5EF4-FFF2-40B4-BE49-F238E27FC236}">
                <a16:creationId xmlns:a16="http://schemas.microsoft.com/office/drawing/2014/main" id="{B1544617-25DF-4189-BD74-F285A1816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33015" y="2787431"/>
            <a:ext cx="623733" cy="562931"/>
          </a:xfrm>
          <a:prstGeom prst="rect">
            <a:avLst/>
          </a:prstGeom>
        </p:spPr>
      </p:pic>
      <p:sp>
        <p:nvSpPr>
          <p:cNvPr id="11" name="Freeform 9">
            <a:extLst>
              <a:ext uri="{FF2B5EF4-FFF2-40B4-BE49-F238E27FC236}">
                <a16:creationId xmlns:a16="http://schemas.microsoft.com/office/drawing/2014/main" id="{6968970C-06DD-490F-B209-80B1BDE7E4CC}"/>
              </a:ext>
            </a:extLst>
          </p:cNvPr>
          <p:cNvSpPr/>
          <p:nvPr/>
        </p:nvSpPr>
        <p:spPr bwMode="auto">
          <a:xfrm rot="1988854">
            <a:off x="4417189" y="4310777"/>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2" name="Line 233">
            <a:extLst>
              <a:ext uri="{FF2B5EF4-FFF2-40B4-BE49-F238E27FC236}">
                <a16:creationId xmlns:a16="http://schemas.microsoft.com/office/drawing/2014/main" id="{1235A552-7609-4CF1-8D6C-A5E56B73212E}"/>
              </a:ext>
            </a:extLst>
          </p:cNvPr>
          <p:cNvSpPr>
            <a:spLocks noChangeShapeType="1"/>
          </p:cNvSpPr>
          <p:nvPr>
            <p:custDataLst>
              <p:tags r:id="rId1"/>
            </p:custDataLst>
          </p:nvPr>
        </p:nvSpPr>
        <p:spPr bwMode="auto">
          <a:xfrm flipV="1">
            <a:off x="1680728" y="5041060"/>
            <a:ext cx="398565" cy="37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3" name="Line 233">
            <a:extLst>
              <a:ext uri="{FF2B5EF4-FFF2-40B4-BE49-F238E27FC236}">
                <a16:creationId xmlns:a16="http://schemas.microsoft.com/office/drawing/2014/main" id="{3E8F360C-334C-4F85-8229-EAF5331C94EB}"/>
              </a:ext>
            </a:extLst>
          </p:cNvPr>
          <p:cNvSpPr>
            <a:spLocks noChangeShapeType="1"/>
          </p:cNvSpPr>
          <p:nvPr>
            <p:custDataLst>
              <p:tags r:id="rId2"/>
            </p:custDataLst>
          </p:nvPr>
        </p:nvSpPr>
        <p:spPr bwMode="auto">
          <a:xfrm flipH="1" flipV="1">
            <a:off x="2677528" y="5037225"/>
            <a:ext cx="426634"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FF3A8E1C-25A6-42A1-A18D-69F92DDEAE58}"/>
              </a:ext>
            </a:extLst>
          </p:cNvPr>
          <p:cNvSpPr>
            <a:spLocks noChangeShapeType="1"/>
          </p:cNvSpPr>
          <p:nvPr>
            <p:custDataLst>
              <p:tags r:id="rId3"/>
            </p:custDataLst>
          </p:nvPr>
        </p:nvSpPr>
        <p:spPr bwMode="auto">
          <a:xfrm flipV="1">
            <a:off x="2885250" y="3310780"/>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99">
            <a:extLst>
              <a:ext uri="{FF2B5EF4-FFF2-40B4-BE49-F238E27FC236}">
                <a16:creationId xmlns:a16="http://schemas.microsoft.com/office/drawing/2014/main" id="{AB058D02-9900-4D0F-8E60-C21D3612D4A3}"/>
              </a:ext>
            </a:extLst>
          </p:cNvPr>
          <p:cNvSpPr>
            <a:spLocks noChangeShapeType="1"/>
          </p:cNvSpPr>
          <p:nvPr>
            <p:custDataLst>
              <p:tags r:id="rId4"/>
            </p:custDataLst>
          </p:nvPr>
        </p:nvSpPr>
        <p:spPr bwMode="auto">
          <a:xfrm rot="5400000" flipH="1" flipV="1">
            <a:off x="2989423" y="2080106"/>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 name="Line 99">
            <a:extLst>
              <a:ext uri="{FF2B5EF4-FFF2-40B4-BE49-F238E27FC236}">
                <a16:creationId xmlns:a16="http://schemas.microsoft.com/office/drawing/2014/main" id="{0ED1E94B-4B8A-4A98-B153-B7268722EE6B}"/>
              </a:ext>
            </a:extLst>
          </p:cNvPr>
          <p:cNvSpPr>
            <a:spLocks noChangeShapeType="1"/>
          </p:cNvSpPr>
          <p:nvPr>
            <p:custDataLst>
              <p:tags r:id="rId5"/>
            </p:custDataLst>
          </p:nvPr>
        </p:nvSpPr>
        <p:spPr bwMode="auto">
          <a:xfrm rot="5400000" flipH="1">
            <a:off x="3936680" y="2147248"/>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C0AF83DD-1DF6-4E68-9195-AF974D90A300}"/>
              </a:ext>
            </a:extLst>
          </p:cNvPr>
          <p:cNvSpPr>
            <a:spLocks noChangeShapeType="1"/>
          </p:cNvSpPr>
          <p:nvPr>
            <p:custDataLst>
              <p:tags r:id="rId6"/>
            </p:custDataLst>
          </p:nvPr>
        </p:nvSpPr>
        <p:spPr bwMode="auto">
          <a:xfrm rot="5400000" flipH="1" flipV="1">
            <a:off x="3820717" y="2452195"/>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F6AB51B-4291-4FF3-916E-23464B7337F5}"/>
              </a:ext>
            </a:extLst>
          </p:cNvPr>
          <p:cNvSpPr>
            <a:spLocks noChangeShapeType="1"/>
          </p:cNvSpPr>
          <p:nvPr>
            <p:custDataLst>
              <p:tags r:id="rId7"/>
            </p:custDataLst>
          </p:nvPr>
        </p:nvSpPr>
        <p:spPr bwMode="auto">
          <a:xfrm rot="5400000" flipH="1">
            <a:off x="4445553" y="3596753"/>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937296B4-46C1-46D9-9FC4-A9B1DACF92F0}"/>
              </a:ext>
            </a:extLst>
          </p:cNvPr>
          <p:cNvSpPr>
            <a:spLocks noChangeShapeType="1"/>
          </p:cNvSpPr>
          <p:nvPr>
            <p:custDataLst>
              <p:tags r:id="rId8"/>
            </p:custDataLst>
          </p:nvPr>
        </p:nvSpPr>
        <p:spPr bwMode="auto">
          <a:xfrm rot="5400000" flipH="1">
            <a:off x="2763321" y="1068875"/>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文本框 19">
            <a:extLst>
              <a:ext uri="{FF2B5EF4-FFF2-40B4-BE49-F238E27FC236}">
                <a16:creationId xmlns:a16="http://schemas.microsoft.com/office/drawing/2014/main" id="{E5E976E0-0FB7-4F63-A9BA-8BC9A8AD9EE7}"/>
              </a:ext>
            </a:extLst>
          </p:cNvPr>
          <p:cNvSpPr txBox="1"/>
          <p:nvPr/>
        </p:nvSpPr>
        <p:spPr>
          <a:xfrm>
            <a:off x="1224528" y="1310447"/>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1" name="文本框 20">
            <a:extLst>
              <a:ext uri="{FF2B5EF4-FFF2-40B4-BE49-F238E27FC236}">
                <a16:creationId xmlns:a16="http://schemas.microsoft.com/office/drawing/2014/main" id="{3DC2C19F-D965-496E-A360-A6B0C0D5202F}"/>
              </a:ext>
            </a:extLst>
          </p:cNvPr>
          <p:cNvSpPr txBox="1"/>
          <p:nvPr/>
        </p:nvSpPr>
        <p:spPr>
          <a:xfrm>
            <a:off x="3503213" y="126405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2" name="文本框 21">
            <a:extLst>
              <a:ext uri="{FF2B5EF4-FFF2-40B4-BE49-F238E27FC236}">
                <a16:creationId xmlns:a16="http://schemas.microsoft.com/office/drawing/2014/main" id="{30DEEE68-C97C-46D2-8C09-A76324C468D4}"/>
              </a:ext>
            </a:extLst>
          </p:cNvPr>
          <p:cNvSpPr txBox="1"/>
          <p:nvPr/>
        </p:nvSpPr>
        <p:spPr>
          <a:xfrm>
            <a:off x="4983135" y="291500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3" name="文本框 22">
            <a:extLst>
              <a:ext uri="{FF2B5EF4-FFF2-40B4-BE49-F238E27FC236}">
                <a16:creationId xmlns:a16="http://schemas.microsoft.com/office/drawing/2014/main" id="{6484A78E-AC8E-4A6B-88AE-5D772A6DDAF8}"/>
              </a:ext>
            </a:extLst>
          </p:cNvPr>
          <p:cNvSpPr txBox="1"/>
          <p:nvPr/>
        </p:nvSpPr>
        <p:spPr>
          <a:xfrm>
            <a:off x="1951806" y="294561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4" name="文本框 23">
            <a:extLst>
              <a:ext uri="{FF2B5EF4-FFF2-40B4-BE49-F238E27FC236}">
                <a16:creationId xmlns:a16="http://schemas.microsoft.com/office/drawing/2014/main" id="{6B8F2DC8-E3E5-4262-8CFB-29B0E0157F86}"/>
              </a:ext>
            </a:extLst>
          </p:cNvPr>
          <p:cNvSpPr txBox="1"/>
          <p:nvPr/>
        </p:nvSpPr>
        <p:spPr>
          <a:xfrm>
            <a:off x="4938220" y="4182367"/>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5" name="文本框 24">
            <a:extLst>
              <a:ext uri="{FF2B5EF4-FFF2-40B4-BE49-F238E27FC236}">
                <a16:creationId xmlns:a16="http://schemas.microsoft.com/office/drawing/2014/main" id="{627CCD87-1845-484B-A19A-5A5C56217046}"/>
              </a:ext>
            </a:extLst>
          </p:cNvPr>
          <p:cNvSpPr txBox="1"/>
          <p:nvPr/>
        </p:nvSpPr>
        <p:spPr>
          <a:xfrm>
            <a:off x="2318428" y="5741840"/>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6" name="文本框 25">
            <a:extLst>
              <a:ext uri="{FF2B5EF4-FFF2-40B4-BE49-F238E27FC236}">
                <a16:creationId xmlns:a16="http://schemas.microsoft.com/office/drawing/2014/main" id="{A9EE726A-E692-4BC4-9FF5-EA5B6C223B6C}"/>
              </a:ext>
            </a:extLst>
          </p:cNvPr>
          <p:cNvSpPr txBox="1"/>
          <p:nvPr/>
        </p:nvSpPr>
        <p:spPr>
          <a:xfrm>
            <a:off x="4142646" y="5741776"/>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7" name="文本框 26">
            <a:extLst>
              <a:ext uri="{FF2B5EF4-FFF2-40B4-BE49-F238E27FC236}">
                <a16:creationId xmlns:a16="http://schemas.microsoft.com/office/drawing/2014/main" id="{BB0F2CA4-EDEA-40C8-AFF9-92C1EF4E4985}"/>
              </a:ext>
            </a:extLst>
          </p:cNvPr>
          <p:cNvSpPr txBox="1"/>
          <p:nvPr/>
        </p:nvSpPr>
        <p:spPr>
          <a:xfrm>
            <a:off x="4938220" y="5701139"/>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8" name="矩形 27">
            <a:extLst>
              <a:ext uri="{FF2B5EF4-FFF2-40B4-BE49-F238E27FC236}">
                <a16:creationId xmlns:a16="http://schemas.microsoft.com/office/drawing/2014/main" id="{ACB4A615-F6AC-4A94-BA08-3C2B8CB524BD}"/>
              </a:ext>
            </a:extLst>
          </p:cNvPr>
          <p:cNvSpPr/>
          <p:nvPr/>
        </p:nvSpPr>
        <p:spPr>
          <a:xfrm>
            <a:off x="4199450" y="2096597"/>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29" name="矩形 28">
            <a:extLst>
              <a:ext uri="{FF2B5EF4-FFF2-40B4-BE49-F238E27FC236}">
                <a16:creationId xmlns:a16="http://schemas.microsoft.com/office/drawing/2014/main" id="{54596E9D-40FA-4B47-A32E-067A7BC60324}"/>
              </a:ext>
            </a:extLst>
          </p:cNvPr>
          <p:cNvSpPr/>
          <p:nvPr/>
        </p:nvSpPr>
        <p:spPr>
          <a:xfrm>
            <a:off x="4752100" y="341828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30" name="矩形 29">
            <a:extLst>
              <a:ext uri="{FF2B5EF4-FFF2-40B4-BE49-F238E27FC236}">
                <a16:creationId xmlns:a16="http://schemas.microsoft.com/office/drawing/2014/main" id="{DB93DB75-116F-42A5-9C20-EB2279211E7C}"/>
              </a:ext>
            </a:extLst>
          </p:cNvPr>
          <p:cNvSpPr/>
          <p:nvPr/>
        </p:nvSpPr>
        <p:spPr>
          <a:xfrm>
            <a:off x="1473258" y="4261988"/>
            <a:ext cx="1261884"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（由集线器互连）</a:t>
            </a:r>
          </a:p>
        </p:txBody>
      </p:sp>
      <p:grpSp>
        <p:nvGrpSpPr>
          <p:cNvPr id="31" name="组合 30">
            <a:extLst>
              <a:ext uri="{FF2B5EF4-FFF2-40B4-BE49-F238E27FC236}">
                <a16:creationId xmlns:a16="http://schemas.microsoft.com/office/drawing/2014/main" id="{A9E7EE14-C3B1-4DA5-A410-0C1CAD088F14}"/>
              </a:ext>
            </a:extLst>
          </p:cNvPr>
          <p:cNvGrpSpPr/>
          <p:nvPr/>
        </p:nvGrpSpPr>
        <p:grpSpPr>
          <a:xfrm>
            <a:off x="1929329" y="4823822"/>
            <a:ext cx="843917" cy="213405"/>
            <a:chOff x="6596063" y="4965700"/>
            <a:chExt cx="839787" cy="282575"/>
          </a:xfrm>
        </p:grpSpPr>
        <p:sp>
          <p:nvSpPr>
            <p:cNvPr id="32" name="Freeform 5">
              <a:extLst>
                <a:ext uri="{FF2B5EF4-FFF2-40B4-BE49-F238E27FC236}">
                  <a16:creationId xmlns:a16="http://schemas.microsoft.com/office/drawing/2014/main" id="{D385ADA4-849C-4A96-ADC5-2D36B0922208}"/>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3" name="Freeform 6">
              <a:extLst>
                <a:ext uri="{FF2B5EF4-FFF2-40B4-BE49-F238E27FC236}">
                  <a16:creationId xmlns:a16="http://schemas.microsoft.com/office/drawing/2014/main" id="{388E2B2C-1A84-41D2-BB7F-73967996DEB9}"/>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7">
              <a:extLst>
                <a:ext uri="{FF2B5EF4-FFF2-40B4-BE49-F238E27FC236}">
                  <a16:creationId xmlns:a16="http://schemas.microsoft.com/office/drawing/2014/main" id="{4DB24708-FC67-4105-886E-0D2763CA4754}"/>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8">
              <a:extLst>
                <a:ext uri="{FF2B5EF4-FFF2-40B4-BE49-F238E27FC236}">
                  <a16:creationId xmlns:a16="http://schemas.microsoft.com/office/drawing/2014/main" id="{D7DBAE0A-106A-4DFB-8F5B-9040C2ED7550}"/>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9">
              <a:extLst>
                <a:ext uri="{FF2B5EF4-FFF2-40B4-BE49-F238E27FC236}">
                  <a16:creationId xmlns:a16="http://schemas.microsoft.com/office/drawing/2014/main" id="{3E0EF9C7-6D00-4696-99CF-6518C547C9C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10">
              <a:extLst>
                <a:ext uri="{FF2B5EF4-FFF2-40B4-BE49-F238E27FC236}">
                  <a16:creationId xmlns:a16="http://schemas.microsoft.com/office/drawing/2014/main" id="{73F13EB7-77A0-433E-B3E3-3414F7602DFC}"/>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1">
              <a:extLst>
                <a:ext uri="{FF2B5EF4-FFF2-40B4-BE49-F238E27FC236}">
                  <a16:creationId xmlns:a16="http://schemas.microsoft.com/office/drawing/2014/main" id="{CBF5B283-D3F5-4381-A75B-B345D52E7027}"/>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39" name="图形 38">
            <a:extLst>
              <a:ext uri="{FF2B5EF4-FFF2-40B4-BE49-F238E27FC236}">
                <a16:creationId xmlns:a16="http://schemas.microsoft.com/office/drawing/2014/main" id="{F3084C2C-E992-4589-8536-4A4727C6B1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57342" y="5421311"/>
            <a:ext cx="356718" cy="270087"/>
          </a:xfrm>
          <a:prstGeom prst="rect">
            <a:avLst/>
          </a:prstGeom>
        </p:spPr>
      </p:pic>
      <p:sp>
        <p:nvSpPr>
          <p:cNvPr id="40" name="矩形 39">
            <a:extLst>
              <a:ext uri="{FF2B5EF4-FFF2-40B4-BE49-F238E27FC236}">
                <a16:creationId xmlns:a16="http://schemas.microsoft.com/office/drawing/2014/main" id="{212ADBD8-4122-469B-AC10-AB6AF4A01382}"/>
              </a:ext>
            </a:extLst>
          </p:cNvPr>
          <p:cNvSpPr/>
          <p:nvPr/>
        </p:nvSpPr>
        <p:spPr>
          <a:xfrm>
            <a:off x="4484843" y="4938188"/>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sp>
        <p:nvSpPr>
          <p:cNvPr id="41" name="矩形 40">
            <a:extLst>
              <a:ext uri="{FF2B5EF4-FFF2-40B4-BE49-F238E27FC236}">
                <a16:creationId xmlns:a16="http://schemas.microsoft.com/office/drawing/2014/main" id="{1DDC2695-2574-424C-BB31-C85B7BDE5D65}"/>
              </a:ext>
            </a:extLst>
          </p:cNvPr>
          <p:cNvSpPr/>
          <p:nvPr/>
        </p:nvSpPr>
        <p:spPr>
          <a:xfrm>
            <a:off x="1937007" y="1385755"/>
            <a:ext cx="1729722" cy="463460"/>
          </a:xfrm>
          <a:prstGeom prst="rect">
            <a:avLst/>
          </a:prstGeom>
        </p:spPr>
        <p:txBody>
          <a:bodyPr wrap="squar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42" name="矩形 41">
            <a:extLst>
              <a:ext uri="{FF2B5EF4-FFF2-40B4-BE49-F238E27FC236}">
                <a16:creationId xmlns:a16="http://schemas.microsoft.com/office/drawing/2014/main" id="{D7CA808C-67A0-4AFC-8F2C-5486CF83129C}"/>
              </a:ext>
            </a:extLst>
          </p:cNvPr>
          <p:cNvSpPr/>
          <p:nvPr/>
        </p:nvSpPr>
        <p:spPr>
          <a:xfrm>
            <a:off x="2621418" y="213896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pic>
        <p:nvPicPr>
          <p:cNvPr id="43" name="图形 42">
            <a:extLst>
              <a:ext uri="{FF2B5EF4-FFF2-40B4-BE49-F238E27FC236}">
                <a16:creationId xmlns:a16="http://schemas.microsoft.com/office/drawing/2014/main" id="{E98105D0-7708-4120-8704-EF4889AE7AB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4325" y="3938108"/>
            <a:ext cx="447238" cy="297273"/>
          </a:xfrm>
          <a:prstGeom prst="rect">
            <a:avLst/>
          </a:prstGeom>
        </p:spPr>
      </p:pic>
      <p:pic>
        <p:nvPicPr>
          <p:cNvPr id="44" name="图形 43">
            <a:extLst>
              <a:ext uri="{FF2B5EF4-FFF2-40B4-BE49-F238E27FC236}">
                <a16:creationId xmlns:a16="http://schemas.microsoft.com/office/drawing/2014/main" id="{0F98E0B6-45FA-4594-8EDA-71462B5AE8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4311" y="5416942"/>
            <a:ext cx="356718" cy="270087"/>
          </a:xfrm>
          <a:prstGeom prst="rect">
            <a:avLst/>
          </a:prstGeom>
        </p:spPr>
      </p:pic>
      <p:pic>
        <p:nvPicPr>
          <p:cNvPr id="45" name="图形 44">
            <a:extLst>
              <a:ext uri="{FF2B5EF4-FFF2-40B4-BE49-F238E27FC236}">
                <a16:creationId xmlns:a16="http://schemas.microsoft.com/office/drawing/2014/main" id="{89F68A8A-4AC6-4CA3-A8B1-3F03E18007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86324" y="5414999"/>
            <a:ext cx="356718" cy="270087"/>
          </a:xfrm>
          <a:prstGeom prst="rect">
            <a:avLst/>
          </a:prstGeom>
        </p:spPr>
      </p:pic>
      <p:pic>
        <p:nvPicPr>
          <p:cNvPr id="46" name="图形 45">
            <a:extLst>
              <a:ext uri="{FF2B5EF4-FFF2-40B4-BE49-F238E27FC236}">
                <a16:creationId xmlns:a16="http://schemas.microsoft.com/office/drawing/2014/main" id="{E40AD723-7E34-440B-BEAE-D963943E57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11406" y="5439305"/>
            <a:ext cx="356718" cy="270087"/>
          </a:xfrm>
          <a:prstGeom prst="rect">
            <a:avLst/>
          </a:prstGeom>
        </p:spPr>
      </p:pic>
      <p:sp>
        <p:nvSpPr>
          <p:cNvPr id="47" name="Line 233">
            <a:extLst>
              <a:ext uri="{FF2B5EF4-FFF2-40B4-BE49-F238E27FC236}">
                <a16:creationId xmlns:a16="http://schemas.microsoft.com/office/drawing/2014/main" id="{CB654E5B-3426-471B-AC16-6944C3997EE1}"/>
              </a:ext>
            </a:extLst>
          </p:cNvPr>
          <p:cNvSpPr>
            <a:spLocks noChangeShapeType="1"/>
          </p:cNvSpPr>
          <p:nvPr>
            <p:custDataLst>
              <p:tags r:id="rId9"/>
            </p:custDataLst>
          </p:nvPr>
        </p:nvSpPr>
        <p:spPr bwMode="auto">
          <a:xfrm flipH="1" flipV="1">
            <a:off x="2370070" y="5037226"/>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8" name="Line 233">
            <a:extLst>
              <a:ext uri="{FF2B5EF4-FFF2-40B4-BE49-F238E27FC236}">
                <a16:creationId xmlns:a16="http://schemas.microsoft.com/office/drawing/2014/main" id="{DC337D57-A772-45BB-8F74-5D3EEF040067}"/>
              </a:ext>
            </a:extLst>
          </p:cNvPr>
          <p:cNvSpPr>
            <a:spLocks noChangeShapeType="1"/>
          </p:cNvSpPr>
          <p:nvPr>
            <p:custDataLst>
              <p:tags r:id="rId10"/>
            </p:custDataLst>
          </p:nvPr>
        </p:nvSpPr>
        <p:spPr bwMode="auto">
          <a:xfrm flipV="1">
            <a:off x="2459142" y="4261987"/>
            <a:ext cx="272372" cy="561834"/>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9" name="Line 233">
            <a:extLst>
              <a:ext uri="{FF2B5EF4-FFF2-40B4-BE49-F238E27FC236}">
                <a16:creationId xmlns:a16="http://schemas.microsoft.com/office/drawing/2014/main" id="{AFA6578D-5A2E-4927-A4AB-5406E4F99C72}"/>
              </a:ext>
            </a:extLst>
          </p:cNvPr>
          <p:cNvSpPr>
            <a:spLocks noChangeShapeType="1"/>
          </p:cNvSpPr>
          <p:nvPr>
            <p:custDataLst>
              <p:tags r:id="rId11"/>
            </p:custDataLst>
          </p:nvPr>
        </p:nvSpPr>
        <p:spPr bwMode="auto">
          <a:xfrm flipH="1" flipV="1">
            <a:off x="3057131" y="4256803"/>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文本框 49">
            <a:extLst>
              <a:ext uri="{FF2B5EF4-FFF2-40B4-BE49-F238E27FC236}">
                <a16:creationId xmlns:a16="http://schemas.microsoft.com/office/drawing/2014/main" id="{1E58FD4C-68AD-4BFC-B1AF-B0F90AC4E9D2}"/>
              </a:ext>
            </a:extLst>
          </p:cNvPr>
          <p:cNvSpPr txBox="1"/>
          <p:nvPr/>
        </p:nvSpPr>
        <p:spPr>
          <a:xfrm>
            <a:off x="3071098" y="3973772"/>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1" name="文本框 50">
            <a:extLst>
              <a:ext uri="{FF2B5EF4-FFF2-40B4-BE49-F238E27FC236}">
                <a16:creationId xmlns:a16="http://schemas.microsoft.com/office/drawing/2014/main" id="{65A42DF0-D6A2-4DAC-895E-21836C2455C4}"/>
              </a:ext>
            </a:extLst>
          </p:cNvPr>
          <p:cNvSpPr txBox="1"/>
          <p:nvPr/>
        </p:nvSpPr>
        <p:spPr>
          <a:xfrm>
            <a:off x="2714436" y="4793131"/>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2" name="矩形 51">
            <a:extLst>
              <a:ext uri="{FF2B5EF4-FFF2-40B4-BE49-F238E27FC236}">
                <a16:creationId xmlns:a16="http://schemas.microsoft.com/office/drawing/2014/main" id="{31EA403B-6A89-4C64-8DE5-34ACFBFA897C}"/>
              </a:ext>
            </a:extLst>
          </p:cNvPr>
          <p:cNvSpPr/>
          <p:nvPr/>
        </p:nvSpPr>
        <p:spPr>
          <a:xfrm>
            <a:off x="2087336" y="3466202"/>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3" name="矩形 52">
            <a:extLst>
              <a:ext uri="{FF2B5EF4-FFF2-40B4-BE49-F238E27FC236}">
                <a16:creationId xmlns:a16="http://schemas.microsoft.com/office/drawing/2014/main" id="{E24DDDA6-7848-4433-9551-8F5C86993017}"/>
              </a:ext>
            </a:extLst>
          </p:cNvPr>
          <p:cNvSpPr/>
          <p:nvPr/>
        </p:nvSpPr>
        <p:spPr>
          <a:xfrm>
            <a:off x="3352262" y="307686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4" name="矩形 53">
            <a:extLst>
              <a:ext uri="{FF2B5EF4-FFF2-40B4-BE49-F238E27FC236}">
                <a16:creationId xmlns:a16="http://schemas.microsoft.com/office/drawing/2014/main" id="{D3B35188-E920-49B7-B129-ED0792CFD15A}"/>
              </a:ext>
            </a:extLst>
          </p:cNvPr>
          <p:cNvSpPr/>
          <p:nvPr/>
        </p:nvSpPr>
        <p:spPr>
          <a:xfrm>
            <a:off x="3271296" y="4322679"/>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5" name="图形 54">
            <a:extLst>
              <a:ext uri="{FF2B5EF4-FFF2-40B4-BE49-F238E27FC236}">
                <a16:creationId xmlns:a16="http://schemas.microsoft.com/office/drawing/2014/main" id="{AEEC44A7-58F6-4BDB-AA8D-E65667AF4B8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63282" y="3881545"/>
            <a:ext cx="520365" cy="367316"/>
          </a:xfrm>
          <a:prstGeom prst="rect">
            <a:avLst/>
          </a:prstGeom>
        </p:spPr>
      </p:pic>
      <p:grpSp>
        <p:nvGrpSpPr>
          <p:cNvPr id="56" name="组合 55">
            <a:extLst>
              <a:ext uri="{FF2B5EF4-FFF2-40B4-BE49-F238E27FC236}">
                <a16:creationId xmlns:a16="http://schemas.microsoft.com/office/drawing/2014/main" id="{7AD599B9-C3C7-4EB4-9E88-81996D28ACE4}"/>
              </a:ext>
            </a:extLst>
          </p:cNvPr>
          <p:cNvGrpSpPr/>
          <p:nvPr/>
        </p:nvGrpSpPr>
        <p:grpSpPr>
          <a:xfrm>
            <a:off x="5056478" y="5457602"/>
            <a:ext cx="361325" cy="243537"/>
            <a:chOff x="4513216" y="5597452"/>
            <a:chExt cx="361325" cy="243537"/>
          </a:xfrm>
        </p:grpSpPr>
        <p:sp>
          <p:nvSpPr>
            <p:cNvPr id="57" name="Freeform 192">
              <a:extLst>
                <a:ext uri="{FF2B5EF4-FFF2-40B4-BE49-F238E27FC236}">
                  <a16:creationId xmlns:a16="http://schemas.microsoft.com/office/drawing/2014/main" id="{F7CB7144-B577-43D9-848D-F8B044180550}"/>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Freeform 193">
              <a:extLst>
                <a:ext uri="{FF2B5EF4-FFF2-40B4-BE49-F238E27FC236}">
                  <a16:creationId xmlns:a16="http://schemas.microsoft.com/office/drawing/2014/main" id="{44CCA6A4-2FAB-456F-B5C5-E72E0A52E1ED}"/>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59" name="Freeform 194">
              <a:extLst>
                <a:ext uri="{FF2B5EF4-FFF2-40B4-BE49-F238E27FC236}">
                  <a16:creationId xmlns:a16="http://schemas.microsoft.com/office/drawing/2014/main" id="{8B08634E-CA64-4BF7-8306-ECE1A717B966}"/>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0" name="Freeform 195">
              <a:extLst>
                <a:ext uri="{FF2B5EF4-FFF2-40B4-BE49-F238E27FC236}">
                  <a16:creationId xmlns:a16="http://schemas.microsoft.com/office/drawing/2014/main" id="{45896217-1F4E-453E-A819-64642A992998}"/>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6">
              <a:extLst>
                <a:ext uri="{FF2B5EF4-FFF2-40B4-BE49-F238E27FC236}">
                  <a16:creationId xmlns:a16="http://schemas.microsoft.com/office/drawing/2014/main" id="{D067CD09-B25D-4850-8253-997524D1F033}"/>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7">
              <a:extLst>
                <a:ext uri="{FF2B5EF4-FFF2-40B4-BE49-F238E27FC236}">
                  <a16:creationId xmlns:a16="http://schemas.microsoft.com/office/drawing/2014/main" id="{B8A5F306-05CE-434F-8E7A-95031538226C}"/>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8">
              <a:extLst>
                <a:ext uri="{FF2B5EF4-FFF2-40B4-BE49-F238E27FC236}">
                  <a16:creationId xmlns:a16="http://schemas.microsoft.com/office/drawing/2014/main" id="{A26BE1CA-0FB7-45ED-8300-7D89DDCF7326}"/>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9">
              <a:extLst>
                <a:ext uri="{FF2B5EF4-FFF2-40B4-BE49-F238E27FC236}">
                  <a16:creationId xmlns:a16="http://schemas.microsoft.com/office/drawing/2014/main" id="{6E459132-D916-4252-8A54-D96C2EC74282}"/>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200">
              <a:extLst>
                <a:ext uri="{FF2B5EF4-FFF2-40B4-BE49-F238E27FC236}">
                  <a16:creationId xmlns:a16="http://schemas.microsoft.com/office/drawing/2014/main" id="{50934B9E-76B4-4CAB-84B0-D5FB91ECBC98}"/>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201">
              <a:extLst>
                <a:ext uri="{FF2B5EF4-FFF2-40B4-BE49-F238E27FC236}">
                  <a16:creationId xmlns:a16="http://schemas.microsoft.com/office/drawing/2014/main" id="{C65E50D7-F7C0-49B1-A86B-1CC69B94EF09}"/>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2">
              <a:extLst>
                <a:ext uri="{FF2B5EF4-FFF2-40B4-BE49-F238E27FC236}">
                  <a16:creationId xmlns:a16="http://schemas.microsoft.com/office/drawing/2014/main" id="{EE4DF3AD-EBAF-4CAE-BDB4-B768714E04FC}"/>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3">
              <a:extLst>
                <a:ext uri="{FF2B5EF4-FFF2-40B4-BE49-F238E27FC236}">
                  <a16:creationId xmlns:a16="http://schemas.microsoft.com/office/drawing/2014/main" id="{0BF1031B-8009-4C80-837A-CFC9C22A5F4E}"/>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69" name="组合 68">
            <a:extLst>
              <a:ext uri="{FF2B5EF4-FFF2-40B4-BE49-F238E27FC236}">
                <a16:creationId xmlns:a16="http://schemas.microsoft.com/office/drawing/2014/main" id="{44677756-2D1C-498D-8941-961F6B57D8B7}"/>
              </a:ext>
            </a:extLst>
          </p:cNvPr>
          <p:cNvGrpSpPr/>
          <p:nvPr/>
        </p:nvGrpSpPr>
        <p:grpSpPr>
          <a:xfrm>
            <a:off x="4298845" y="5441564"/>
            <a:ext cx="168187" cy="261472"/>
            <a:chOff x="3755583" y="5581414"/>
            <a:chExt cx="168187" cy="261472"/>
          </a:xfrm>
        </p:grpSpPr>
        <p:sp>
          <p:nvSpPr>
            <p:cNvPr id="70" name="任意多边形: 形状 69">
              <a:extLst>
                <a:ext uri="{FF2B5EF4-FFF2-40B4-BE49-F238E27FC236}">
                  <a16:creationId xmlns:a16="http://schemas.microsoft.com/office/drawing/2014/main" id="{D3B22186-CDEF-4F63-881C-517B1B75B0F3}"/>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6D3AC804-59C8-4B8D-A796-3DC7505AD07E}"/>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77123D6-7FB8-4FD9-B525-5047B8440424}"/>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B6111698-C668-42B8-AE07-62F11D41A604}"/>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C3DC23DB-18E7-409A-9A89-C9CCD1F0D18F}"/>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53311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01BEA-F284-4525-A64D-39ED30737312}"/>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E494B9A3-8DE0-4DA3-9044-77479B50577D}"/>
              </a:ext>
            </a:extLst>
          </p:cNvPr>
          <p:cNvSpPr>
            <a:spLocks noGrp="1"/>
          </p:cNvSpPr>
          <p:nvPr>
            <p:ph idx="1"/>
          </p:nvPr>
        </p:nvSpPr>
        <p:spPr>
          <a:xfrm>
            <a:off x="660400" y="1125539"/>
            <a:ext cx="10858500" cy="4520305"/>
          </a:xfrm>
        </p:spPr>
        <p:txBody>
          <a:bodyPr>
            <a:normAutofit/>
          </a:bodyPr>
          <a:lstStyle/>
          <a:p>
            <a:r>
              <a:rPr lang="zh-CN" altLang="en-US" dirty="0"/>
              <a:t>接收方重复收到同一帧数据的两种场景：</a:t>
            </a:r>
          </a:p>
          <a:p>
            <a:r>
              <a:rPr lang="zh-CN" altLang="en-US" dirty="0"/>
              <a:t>场景一：</a:t>
            </a:r>
            <a:r>
              <a:rPr lang="en-US" altLang="zh-CN" dirty="0"/>
              <a:t>ACK</a:t>
            </a:r>
            <a:r>
              <a:rPr lang="zh-CN" altLang="en-US" dirty="0"/>
              <a:t>丢失</a:t>
            </a:r>
          </a:p>
          <a:p>
            <a:pPr lvl="1"/>
            <a:r>
              <a:rPr lang="en-US" altLang="zh-CN" dirty="0"/>
              <a:t>A</a:t>
            </a:r>
            <a:r>
              <a:rPr lang="zh-CN" altLang="en-US" dirty="0"/>
              <a:t>超时，重发</a:t>
            </a:r>
            <a:r>
              <a:rPr lang="en-US" altLang="zh-CN" dirty="0"/>
              <a:t>A1</a:t>
            </a:r>
          </a:p>
          <a:p>
            <a:pPr lvl="1"/>
            <a:r>
              <a:rPr lang="en-US" altLang="zh-CN" dirty="0"/>
              <a:t>B</a:t>
            </a:r>
            <a:r>
              <a:rPr lang="zh-CN" altLang="en-US" dirty="0"/>
              <a:t>收到</a:t>
            </a:r>
            <a:r>
              <a:rPr lang="en-US" altLang="zh-CN" dirty="0"/>
              <a:t>A1</a:t>
            </a:r>
            <a:r>
              <a:rPr lang="zh-CN" altLang="en-US" dirty="0"/>
              <a:t>的另一个副本（并把它交给网络层）</a:t>
            </a:r>
          </a:p>
          <a:p>
            <a:r>
              <a:rPr lang="zh-CN" altLang="en-US" dirty="0"/>
              <a:t>场景二：超时后，接收方才收到数据帧</a:t>
            </a:r>
          </a:p>
          <a:p>
            <a:pPr lvl="1"/>
            <a:r>
              <a:rPr lang="zh-CN" altLang="en-US" dirty="0"/>
              <a:t>超时时间定义的小了一点，或者数据帧传输时间刚好长了一点</a:t>
            </a:r>
          </a:p>
          <a:p>
            <a:pPr lvl="1"/>
            <a:r>
              <a:rPr lang="zh-CN" altLang="en-US" dirty="0"/>
              <a:t>发送方超时重发后，接收方收到了第一次发的数据帧</a:t>
            </a:r>
          </a:p>
          <a:p>
            <a:pPr lvl="1"/>
            <a:r>
              <a:rPr lang="zh-CN" altLang="en-US" dirty="0"/>
              <a:t>发送方超时重发，接收方会收到该数据帧的一个副本</a:t>
            </a:r>
          </a:p>
          <a:p>
            <a:endParaRPr lang="zh-CN" altLang="en-US" dirty="0"/>
          </a:p>
        </p:txBody>
      </p:sp>
      <p:sp>
        <p:nvSpPr>
          <p:cNvPr id="4" name="灯片编号占位符 3">
            <a:extLst>
              <a:ext uri="{FF2B5EF4-FFF2-40B4-BE49-F238E27FC236}">
                <a16:creationId xmlns:a16="http://schemas.microsoft.com/office/drawing/2014/main" id="{4CDB4027-6A72-441B-9008-F330C5BC4C96}"/>
              </a:ext>
            </a:extLst>
          </p:cNvPr>
          <p:cNvSpPr>
            <a:spLocks noGrp="1"/>
          </p:cNvSpPr>
          <p:nvPr>
            <p:ph type="sldNum" sz="quarter" idx="12"/>
          </p:nvPr>
        </p:nvSpPr>
        <p:spPr/>
        <p:txBody>
          <a:bodyPr/>
          <a:lstStyle/>
          <a:p>
            <a:fld id="{C8BB1146-E542-4D4E-B8E9-6919A11DDD48}" type="slidenum">
              <a:rPr lang="en-US" smtClean="0"/>
              <a:t>40</a:t>
            </a:fld>
            <a:endParaRPr lang="en-US"/>
          </a:p>
        </p:txBody>
      </p:sp>
      <p:pic>
        <p:nvPicPr>
          <p:cNvPr id="5" name="图片 4">
            <a:extLst>
              <a:ext uri="{FF2B5EF4-FFF2-40B4-BE49-F238E27FC236}">
                <a16:creationId xmlns:a16="http://schemas.microsoft.com/office/drawing/2014/main" id="{338A3888-F999-407B-AFE2-5113929761B6}"/>
              </a:ext>
            </a:extLst>
          </p:cNvPr>
          <p:cNvPicPr>
            <a:picLocks noChangeAspect="1"/>
          </p:cNvPicPr>
          <p:nvPr/>
        </p:nvPicPr>
        <p:blipFill>
          <a:blip r:embed="rId2"/>
          <a:stretch>
            <a:fillRect/>
          </a:stretch>
        </p:blipFill>
        <p:spPr>
          <a:xfrm>
            <a:off x="10527065" y="3872806"/>
            <a:ext cx="396875" cy="281305"/>
          </a:xfrm>
          <a:prstGeom prst="rect">
            <a:avLst/>
          </a:prstGeom>
        </p:spPr>
      </p:pic>
      <p:cxnSp>
        <p:nvCxnSpPr>
          <p:cNvPr id="6" name="直接连接符 5">
            <a:extLst>
              <a:ext uri="{FF2B5EF4-FFF2-40B4-BE49-F238E27FC236}">
                <a16:creationId xmlns:a16="http://schemas.microsoft.com/office/drawing/2014/main" id="{823331A4-0087-40AB-AA89-0CD7EC67778F}"/>
              </a:ext>
            </a:extLst>
          </p:cNvPr>
          <p:cNvCxnSpPr/>
          <p:nvPr/>
        </p:nvCxnSpPr>
        <p:spPr>
          <a:xfrm>
            <a:off x="9290085"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920856-4527-44E1-9242-AF7C0F53606F}"/>
              </a:ext>
            </a:extLst>
          </p:cNvPr>
          <p:cNvCxnSpPr/>
          <p:nvPr/>
        </p:nvCxnSpPr>
        <p:spPr>
          <a:xfrm>
            <a:off x="10447690"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92E1889B-7231-440F-A1CE-2EC5A3AF5040}"/>
              </a:ext>
            </a:extLst>
          </p:cNvPr>
          <p:cNvSpPr>
            <a:spLocks noGrp="1"/>
          </p:cNvSpPr>
          <p:nvPr/>
        </p:nvSpPr>
        <p:spPr>
          <a:xfrm>
            <a:off x="8433886" y="1207892"/>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r>
              <a:rPr kumimoji="1" lang="en-US" altLang="zh-CN" sz="1800" dirty="0">
                <a:latin typeface="+mn-lt"/>
                <a:ea typeface="+mn-ea"/>
                <a:cs typeface="+mn-ea"/>
                <a:sym typeface="+mn-lt"/>
              </a:rPr>
              <a:t>A</a:t>
            </a:r>
            <a:endParaRPr kumimoji="1" lang="zh-CN" altLang="en-US" sz="1800" dirty="0">
              <a:latin typeface="+mn-lt"/>
              <a:ea typeface="+mn-ea"/>
              <a:cs typeface="+mn-ea"/>
              <a:sym typeface="+mn-lt"/>
            </a:endParaRPr>
          </a:p>
        </p:txBody>
      </p:sp>
      <p:sp>
        <p:nvSpPr>
          <p:cNvPr id="9" name="内容占位符 2">
            <a:extLst>
              <a:ext uri="{FF2B5EF4-FFF2-40B4-BE49-F238E27FC236}">
                <a16:creationId xmlns:a16="http://schemas.microsoft.com/office/drawing/2014/main" id="{96A2E0FD-0E22-4CCE-BC94-EBCC4E7C9C78}"/>
              </a:ext>
            </a:extLst>
          </p:cNvPr>
          <p:cNvSpPr>
            <a:spLocks noGrp="1"/>
          </p:cNvSpPr>
          <p:nvPr/>
        </p:nvSpPr>
        <p:spPr>
          <a:xfrm>
            <a:off x="10216647" y="1212156"/>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r>
              <a:rPr kumimoji="1" lang="en-US" altLang="zh-CN" sz="1800" dirty="0">
                <a:latin typeface="+mn-lt"/>
                <a:ea typeface="+mn-ea"/>
                <a:cs typeface="+mn-ea"/>
                <a:sym typeface="+mn-lt"/>
              </a:rPr>
              <a:t>B</a:t>
            </a:r>
            <a:endParaRPr kumimoji="1" lang="zh-CN" altLang="en-US" sz="1800" dirty="0">
              <a:latin typeface="+mn-lt"/>
              <a:ea typeface="+mn-ea"/>
              <a:cs typeface="+mn-ea"/>
              <a:sym typeface="+mn-lt"/>
            </a:endParaRPr>
          </a:p>
        </p:txBody>
      </p:sp>
      <p:cxnSp>
        <p:nvCxnSpPr>
          <p:cNvPr id="10" name="直接箭头连接符 9">
            <a:extLst>
              <a:ext uri="{FF2B5EF4-FFF2-40B4-BE49-F238E27FC236}">
                <a16:creationId xmlns:a16="http://schemas.microsoft.com/office/drawing/2014/main" id="{5E597B44-D6C1-4C99-BEB0-CE0BACCED8C8}"/>
              </a:ext>
            </a:extLst>
          </p:cNvPr>
          <p:cNvCxnSpPr/>
          <p:nvPr/>
        </p:nvCxnSpPr>
        <p:spPr>
          <a:xfrm>
            <a:off x="9306595" y="1974791"/>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4C3ACCE-CC7F-4366-981C-CE2B3D536833}"/>
              </a:ext>
            </a:extLst>
          </p:cNvPr>
          <p:cNvCxnSpPr/>
          <p:nvPr/>
        </p:nvCxnSpPr>
        <p:spPr>
          <a:xfrm>
            <a:off x="9306595" y="3332421"/>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96C21C92-30C6-4C1F-BD7E-64A2382E493C}"/>
              </a:ext>
            </a:extLst>
          </p:cNvPr>
          <p:cNvSpPr>
            <a:spLocks noGrp="1"/>
          </p:cNvSpPr>
          <p:nvPr/>
        </p:nvSpPr>
        <p:spPr>
          <a:xfrm>
            <a:off x="10438800" y="190494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3" name="左大括号 12">
            <a:extLst>
              <a:ext uri="{FF2B5EF4-FFF2-40B4-BE49-F238E27FC236}">
                <a16:creationId xmlns:a16="http://schemas.microsoft.com/office/drawing/2014/main" id="{CC4C86DF-4B26-47B7-95F8-491F8F269B33}"/>
              </a:ext>
            </a:extLst>
          </p:cNvPr>
          <p:cNvSpPr/>
          <p:nvPr/>
        </p:nvSpPr>
        <p:spPr>
          <a:xfrm>
            <a:off x="8963060" y="1974791"/>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内容占位符 2">
            <a:extLst>
              <a:ext uri="{FF2B5EF4-FFF2-40B4-BE49-F238E27FC236}">
                <a16:creationId xmlns:a16="http://schemas.microsoft.com/office/drawing/2014/main" id="{10EB54F2-B239-4A91-BD2C-F8AF673D7192}"/>
              </a:ext>
            </a:extLst>
          </p:cNvPr>
          <p:cNvSpPr>
            <a:spLocks noGrp="1"/>
          </p:cNvSpPr>
          <p:nvPr/>
        </p:nvSpPr>
        <p:spPr>
          <a:xfrm>
            <a:off x="8598570" y="2148781"/>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5" name="内容占位符 2">
            <a:extLst>
              <a:ext uri="{FF2B5EF4-FFF2-40B4-BE49-F238E27FC236}">
                <a16:creationId xmlns:a16="http://schemas.microsoft.com/office/drawing/2014/main" id="{1A4368AF-0A82-4144-A9D8-47FCBF0C037E}"/>
              </a:ext>
            </a:extLst>
          </p:cNvPr>
          <p:cNvSpPr>
            <a:spLocks noGrp="1"/>
          </p:cNvSpPr>
          <p:nvPr/>
        </p:nvSpPr>
        <p:spPr>
          <a:xfrm>
            <a:off x="8376320" y="174873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6" name="内容占位符 2">
            <a:extLst>
              <a:ext uri="{FF2B5EF4-FFF2-40B4-BE49-F238E27FC236}">
                <a16:creationId xmlns:a16="http://schemas.microsoft.com/office/drawing/2014/main" id="{873522D7-DBA0-4887-B3A4-D526B9418013}"/>
              </a:ext>
            </a:extLst>
          </p:cNvPr>
          <p:cNvSpPr>
            <a:spLocks noGrp="1"/>
          </p:cNvSpPr>
          <p:nvPr/>
        </p:nvSpPr>
        <p:spPr>
          <a:xfrm>
            <a:off x="8371240" y="326511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832041C6-0C0E-437A-BCEA-8BEA869B79D5}"/>
              </a:ext>
            </a:extLst>
          </p:cNvPr>
          <p:cNvSpPr>
            <a:spLocks noGrp="1"/>
          </p:cNvSpPr>
          <p:nvPr/>
        </p:nvSpPr>
        <p:spPr>
          <a:xfrm>
            <a:off x="10434990" y="333750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cxnSp>
        <p:nvCxnSpPr>
          <p:cNvPr id="18" name="直接箭头连接符 17">
            <a:extLst>
              <a:ext uri="{FF2B5EF4-FFF2-40B4-BE49-F238E27FC236}">
                <a16:creationId xmlns:a16="http://schemas.microsoft.com/office/drawing/2014/main" id="{BA740454-3421-42C3-B25D-466AE09A34B5}"/>
              </a:ext>
            </a:extLst>
          </p:cNvPr>
          <p:cNvCxnSpPr/>
          <p:nvPr/>
        </p:nvCxnSpPr>
        <p:spPr>
          <a:xfrm flipH="1">
            <a:off x="9791100" y="2296101"/>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537C6395-1C9D-4FF0-9EA4-6A995D92EC3E}"/>
              </a:ext>
            </a:extLst>
          </p:cNvPr>
          <p:cNvSpPr>
            <a:spLocks noGrp="1"/>
          </p:cNvSpPr>
          <p:nvPr/>
        </p:nvSpPr>
        <p:spPr>
          <a:xfrm rot="20788795">
            <a:off x="9441486" y="2424644"/>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600" dirty="0">
                <a:solidFill>
                  <a:srgbClr val="FF0000"/>
                </a:solidFill>
                <a:latin typeface="+mn-lt"/>
                <a:ea typeface="+mn-ea"/>
                <a:cs typeface="+mn-ea"/>
                <a:sym typeface="+mn-lt"/>
              </a:rPr>
              <a:t>ACK</a:t>
            </a:r>
            <a:r>
              <a:rPr kumimoji="1" lang="zh-CN" altLang="en-US" sz="1600" dirty="0">
                <a:solidFill>
                  <a:srgbClr val="FF0000"/>
                </a:solidFill>
                <a:latin typeface="+mn-lt"/>
                <a:ea typeface="+mn-ea"/>
                <a:cs typeface="+mn-ea"/>
                <a:sym typeface="+mn-lt"/>
              </a:rPr>
              <a:t>丢失</a:t>
            </a:r>
          </a:p>
        </p:txBody>
      </p:sp>
      <p:sp>
        <p:nvSpPr>
          <p:cNvPr id="20" name="椭圆 19">
            <a:extLst>
              <a:ext uri="{FF2B5EF4-FFF2-40B4-BE49-F238E27FC236}">
                <a16:creationId xmlns:a16="http://schemas.microsoft.com/office/drawing/2014/main" id="{A1024C76-78B7-45EB-B72C-C73BBE62BCC5}"/>
              </a:ext>
            </a:extLst>
          </p:cNvPr>
          <p:cNvSpPr/>
          <p:nvPr/>
        </p:nvSpPr>
        <p:spPr>
          <a:xfrm>
            <a:off x="10305450" y="3119696"/>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TextBox 8">
            <a:extLst>
              <a:ext uri="{FF2B5EF4-FFF2-40B4-BE49-F238E27FC236}">
                <a16:creationId xmlns:a16="http://schemas.microsoft.com/office/drawing/2014/main" id="{1AACDD52-7327-4A1A-ACB1-95AFC7DFF239}"/>
              </a:ext>
            </a:extLst>
          </p:cNvPr>
          <p:cNvSpPr txBox="1"/>
          <p:nvPr/>
        </p:nvSpPr>
        <p:spPr>
          <a:xfrm>
            <a:off x="9601283" y="1732233"/>
            <a:ext cx="466794" cy="726609"/>
          </a:xfrm>
          <a:prstGeom prst="rect">
            <a:avLst/>
          </a:prstGeom>
          <a:noFill/>
        </p:spPr>
        <p:txBody>
          <a:bodyPr wrap="none" rtlCol="0">
            <a:spAutoFit/>
          </a:bodyPr>
          <a:lstStyle/>
          <a:p>
            <a:pPr>
              <a:lnSpc>
                <a:spcPct val="120000"/>
              </a:lnSpc>
            </a:pPr>
            <a:r>
              <a:rPr kumimoji="1" lang="en-US" altLang="zh-CN" dirty="0">
                <a:cs typeface="+mn-ea"/>
                <a:sym typeface="+mn-lt"/>
              </a:rPr>
              <a:t>A1</a:t>
            </a:r>
          </a:p>
          <a:p>
            <a:pPr>
              <a:lnSpc>
                <a:spcPct val="120000"/>
              </a:lnSpc>
            </a:pPr>
            <a:endParaRPr lang="en-US" dirty="0">
              <a:cs typeface="+mn-ea"/>
              <a:sym typeface="+mn-lt"/>
            </a:endParaRPr>
          </a:p>
        </p:txBody>
      </p:sp>
      <p:sp>
        <p:nvSpPr>
          <p:cNvPr id="22" name="Rectangle 10">
            <a:extLst>
              <a:ext uri="{FF2B5EF4-FFF2-40B4-BE49-F238E27FC236}">
                <a16:creationId xmlns:a16="http://schemas.microsoft.com/office/drawing/2014/main" id="{84BA4515-6619-48BF-8766-3DAE29958BF6}"/>
              </a:ext>
            </a:extLst>
          </p:cNvPr>
          <p:cNvSpPr/>
          <p:nvPr/>
        </p:nvSpPr>
        <p:spPr>
          <a:xfrm>
            <a:off x="9168642" y="3007153"/>
            <a:ext cx="960519" cy="427746"/>
          </a:xfrm>
          <a:prstGeom prst="rect">
            <a:avLst/>
          </a:prstGeom>
        </p:spPr>
        <p:txBody>
          <a:bodyPr wrap="none">
            <a:spAutoFit/>
          </a:bodyPr>
          <a:lstStyle/>
          <a:p>
            <a:pPr lvl="1">
              <a:lnSpc>
                <a:spcPct val="120000"/>
              </a:lnSpc>
            </a:pPr>
            <a:r>
              <a:rPr kumimoji="1" lang="en-US" altLang="zh-CN" sz="2000" dirty="0">
                <a:cs typeface="+mn-ea"/>
                <a:sym typeface="+mn-lt"/>
              </a:rPr>
              <a:t>A1</a:t>
            </a:r>
          </a:p>
        </p:txBody>
      </p:sp>
      <p:sp>
        <p:nvSpPr>
          <p:cNvPr id="23" name="Rectangle 11">
            <a:extLst>
              <a:ext uri="{FF2B5EF4-FFF2-40B4-BE49-F238E27FC236}">
                <a16:creationId xmlns:a16="http://schemas.microsoft.com/office/drawing/2014/main" id="{F28D9292-D129-4C8B-A099-F82FACED2C2F}"/>
              </a:ext>
            </a:extLst>
          </p:cNvPr>
          <p:cNvSpPr/>
          <p:nvPr/>
        </p:nvSpPr>
        <p:spPr>
          <a:xfrm>
            <a:off x="10216647" y="1956103"/>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4" name="Rectangle 38">
            <a:extLst>
              <a:ext uri="{FF2B5EF4-FFF2-40B4-BE49-F238E27FC236}">
                <a16:creationId xmlns:a16="http://schemas.microsoft.com/office/drawing/2014/main" id="{C6E1868A-A4C7-48BC-B176-9BA292F22DEF}"/>
              </a:ext>
            </a:extLst>
          </p:cNvPr>
          <p:cNvSpPr/>
          <p:nvPr/>
        </p:nvSpPr>
        <p:spPr>
          <a:xfrm>
            <a:off x="10233060" y="3352761"/>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5" name="矩形 24">
            <a:extLst>
              <a:ext uri="{FF2B5EF4-FFF2-40B4-BE49-F238E27FC236}">
                <a16:creationId xmlns:a16="http://schemas.microsoft.com/office/drawing/2014/main" id="{C4F718AD-3A7D-429E-ADEF-1558C546E3F1}"/>
              </a:ext>
            </a:extLst>
          </p:cNvPr>
          <p:cNvSpPr/>
          <p:nvPr/>
        </p:nvSpPr>
        <p:spPr>
          <a:xfrm>
            <a:off x="660400" y="5647542"/>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问题：如何解决接收方重复接收同一帧数据？</a:t>
            </a:r>
          </a:p>
        </p:txBody>
      </p:sp>
    </p:spTree>
    <p:extLst>
      <p:ext uri="{BB962C8B-B14F-4D97-AF65-F5344CB8AC3E}">
        <p14:creationId xmlns:p14="http://schemas.microsoft.com/office/powerpoint/2010/main" val="4196645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1296-10E1-4D4C-A51D-D800D335B09B}"/>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CEB60FB9-828C-4D53-98A0-82513E6F3909}"/>
              </a:ext>
            </a:extLst>
          </p:cNvPr>
          <p:cNvSpPr>
            <a:spLocks noGrp="1"/>
          </p:cNvSpPr>
          <p:nvPr>
            <p:ph idx="1"/>
          </p:nvPr>
        </p:nvSpPr>
        <p:spPr>
          <a:xfrm>
            <a:off x="660401" y="1125539"/>
            <a:ext cx="5325112" cy="5008562"/>
          </a:xfrm>
        </p:spPr>
        <p:txBody>
          <a:bodyPr>
            <a:normAutofit fontScale="92500"/>
          </a:bodyPr>
          <a:lstStyle/>
          <a:p>
            <a:r>
              <a:rPr lang="zh-CN" altLang="en-US" sz="2600" dirty="0">
                <a:latin typeface="+mn-ea"/>
              </a:rPr>
              <a:t>解决接收方重复接收同一帧的方法</a:t>
            </a:r>
            <a:endParaRPr lang="en-US" altLang="zh-CN" sz="2600" dirty="0">
              <a:latin typeface="+mn-ea"/>
            </a:endParaRPr>
          </a:p>
          <a:p>
            <a:pPr marL="538163" indent="-360363">
              <a:buFont typeface="Wingdings" panose="05000000000000000000" pitchFamily="2" charset="2"/>
              <a:buChar char="Ø"/>
            </a:pPr>
            <a:r>
              <a:rPr lang="zh-CN" altLang="en-US" sz="2200" dirty="0">
                <a:solidFill>
                  <a:srgbClr val="C00000"/>
                </a:solidFill>
                <a:latin typeface="+mn-ea"/>
              </a:rPr>
              <a:t>序号</a:t>
            </a:r>
            <a:r>
              <a:rPr lang="zh-CN" altLang="en-US" sz="2200" dirty="0">
                <a:latin typeface="+mn-ea"/>
              </a:rPr>
              <a:t>（</a:t>
            </a:r>
            <a:r>
              <a:rPr lang="en-US" altLang="zh-CN" sz="2200" dirty="0">
                <a:latin typeface="+mn-ea"/>
              </a:rPr>
              <a:t>SEQ</a:t>
            </a:r>
            <a:r>
              <a:rPr lang="zh-CN" altLang="en-US" sz="2200" dirty="0">
                <a:latin typeface="+mn-ea"/>
              </a:rPr>
              <a:t>：</a:t>
            </a:r>
            <a:r>
              <a:rPr lang="en-US" altLang="zh-CN" sz="2200" dirty="0">
                <a:latin typeface="+mn-ea"/>
              </a:rPr>
              <a:t>sequence number</a:t>
            </a:r>
            <a:r>
              <a:rPr lang="zh-CN" altLang="en-US" sz="2200" dirty="0">
                <a:latin typeface="+mn-ea"/>
              </a:rPr>
              <a:t>）</a:t>
            </a:r>
          </a:p>
          <a:p>
            <a:pPr marL="538163" indent="-360363">
              <a:buFont typeface="Wingdings" panose="05000000000000000000" pitchFamily="2" charset="2"/>
              <a:buChar char="Ø"/>
            </a:pPr>
            <a:r>
              <a:rPr lang="zh-CN" altLang="en-US" sz="2200" dirty="0">
                <a:latin typeface="+mn-ea"/>
              </a:rPr>
              <a:t>序号需要的最小位数（</a:t>
            </a:r>
            <a:r>
              <a:rPr lang="en-US" altLang="zh-CN" sz="2200" dirty="0">
                <a:latin typeface="+mn-ea"/>
              </a:rPr>
              <a:t>bits</a:t>
            </a:r>
            <a:r>
              <a:rPr lang="zh-CN" altLang="en-US" sz="2200" dirty="0">
                <a:latin typeface="+mn-ea"/>
              </a:rPr>
              <a:t>）</a:t>
            </a:r>
          </a:p>
          <a:p>
            <a:pPr marL="806450" lvl="1" indent="-268288">
              <a:buFont typeface="Wingdings" panose="05000000000000000000" pitchFamily="2" charset="2"/>
              <a:buChar char="ü"/>
            </a:pPr>
            <a:r>
              <a:rPr lang="zh-CN" altLang="en-US" dirty="0">
                <a:latin typeface="+mn-ea"/>
              </a:rPr>
              <a:t>需要明确的当前帧（序号</a:t>
            </a:r>
            <a:r>
              <a:rPr lang="en-US" altLang="zh-CN" dirty="0">
                <a:latin typeface="+mn-ea"/>
              </a:rPr>
              <a:t>m</a:t>
            </a:r>
            <a:r>
              <a:rPr lang="zh-CN" altLang="en-US" dirty="0">
                <a:latin typeface="+mn-ea"/>
              </a:rPr>
              <a:t>）和它的直接后续帧（序号</a:t>
            </a:r>
            <a:r>
              <a:rPr lang="en-US" altLang="zh-CN" dirty="0">
                <a:latin typeface="+mn-ea"/>
              </a:rPr>
              <a:t>m+1</a:t>
            </a:r>
            <a:r>
              <a:rPr lang="zh-CN" altLang="en-US" dirty="0">
                <a:latin typeface="+mn-ea"/>
              </a:rPr>
              <a:t>）</a:t>
            </a:r>
          </a:p>
          <a:p>
            <a:pPr marL="806450" lvl="1" indent="-268288">
              <a:buFont typeface="Wingdings" panose="05000000000000000000" pitchFamily="2" charset="2"/>
              <a:buChar char="ü"/>
            </a:pPr>
            <a:r>
              <a:rPr lang="en-US" altLang="zh-CN" dirty="0">
                <a:latin typeface="+mn-ea"/>
              </a:rPr>
              <a:t>1 bit</a:t>
            </a:r>
            <a:r>
              <a:rPr lang="zh-CN" altLang="en-US" dirty="0">
                <a:latin typeface="+mn-ea"/>
              </a:rPr>
              <a:t>序号</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就足以满足要求</a:t>
            </a:r>
          </a:p>
          <a:p>
            <a:pPr marL="538163" indent="-360363">
              <a:buFont typeface="Wingdings" panose="05000000000000000000" pitchFamily="2" charset="2"/>
              <a:buChar char="Ø"/>
            </a:pPr>
            <a:r>
              <a:rPr lang="zh-CN" altLang="en-US" sz="2200" dirty="0">
                <a:latin typeface="+mn-ea"/>
              </a:rPr>
              <a:t>自动重复请求，或带有重传的肯定确认</a:t>
            </a:r>
          </a:p>
          <a:p>
            <a:pPr marL="806450" lvl="1" indent="-268288">
              <a:buFont typeface="Wingdings" panose="05000000000000000000" pitchFamily="2" charset="2"/>
              <a:buChar char="ü"/>
            </a:pPr>
            <a:r>
              <a:rPr lang="en-US" altLang="zh-CN" sz="2100" dirty="0">
                <a:latin typeface="+mn-ea"/>
              </a:rPr>
              <a:t>ARQ(Automatic Repeat </a:t>
            </a:r>
            <a:r>
              <a:rPr lang="en-US" altLang="zh-CN" sz="2100" dirty="0" err="1">
                <a:latin typeface="+mn-ea"/>
              </a:rPr>
              <a:t>reQuest</a:t>
            </a:r>
            <a:r>
              <a:rPr lang="en-US" altLang="zh-CN" sz="2100" dirty="0">
                <a:latin typeface="+mn-ea"/>
              </a:rPr>
              <a:t>)</a:t>
            </a:r>
          </a:p>
          <a:p>
            <a:pPr marL="806450" lvl="1" indent="-268288">
              <a:buFont typeface="Wingdings" panose="05000000000000000000" pitchFamily="2" charset="2"/>
              <a:buChar char="ü"/>
            </a:pPr>
            <a:r>
              <a:rPr lang="en-US" altLang="zh-CN" sz="2100" dirty="0">
                <a:latin typeface="+mn-ea"/>
              </a:rPr>
              <a:t>PAR(Positive Acknowledgement with Retransmission)</a:t>
            </a:r>
          </a:p>
          <a:p>
            <a:endParaRPr lang="zh-CN" altLang="en-US" dirty="0"/>
          </a:p>
        </p:txBody>
      </p:sp>
      <p:sp>
        <p:nvSpPr>
          <p:cNvPr id="4" name="灯片编号占位符 3">
            <a:extLst>
              <a:ext uri="{FF2B5EF4-FFF2-40B4-BE49-F238E27FC236}">
                <a16:creationId xmlns:a16="http://schemas.microsoft.com/office/drawing/2014/main" id="{EE38B10A-FA40-4328-9D3D-6ED64E73B4B8}"/>
              </a:ext>
            </a:extLst>
          </p:cNvPr>
          <p:cNvSpPr>
            <a:spLocks noGrp="1"/>
          </p:cNvSpPr>
          <p:nvPr>
            <p:ph type="sldNum" sz="quarter" idx="12"/>
          </p:nvPr>
        </p:nvSpPr>
        <p:spPr/>
        <p:txBody>
          <a:bodyPr/>
          <a:lstStyle/>
          <a:p>
            <a:fld id="{C8BB1146-E542-4D4E-B8E9-6919A11DDD48}" type="slidenum">
              <a:rPr lang="en-US" smtClean="0"/>
              <a:t>41</a:t>
            </a:fld>
            <a:endParaRPr lang="en-US"/>
          </a:p>
        </p:txBody>
      </p:sp>
      <p:pic>
        <p:nvPicPr>
          <p:cNvPr id="5" name="图片 4">
            <a:extLst>
              <a:ext uri="{FF2B5EF4-FFF2-40B4-BE49-F238E27FC236}">
                <a16:creationId xmlns:a16="http://schemas.microsoft.com/office/drawing/2014/main" id="{3D42BF65-EFAE-4F7D-8DFA-1225E4EDA39A}"/>
              </a:ext>
            </a:extLst>
          </p:cNvPr>
          <p:cNvPicPr>
            <a:picLocks noChangeAspect="1"/>
          </p:cNvPicPr>
          <p:nvPr/>
        </p:nvPicPr>
        <p:blipFill>
          <a:blip r:embed="rId2"/>
          <a:stretch>
            <a:fillRect/>
          </a:stretch>
        </p:blipFill>
        <p:spPr>
          <a:xfrm>
            <a:off x="11046461" y="1901494"/>
            <a:ext cx="308610" cy="293370"/>
          </a:xfrm>
          <a:prstGeom prst="rect">
            <a:avLst/>
          </a:prstGeom>
        </p:spPr>
      </p:pic>
      <p:pic>
        <p:nvPicPr>
          <p:cNvPr id="6" name="图片 5">
            <a:extLst>
              <a:ext uri="{FF2B5EF4-FFF2-40B4-BE49-F238E27FC236}">
                <a16:creationId xmlns:a16="http://schemas.microsoft.com/office/drawing/2014/main" id="{8FEC4CAB-493E-43F2-B3A9-8D753A28DE4D}"/>
              </a:ext>
            </a:extLst>
          </p:cNvPr>
          <p:cNvPicPr>
            <a:picLocks noChangeAspect="1"/>
          </p:cNvPicPr>
          <p:nvPr/>
        </p:nvPicPr>
        <p:blipFill>
          <a:blip r:embed="rId2"/>
          <a:stretch>
            <a:fillRect/>
          </a:stretch>
        </p:blipFill>
        <p:spPr>
          <a:xfrm>
            <a:off x="8172451" y="3304209"/>
            <a:ext cx="308610" cy="293370"/>
          </a:xfrm>
          <a:prstGeom prst="rect">
            <a:avLst/>
          </a:prstGeom>
        </p:spPr>
      </p:pic>
      <p:pic>
        <p:nvPicPr>
          <p:cNvPr id="7" name="图片 6">
            <a:extLst>
              <a:ext uri="{FF2B5EF4-FFF2-40B4-BE49-F238E27FC236}">
                <a16:creationId xmlns:a16="http://schemas.microsoft.com/office/drawing/2014/main" id="{6A683B8F-69CE-4B3C-88CB-CB513958F8F8}"/>
              </a:ext>
            </a:extLst>
          </p:cNvPr>
          <p:cNvPicPr>
            <a:picLocks noChangeAspect="1"/>
          </p:cNvPicPr>
          <p:nvPr/>
        </p:nvPicPr>
        <p:blipFill>
          <a:blip r:embed="rId2"/>
          <a:stretch>
            <a:fillRect/>
          </a:stretch>
        </p:blipFill>
        <p:spPr>
          <a:xfrm>
            <a:off x="8180706" y="2526334"/>
            <a:ext cx="308610" cy="293370"/>
          </a:xfrm>
          <a:prstGeom prst="rect">
            <a:avLst/>
          </a:prstGeom>
        </p:spPr>
      </p:pic>
      <p:pic>
        <p:nvPicPr>
          <p:cNvPr id="8" name="图片 7">
            <a:extLst>
              <a:ext uri="{FF2B5EF4-FFF2-40B4-BE49-F238E27FC236}">
                <a16:creationId xmlns:a16="http://schemas.microsoft.com/office/drawing/2014/main" id="{633D8B91-402B-4F47-BAC8-9413AE76B30F}"/>
              </a:ext>
            </a:extLst>
          </p:cNvPr>
          <p:cNvPicPr>
            <a:picLocks noChangeAspect="1"/>
          </p:cNvPicPr>
          <p:nvPr/>
        </p:nvPicPr>
        <p:blipFill>
          <a:blip r:embed="rId2"/>
          <a:stretch>
            <a:fillRect/>
          </a:stretch>
        </p:blipFill>
        <p:spPr>
          <a:xfrm>
            <a:off x="8176261" y="1901494"/>
            <a:ext cx="308610" cy="293370"/>
          </a:xfrm>
          <a:prstGeom prst="rect">
            <a:avLst/>
          </a:prstGeom>
        </p:spPr>
      </p:pic>
      <p:cxnSp>
        <p:nvCxnSpPr>
          <p:cNvPr id="9" name="直接连接符 8">
            <a:extLst>
              <a:ext uri="{FF2B5EF4-FFF2-40B4-BE49-F238E27FC236}">
                <a16:creationId xmlns:a16="http://schemas.microsoft.com/office/drawing/2014/main" id="{6CE187FD-2110-4CB4-A2C4-6B521A7402F0}"/>
              </a:ext>
            </a:extLst>
          </p:cNvPr>
          <p:cNvCxnSpPr/>
          <p:nvPr/>
        </p:nvCxnSpPr>
        <p:spPr>
          <a:xfrm>
            <a:off x="7014846"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1D85EAF-9F27-4A9F-AB2F-12ABF4E1F8EB}"/>
              </a:ext>
            </a:extLst>
          </p:cNvPr>
          <p:cNvCxnSpPr/>
          <p:nvPr/>
        </p:nvCxnSpPr>
        <p:spPr>
          <a:xfrm>
            <a:off x="8172451"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42F56F0B-F5C0-4A54-B36B-7BCFA9E6F755}"/>
              </a:ext>
            </a:extLst>
          </p:cNvPr>
          <p:cNvSpPr>
            <a:spLocks noGrp="1"/>
          </p:cNvSpPr>
          <p:nvPr/>
        </p:nvSpPr>
        <p:spPr>
          <a:xfrm>
            <a:off x="6434455" y="1146651"/>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12" name="内容占位符 2">
            <a:extLst>
              <a:ext uri="{FF2B5EF4-FFF2-40B4-BE49-F238E27FC236}">
                <a16:creationId xmlns:a16="http://schemas.microsoft.com/office/drawing/2014/main" id="{C15B31A4-7AE7-489C-BAA8-5782D03BC07C}"/>
              </a:ext>
            </a:extLst>
          </p:cNvPr>
          <p:cNvSpPr>
            <a:spLocks noGrp="1"/>
          </p:cNvSpPr>
          <p:nvPr/>
        </p:nvSpPr>
        <p:spPr>
          <a:xfrm>
            <a:off x="7742649" y="116090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13" name="直接箭头连接符 12">
            <a:extLst>
              <a:ext uri="{FF2B5EF4-FFF2-40B4-BE49-F238E27FC236}">
                <a16:creationId xmlns:a16="http://schemas.microsoft.com/office/drawing/2014/main" id="{E23D183E-C876-4C54-A70E-7229F2070F01}"/>
              </a:ext>
            </a:extLst>
          </p:cNvPr>
          <p:cNvCxnSpPr/>
          <p:nvPr/>
        </p:nvCxnSpPr>
        <p:spPr>
          <a:xfrm>
            <a:off x="7031356" y="185767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E6EC375-E7A1-4BFE-968D-2D96DF0BF6AC}"/>
              </a:ext>
            </a:extLst>
          </p:cNvPr>
          <p:cNvCxnSpPr/>
          <p:nvPr/>
        </p:nvCxnSpPr>
        <p:spPr>
          <a:xfrm>
            <a:off x="7031356" y="252633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3778B8A-ACE6-4F7F-843C-A5EE48A756D3}"/>
              </a:ext>
            </a:extLst>
          </p:cNvPr>
          <p:cNvCxnSpPr>
            <a:cxnSpLocks/>
            <a:stCxn id="16" idx="2"/>
          </p:cNvCxnSpPr>
          <p:nvPr/>
        </p:nvCxnSpPr>
        <p:spPr>
          <a:xfrm>
            <a:off x="6729505" y="4296244"/>
            <a:ext cx="0" cy="5362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EEF5AEC-D0C3-4430-B291-496E2FA3D182}"/>
              </a:ext>
            </a:extLst>
          </p:cNvPr>
          <p:cNvSpPr>
            <a:spLocks noGrp="1"/>
          </p:cNvSpPr>
          <p:nvPr/>
        </p:nvSpPr>
        <p:spPr>
          <a:xfrm>
            <a:off x="6566945" y="3536784"/>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7" name="内容占位符 2">
            <a:extLst>
              <a:ext uri="{FF2B5EF4-FFF2-40B4-BE49-F238E27FC236}">
                <a16:creationId xmlns:a16="http://schemas.microsoft.com/office/drawing/2014/main" id="{E0085B53-36DB-4BFF-AA5B-FA32EB7EAEF9}"/>
              </a:ext>
            </a:extLst>
          </p:cNvPr>
          <p:cNvSpPr>
            <a:spLocks noGrp="1"/>
          </p:cNvSpPr>
          <p:nvPr/>
        </p:nvSpPr>
        <p:spPr>
          <a:xfrm>
            <a:off x="6386195" y="1626539"/>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cxnSp>
        <p:nvCxnSpPr>
          <p:cNvPr id="18" name="直接连接符 17">
            <a:extLst>
              <a:ext uri="{FF2B5EF4-FFF2-40B4-BE49-F238E27FC236}">
                <a16:creationId xmlns:a16="http://schemas.microsoft.com/office/drawing/2014/main" id="{FF6F6780-E5DD-4B9A-8B51-9A8E0F4B17B9}"/>
              </a:ext>
            </a:extLst>
          </p:cNvPr>
          <p:cNvCxnSpPr/>
          <p:nvPr/>
        </p:nvCxnSpPr>
        <p:spPr>
          <a:xfrm>
            <a:off x="9880601"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740ED03-FE62-442E-81F2-E14D7B674390}"/>
              </a:ext>
            </a:extLst>
          </p:cNvPr>
          <p:cNvCxnSpPr/>
          <p:nvPr/>
        </p:nvCxnSpPr>
        <p:spPr>
          <a:xfrm>
            <a:off x="11038206"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内容占位符 2">
            <a:extLst>
              <a:ext uri="{FF2B5EF4-FFF2-40B4-BE49-F238E27FC236}">
                <a16:creationId xmlns:a16="http://schemas.microsoft.com/office/drawing/2014/main" id="{9DDC1025-1D34-4A33-B61F-1EE7D4A5B04B}"/>
              </a:ext>
            </a:extLst>
          </p:cNvPr>
          <p:cNvSpPr>
            <a:spLocks noGrp="1"/>
          </p:cNvSpPr>
          <p:nvPr/>
        </p:nvSpPr>
        <p:spPr>
          <a:xfrm>
            <a:off x="9377456" y="113485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21" name="内容占位符 2">
            <a:extLst>
              <a:ext uri="{FF2B5EF4-FFF2-40B4-BE49-F238E27FC236}">
                <a16:creationId xmlns:a16="http://schemas.microsoft.com/office/drawing/2014/main" id="{D62D8531-C789-4CB6-8C83-501E91CC1DB7}"/>
              </a:ext>
            </a:extLst>
          </p:cNvPr>
          <p:cNvSpPr>
            <a:spLocks noGrp="1"/>
          </p:cNvSpPr>
          <p:nvPr/>
        </p:nvSpPr>
        <p:spPr>
          <a:xfrm>
            <a:off x="10522043" y="112553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接收方</a:t>
            </a:r>
          </a:p>
        </p:txBody>
      </p:sp>
      <p:cxnSp>
        <p:nvCxnSpPr>
          <p:cNvPr id="22" name="直接箭头连接符 21">
            <a:extLst>
              <a:ext uri="{FF2B5EF4-FFF2-40B4-BE49-F238E27FC236}">
                <a16:creationId xmlns:a16="http://schemas.microsoft.com/office/drawing/2014/main" id="{465AA696-E317-40F6-958C-1EC86F7305F6}"/>
              </a:ext>
            </a:extLst>
          </p:cNvPr>
          <p:cNvCxnSpPr/>
          <p:nvPr/>
        </p:nvCxnSpPr>
        <p:spPr>
          <a:xfrm>
            <a:off x="9897111" y="185259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977BA6-7ED0-41D7-9A89-1A32247941C9}"/>
              </a:ext>
            </a:extLst>
          </p:cNvPr>
          <p:cNvCxnSpPr/>
          <p:nvPr/>
        </p:nvCxnSpPr>
        <p:spPr>
          <a:xfrm>
            <a:off x="9897111" y="32102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左大括号 23">
            <a:extLst>
              <a:ext uri="{FF2B5EF4-FFF2-40B4-BE49-F238E27FC236}">
                <a16:creationId xmlns:a16="http://schemas.microsoft.com/office/drawing/2014/main" id="{01E5EAF4-E5AF-40B5-88AC-760FC1937CF4}"/>
              </a:ext>
            </a:extLst>
          </p:cNvPr>
          <p:cNvSpPr/>
          <p:nvPr/>
        </p:nvSpPr>
        <p:spPr>
          <a:xfrm>
            <a:off x="9553576" y="1852599"/>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5" name="内容占位符 2">
            <a:extLst>
              <a:ext uri="{FF2B5EF4-FFF2-40B4-BE49-F238E27FC236}">
                <a16:creationId xmlns:a16="http://schemas.microsoft.com/office/drawing/2014/main" id="{E59113BC-EE59-4DF9-97E8-CF3113413A67}"/>
              </a:ext>
            </a:extLst>
          </p:cNvPr>
          <p:cNvSpPr>
            <a:spLocks noGrp="1"/>
          </p:cNvSpPr>
          <p:nvPr/>
        </p:nvSpPr>
        <p:spPr>
          <a:xfrm>
            <a:off x="9189086" y="2026589"/>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26" name="内容占位符 2">
            <a:extLst>
              <a:ext uri="{FF2B5EF4-FFF2-40B4-BE49-F238E27FC236}">
                <a16:creationId xmlns:a16="http://schemas.microsoft.com/office/drawing/2014/main" id="{864085E0-80FB-42EC-B6B1-01AA880D44BA}"/>
              </a:ext>
            </a:extLst>
          </p:cNvPr>
          <p:cNvSpPr>
            <a:spLocks noGrp="1"/>
          </p:cNvSpPr>
          <p:nvPr/>
        </p:nvSpPr>
        <p:spPr>
          <a:xfrm>
            <a:off x="9236711" y="1626539"/>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7" name="内容占位符 2">
            <a:extLst>
              <a:ext uri="{FF2B5EF4-FFF2-40B4-BE49-F238E27FC236}">
                <a16:creationId xmlns:a16="http://schemas.microsoft.com/office/drawing/2014/main" id="{F0B8B337-EA86-4ACF-A842-42640944A821}"/>
              </a:ext>
            </a:extLst>
          </p:cNvPr>
          <p:cNvSpPr>
            <a:spLocks noGrp="1"/>
          </p:cNvSpPr>
          <p:nvPr/>
        </p:nvSpPr>
        <p:spPr>
          <a:xfrm>
            <a:off x="9254491" y="314228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8" name="内容占位符 2">
            <a:extLst>
              <a:ext uri="{FF2B5EF4-FFF2-40B4-BE49-F238E27FC236}">
                <a16:creationId xmlns:a16="http://schemas.microsoft.com/office/drawing/2014/main" id="{B98A0DF8-3902-4ABE-AAB1-86082B3DF2E5}"/>
              </a:ext>
            </a:extLst>
          </p:cNvPr>
          <p:cNvSpPr>
            <a:spLocks noGrp="1"/>
          </p:cNvSpPr>
          <p:nvPr/>
        </p:nvSpPr>
        <p:spPr>
          <a:xfrm>
            <a:off x="11099801" y="3118789"/>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丢弃重复帧</a:t>
            </a:r>
          </a:p>
        </p:txBody>
      </p:sp>
      <p:cxnSp>
        <p:nvCxnSpPr>
          <p:cNvPr id="29" name="直接箭头连接符 28">
            <a:extLst>
              <a:ext uri="{FF2B5EF4-FFF2-40B4-BE49-F238E27FC236}">
                <a16:creationId xmlns:a16="http://schemas.microsoft.com/office/drawing/2014/main" id="{10E80B5E-3D5A-4E21-AEC5-2DBBD44CB118}"/>
              </a:ext>
            </a:extLst>
          </p:cNvPr>
          <p:cNvCxnSpPr/>
          <p:nvPr/>
        </p:nvCxnSpPr>
        <p:spPr>
          <a:xfrm flipH="1">
            <a:off x="10381616" y="2173909"/>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内容占位符 2">
            <a:extLst>
              <a:ext uri="{FF2B5EF4-FFF2-40B4-BE49-F238E27FC236}">
                <a16:creationId xmlns:a16="http://schemas.microsoft.com/office/drawing/2014/main" id="{20789169-3924-4167-A9A0-DA601C0C4296}"/>
              </a:ext>
            </a:extLst>
          </p:cNvPr>
          <p:cNvSpPr>
            <a:spLocks noGrp="1"/>
          </p:cNvSpPr>
          <p:nvPr/>
        </p:nvSpPr>
        <p:spPr>
          <a:xfrm>
            <a:off x="10014586" y="2332659"/>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r>
              <a:rPr kumimoji="1" lang="zh-CN" altLang="en-US" sz="1200" dirty="0">
                <a:solidFill>
                  <a:srgbClr val="FF0000"/>
                </a:solidFill>
                <a:latin typeface="+mn-lt"/>
                <a:ea typeface="+mn-ea"/>
                <a:cs typeface="+mn-ea"/>
                <a:sym typeface="+mn-lt"/>
              </a:rPr>
              <a:t>丢失</a:t>
            </a:r>
          </a:p>
        </p:txBody>
      </p:sp>
      <p:cxnSp>
        <p:nvCxnSpPr>
          <p:cNvPr id="31" name="直接箭头连接符 30">
            <a:extLst>
              <a:ext uri="{FF2B5EF4-FFF2-40B4-BE49-F238E27FC236}">
                <a16:creationId xmlns:a16="http://schemas.microsoft.com/office/drawing/2014/main" id="{5F8B193D-6448-40DC-A322-EE2D786A9BBA}"/>
              </a:ext>
            </a:extLst>
          </p:cNvPr>
          <p:cNvCxnSpPr/>
          <p:nvPr/>
        </p:nvCxnSpPr>
        <p:spPr>
          <a:xfrm flipH="1">
            <a:off x="7031356" y="214596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7DB6D05-E072-48B5-9C02-88CBEE8ADF22}"/>
              </a:ext>
            </a:extLst>
          </p:cNvPr>
          <p:cNvCxnSpPr/>
          <p:nvPr/>
        </p:nvCxnSpPr>
        <p:spPr>
          <a:xfrm flipH="1">
            <a:off x="7014846" y="285081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内容占位符 2">
            <a:extLst>
              <a:ext uri="{FF2B5EF4-FFF2-40B4-BE49-F238E27FC236}">
                <a16:creationId xmlns:a16="http://schemas.microsoft.com/office/drawing/2014/main" id="{EDF86454-750B-4EEE-A4F7-465358C672C8}"/>
              </a:ext>
            </a:extLst>
          </p:cNvPr>
          <p:cNvSpPr>
            <a:spLocks noGrp="1"/>
          </p:cNvSpPr>
          <p:nvPr/>
        </p:nvSpPr>
        <p:spPr>
          <a:xfrm>
            <a:off x="6407150" y="2347263"/>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cxnSp>
        <p:nvCxnSpPr>
          <p:cNvPr id="34" name="直接箭头连接符 33">
            <a:extLst>
              <a:ext uri="{FF2B5EF4-FFF2-40B4-BE49-F238E27FC236}">
                <a16:creationId xmlns:a16="http://schemas.microsoft.com/office/drawing/2014/main" id="{BF22DF6D-CA63-42C0-8ED3-233A77D5A914}"/>
              </a:ext>
            </a:extLst>
          </p:cNvPr>
          <p:cNvCxnSpPr/>
          <p:nvPr/>
        </p:nvCxnSpPr>
        <p:spPr>
          <a:xfrm>
            <a:off x="7018656" y="32610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DF8C755C-101D-400E-8065-8A63FA0E78F1}"/>
              </a:ext>
            </a:extLst>
          </p:cNvPr>
          <p:cNvCxnSpPr/>
          <p:nvPr/>
        </p:nvCxnSpPr>
        <p:spPr>
          <a:xfrm flipH="1">
            <a:off x="7002146" y="3585514"/>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内容占位符 2">
            <a:extLst>
              <a:ext uri="{FF2B5EF4-FFF2-40B4-BE49-F238E27FC236}">
                <a16:creationId xmlns:a16="http://schemas.microsoft.com/office/drawing/2014/main" id="{F512A160-1E76-46E9-9F74-3261ABBC7157}"/>
              </a:ext>
            </a:extLst>
          </p:cNvPr>
          <p:cNvSpPr>
            <a:spLocks noGrp="1"/>
          </p:cNvSpPr>
          <p:nvPr/>
        </p:nvSpPr>
        <p:spPr>
          <a:xfrm>
            <a:off x="6406515" y="3048304"/>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37" name="内容占位符 2">
            <a:extLst>
              <a:ext uri="{FF2B5EF4-FFF2-40B4-BE49-F238E27FC236}">
                <a16:creationId xmlns:a16="http://schemas.microsoft.com/office/drawing/2014/main" id="{BEE27168-36FA-454A-867D-552320416069}"/>
              </a:ext>
            </a:extLst>
          </p:cNvPr>
          <p:cNvSpPr>
            <a:spLocks noGrp="1"/>
          </p:cNvSpPr>
          <p:nvPr/>
        </p:nvSpPr>
        <p:spPr>
          <a:xfrm>
            <a:off x="7367271" y="22697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sp>
        <p:nvSpPr>
          <p:cNvPr id="38" name="内容占位符 2">
            <a:extLst>
              <a:ext uri="{FF2B5EF4-FFF2-40B4-BE49-F238E27FC236}">
                <a16:creationId xmlns:a16="http://schemas.microsoft.com/office/drawing/2014/main" id="{727958DD-0DD3-45F8-BDD3-416F04CB73FE}"/>
              </a:ext>
            </a:extLst>
          </p:cNvPr>
          <p:cNvSpPr>
            <a:spLocks noGrp="1"/>
          </p:cNvSpPr>
          <p:nvPr/>
        </p:nvSpPr>
        <p:spPr>
          <a:xfrm>
            <a:off x="7367271" y="29682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39" name="内容占位符 2">
            <a:extLst>
              <a:ext uri="{FF2B5EF4-FFF2-40B4-BE49-F238E27FC236}">
                <a16:creationId xmlns:a16="http://schemas.microsoft.com/office/drawing/2014/main" id="{49A33366-B538-4D1C-BDB8-C9BA1F428666}"/>
              </a:ext>
            </a:extLst>
          </p:cNvPr>
          <p:cNvSpPr>
            <a:spLocks noGrp="1"/>
          </p:cNvSpPr>
          <p:nvPr/>
        </p:nvSpPr>
        <p:spPr>
          <a:xfrm>
            <a:off x="7367271" y="371124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cxnSp>
        <p:nvCxnSpPr>
          <p:cNvPr id="40" name="直接箭头连接符 39">
            <a:extLst>
              <a:ext uri="{FF2B5EF4-FFF2-40B4-BE49-F238E27FC236}">
                <a16:creationId xmlns:a16="http://schemas.microsoft.com/office/drawing/2014/main" id="{61FF1F80-2E10-4801-822D-8878CA75E275}"/>
              </a:ext>
            </a:extLst>
          </p:cNvPr>
          <p:cNvCxnSpPr/>
          <p:nvPr/>
        </p:nvCxnSpPr>
        <p:spPr>
          <a:xfrm flipH="1">
            <a:off x="9884411" y="3518839"/>
            <a:ext cx="1125855" cy="3873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内容占位符 2">
            <a:extLst>
              <a:ext uri="{FF2B5EF4-FFF2-40B4-BE49-F238E27FC236}">
                <a16:creationId xmlns:a16="http://schemas.microsoft.com/office/drawing/2014/main" id="{109E414D-9579-4AE3-B4D8-E677D7356E8E}"/>
              </a:ext>
            </a:extLst>
          </p:cNvPr>
          <p:cNvSpPr>
            <a:spLocks noGrp="1"/>
          </p:cNvSpPr>
          <p:nvPr/>
        </p:nvSpPr>
        <p:spPr>
          <a:xfrm>
            <a:off x="10291446" y="366552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pic>
        <p:nvPicPr>
          <p:cNvPr id="42" name="图片 41">
            <a:extLst>
              <a:ext uri="{FF2B5EF4-FFF2-40B4-BE49-F238E27FC236}">
                <a16:creationId xmlns:a16="http://schemas.microsoft.com/office/drawing/2014/main" id="{E0117A0A-BF9F-4552-9587-BC2CBECB1CF1}"/>
              </a:ext>
            </a:extLst>
          </p:cNvPr>
          <p:cNvPicPr>
            <a:picLocks noChangeAspect="1"/>
          </p:cNvPicPr>
          <p:nvPr/>
        </p:nvPicPr>
        <p:blipFill>
          <a:blip r:embed="rId2"/>
          <a:stretch>
            <a:fillRect/>
          </a:stretch>
        </p:blipFill>
        <p:spPr>
          <a:xfrm>
            <a:off x="11053446" y="4026839"/>
            <a:ext cx="308610" cy="293370"/>
          </a:xfrm>
          <a:prstGeom prst="rect">
            <a:avLst/>
          </a:prstGeom>
        </p:spPr>
      </p:pic>
      <p:cxnSp>
        <p:nvCxnSpPr>
          <p:cNvPr id="43" name="直接箭头连接符 42">
            <a:extLst>
              <a:ext uri="{FF2B5EF4-FFF2-40B4-BE49-F238E27FC236}">
                <a16:creationId xmlns:a16="http://schemas.microsoft.com/office/drawing/2014/main" id="{A3B6BDB8-5337-4F8B-B8B6-0C949A709B1F}"/>
              </a:ext>
            </a:extLst>
          </p:cNvPr>
          <p:cNvCxnSpPr/>
          <p:nvPr/>
        </p:nvCxnSpPr>
        <p:spPr>
          <a:xfrm>
            <a:off x="9904096" y="396397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3198D0A-052B-448A-9407-D8B3CAD03DB5}"/>
              </a:ext>
            </a:extLst>
          </p:cNvPr>
          <p:cNvCxnSpPr/>
          <p:nvPr/>
        </p:nvCxnSpPr>
        <p:spPr>
          <a:xfrm flipH="1">
            <a:off x="9887586" y="428845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内容占位符 2">
            <a:extLst>
              <a:ext uri="{FF2B5EF4-FFF2-40B4-BE49-F238E27FC236}">
                <a16:creationId xmlns:a16="http://schemas.microsoft.com/office/drawing/2014/main" id="{94C96954-337D-498B-823D-75A6874A2BAA}"/>
              </a:ext>
            </a:extLst>
          </p:cNvPr>
          <p:cNvSpPr>
            <a:spLocks noGrp="1"/>
          </p:cNvSpPr>
          <p:nvPr/>
        </p:nvSpPr>
        <p:spPr>
          <a:xfrm>
            <a:off x="9279890" y="3784904"/>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sp>
        <p:nvSpPr>
          <p:cNvPr id="46" name="内容占位符 2">
            <a:extLst>
              <a:ext uri="{FF2B5EF4-FFF2-40B4-BE49-F238E27FC236}">
                <a16:creationId xmlns:a16="http://schemas.microsoft.com/office/drawing/2014/main" id="{410134B8-5E11-4A3B-B8D9-7E02EDDC3ADC}"/>
              </a:ext>
            </a:extLst>
          </p:cNvPr>
          <p:cNvSpPr>
            <a:spLocks noGrp="1"/>
          </p:cNvSpPr>
          <p:nvPr/>
        </p:nvSpPr>
        <p:spPr>
          <a:xfrm>
            <a:off x="9279255" y="4485944"/>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47" name="内容占位符 2">
            <a:extLst>
              <a:ext uri="{FF2B5EF4-FFF2-40B4-BE49-F238E27FC236}">
                <a16:creationId xmlns:a16="http://schemas.microsoft.com/office/drawing/2014/main" id="{C5F3FA12-0663-4217-B239-87D4D008E6FD}"/>
              </a:ext>
            </a:extLst>
          </p:cNvPr>
          <p:cNvSpPr>
            <a:spLocks noGrp="1"/>
          </p:cNvSpPr>
          <p:nvPr/>
        </p:nvSpPr>
        <p:spPr>
          <a:xfrm>
            <a:off x="10240011" y="440593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48" name="椭圆 47">
            <a:extLst>
              <a:ext uri="{FF2B5EF4-FFF2-40B4-BE49-F238E27FC236}">
                <a16:creationId xmlns:a16="http://schemas.microsoft.com/office/drawing/2014/main" id="{AF5D622E-B823-41F5-BBC9-4C1EBDCB38CC}"/>
              </a:ext>
            </a:extLst>
          </p:cNvPr>
          <p:cNvSpPr/>
          <p:nvPr/>
        </p:nvSpPr>
        <p:spPr>
          <a:xfrm>
            <a:off x="11053446" y="3000044"/>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文本框 48">
            <a:extLst>
              <a:ext uri="{FF2B5EF4-FFF2-40B4-BE49-F238E27FC236}">
                <a16:creationId xmlns:a16="http://schemas.microsoft.com/office/drawing/2014/main" id="{890C9CFF-629F-49BE-9CAC-8EDFD4460943}"/>
              </a:ext>
            </a:extLst>
          </p:cNvPr>
          <p:cNvSpPr txBox="1"/>
          <p:nvPr/>
        </p:nvSpPr>
        <p:spPr>
          <a:xfrm>
            <a:off x="5936845" y="5116335"/>
            <a:ext cx="2860851"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发送方</a:t>
            </a:r>
            <a:r>
              <a:rPr lang="zh-CN" altLang="en-US" sz="1200" dirty="0"/>
              <a:t>：帧带序列号并检查确认序列号，给接收方标识好帧序列号</a:t>
            </a:r>
          </a:p>
          <a:p>
            <a:pPr marL="180975" indent="-180975">
              <a:buFont typeface="Wingdings" panose="05000000000000000000" pitchFamily="2" charset="2"/>
              <a:buChar char="Ø"/>
            </a:pPr>
            <a:r>
              <a:rPr lang="zh-CN" altLang="en-US" sz="1200" dirty="0"/>
              <a:t>初始化帧序号</a:t>
            </a:r>
            <a:r>
              <a:rPr lang="en-US" altLang="zh-CN" sz="1200" dirty="0"/>
              <a:t>0</a:t>
            </a:r>
            <a:r>
              <a:rPr lang="zh-CN" altLang="en-US" sz="1200" dirty="0"/>
              <a:t>，发送帧</a:t>
            </a:r>
          </a:p>
          <a:p>
            <a:pPr marL="180975" indent="-180975">
              <a:buFont typeface="Wingdings" panose="05000000000000000000" pitchFamily="2" charset="2"/>
              <a:buChar char="Ø"/>
            </a:pPr>
            <a:r>
              <a:rPr lang="zh-CN" altLang="en-US" sz="1200" dirty="0"/>
              <a:t>等待：正确的确认</a:t>
            </a:r>
            <a:r>
              <a:rPr lang="en-US" altLang="zh-CN" sz="1200" dirty="0"/>
              <a:t>/</a:t>
            </a:r>
            <a:r>
              <a:rPr lang="zh-CN" altLang="en-US" sz="1200" dirty="0"/>
              <a:t>错误的确认</a:t>
            </a:r>
            <a:r>
              <a:rPr lang="en-US" altLang="zh-CN" sz="1200" dirty="0"/>
              <a:t>/</a:t>
            </a:r>
            <a:r>
              <a:rPr lang="zh-CN" altLang="en-US" sz="1200" dirty="0"/>
              <a:t>超时</a:t>
            </a:r>
          </a:p>
          <a:p>
            <a:pPr marL="180975" indent="-180975">
              <a:buFont typeface="Wingdings" panose="05000000000000000000" pitchFamily="2" charset="2"/>
              <a:buChar char="Ø"/>
            </a:pPr>
            <a:r>
              <a:rPr lang="zh-CN" altLang="en-US" sz="1200" dirty="0"/>
              <a:t>正确确认：发送下一帧</a:t>
            </a:r>
          </a:p>
          <a:p>
            <a:pPr marL="180975" indent="-180975">
              <a:buFont typeface="Wingdings" panose="05000000000000000000" pitchFamily="2" charset="2"/>
              <a:buChar char="Ø"/>
            </a:pPr>
            <a:r>
              <a:rPr lang="zh-CN" altLang="en-US" sz="1200" dirty="0"/>
              <a:t>超时</a:t>
            </a:r>
            <a:r>
              <a:rPr lang="en-US" altLang="zh-CN" sz="1200" dirty="0"/>
              <a:t>/</a:t>
            </a:r>
            <a:r>
              <a:rPr lang="zh-CN" altLang="en-US" sz="1200" dirty="0"/>
              <a:t>错误确认：重发</a:t>
            </a:r>
          </a:p>
        </p:txBody>
      </p:sp>
      <p:sp>
        <p:nvSpPr>
          <p:cNvPr id="50" name="文本框 49">
            <a:extLst>
              <a:ext uri="{FF2B5EF4-FFF2-40B4-BE49-F238E27FC236}">
                <a16:creationId xmlns:a16="http://schemas.microsoft.com/office/drawing/2014/main" id="{C7D3D72A-F074-48B7-80D0-DB15FB6EA56B}"/>
              </a:ext>
            </a:extLst>
          </p:cNvPr>
          <p:cNvSpPr txBox="1"/>
          <p:nvPr/>
        </p:nvSpPr>
        <p:spPr>
          <a:xfrm>
            <a:off x="8891233" y="5118544"/>
            <a:ext cx="2975236"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接收方</a:t>
            </a:r>
            <a:r>
              <a:rPr lang="zh-CN" altLang="en-US" sz="1200" dirty="0"/>
              <a:t>：检查帧序列号，防止重复帧</a:t>
            </a:r>
          </a:p>
          <a:p>
            <a:pPr marL="180975" indent="-180975">
              <a:buFont typeface="Wingdings" panose="05000000000000000000" pitchFamily="2" charset="2"/>
              <a:buChar char="Ø"/>
            </a:pPr>
            <a:r>
              <a:rPr lang="zh-CN" altLang="en-US" sz="1200" dirty="0"/>
              <a:t>初始化期待</a:t>
            </a:r>
            <a:r>
              <a:rPr lang="en-US" altLang="zh-CN" sz="1200" dirty="0"/>
              <a:t>0</a:t>
            </a:r>
            <a:r>
              <a:rPr lang="zh-CN" altLang="en-US" sz="1200" dirty="0"/>
              <a:t>号帧</a:t>
            </a:r>
          </a:p>
          <a:p>
            <a:pPr marL="180975" indent="-180975">
              <a:buFont typeface="Wingdings" panose="05000000000000000000" pitchFamily="2" charset="2"/>
              <a:buChar char="Ø"/>
            </a:pPr>
            <a:r>
              <a:rPr lang="zh-CN" altLang="en-US" sz="1200" dirty="0"/>
              <a:t>等待帧达到</a:t>
            </a:r>
          </a:p>
          <a:p>
            <a:pPr marL="180975" indent="-180975">
              <a:buFont typeface="Wingdings" panose="05000000000000000000" pitchFamily="2" charset="2"/>
              <a:buChar char="Ø"/>
            </a:pPr>
            <a:r>
              <a:rPr lang="zh-CN" altLang="en-US" sz="1200" dirty="0"/>
              <a:t>正确帧（序号和内容都正确）：交给网络层，并发送该帧确认</a:t>
            </a:r>
          </a:p>
          <a:p>
            <a:pPr marL="180975" indent="-180975">
              <a:buFont typeface="Wingdings" panose="05000000000000000000" pitchFamily="2" charset="2"/>
              <a:buChar char="Ø"/>
            </a:pPr>
            <a:r>
              <a:rPr lang="zh-CN" altLang="en-US" sz="1200" dirty="0"/>
              <a:t>错误帧：发送上一个成功接收帧的确认</a:t>
            </a:r>
          </a:p>
        </p:txBody>
      </p:sp>
    </p:spTree>
    <p:extLst>
      <p:ext uri="{BB962C8B-B14F-4D97-AF65-F5344CB8AC3E}">
        <p14:creationId xmlns:p14="http://schemas.microsoft.com/office/powerpoint/2010/main" val="213075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E8733-C93A-40C6-B261-08EAB665F750}"/>
              </a:ext>
            </a:extLst>
          </p:cNvPr>
          <p:cNvSpPr>
            <a:spLocks noGrp="1"/>
          </p:cNvSpPr>
          <p:nvPr>
            <p:ph type="title"/>
          </p:nvPr>
        </p:nvSpPr>
        <p:spPr/>
        <p:txBody>
          <a:bodyPr>
            <a:normAutofit/>
          </a:bodyPr>
          <a:lstStyle/>
          <a:p>
            <a:r>
              <a:rPr lang="zh-CN" altLang="en-US" dirty="0"/>
              <a:t>基于停等式协议实现流量控制</a:t>
            </a:r>
          </a:p>
        </p:txBody>
      </p:sp>
      <p:sp>
        <p:nvSpPr>
          <p:cNvPr id="3" name="内容占位符 2">
            <a:extLst>
              <a:ext uri="{FF2B5EF4-FFF2-40B4-BE49-F238E27FC236}">
                <a16:creationId xmlns:a16="http://schemas.microsoft.com/office/drawing/2014/main" id="{EE971B47-0051-475B-8B5F-98F2104719FE}"/>
              </a:ext>
            </a:extLst>
          </p:cNvPr>
          <p:cNvSpPr>
            <a:spLocks noGrp="1"/>
          </p:cNvSpPr>
          <p:nvPr>
            <p:ph idx="1"/>
          </p:nvPr>
        </p:nvSpPr>
        <p:spPr>
          <a:xfrm>
            <a:off x="660400" y="1125539"/>
            <a:ext cx="5435600" cy="5008562"/>
          </a:xfrm>
        </p:spPr>
        <p:txBody>
          <a:bodyPr/>
          <a:lstStyle/>
          <a:p>
            <a:r>
              <a:rPr lang="zh-CN" altLang="en-US" dirty="0"/>
              <a:t>停等式协议</a:t>
            </a:r>
          </a:p>
          <a:p>
            <a:pPr lvl="1"/>
            <a:r>
              <a:rPr lang="zh-CN" altLang="en-US" dirty="0"/>
              <a:t>发送方每发送一帧后就等待确认</a:t>
            </a:r>
            <a:r>
              <a:rPr lang="en-US" altLang="zh-CN" dirty="0"/>
              <a:t>(ACK)</a:t>
            </a:r>
          </a:p>
          <a:p>
            <a:pPr lvl="1"/>
            <a:r>
              <a:rPr lang="zh-CN" altLang="en-US" dirty="0"/>
              <a:t>只有收到一个确认后，才发送下一个帧</a:t>
            </a:r>
            <a:endParaRPr lang="en-US" altLang="zh-CN" dirty="0"/>
          </a:p>
          <a:p>
            <a:pPr lvl="1"/>
            <a:r>
              <a:rPr lang="zh-CN" altLang="en-US" dirty="0"/>
              <a:t>直到发送方发送一个传输结束帧。</a:t>
            </a:r>
          </a:p>
          <a:p>
            <a:pPr marL="266700" lvl="1" indent="-266700">
              <a:buFont typeface="Wingdings" panose="05000000000000000000" pitchFamily="2" charset="2"/>
              <a:buChar char="n"/>
            </a:pPr>
            <a:r>
              <a:rPr lang="zh-CN" altLang="en-US" sz="2400" dirty="0">
                <a:solidFill>
                  <a:srgbClr val="C00000"/>
                </a:solidFill>
              </a:rPr>
              <a:t>流量控制</a:t>
            </a:r>
            <a:r>
              <a:rPr lang="zh-CN" altLang="en-US" sz="2400" dirty="0"/>
              <a:t>：只有收到确认发送下一帧，发送速率得到控制</a:t>
            </a:r>
          </a:p>
          <a:p>
            <a:r>
              <a:rPr lang="zh-CN" altLang="en-US" dirty="0"/>
              <a:t>协议的优点与缺点</a:t>
            </a:r>
          </a:p>
          <a:p>
            <a:pPr lvl="1"/>
            <a:r>
              <a:rPr lang="zh-CN" altLang="en-US" dirty="0"/>
              <a:t>优点：协议简单</a:t>
            </a:r>
          </a:p>
          <a:p>
            <a:pPr lvl="1"/>
            <a:r>
              <a:rPr lang="zh-CN" altLang="en-US" dirty="0"/>
              <a:t>缺点：传输效率低，线路带宽利用率也很低。</a:t>
            </a:r>
          </a:p>
          <a:p>
            <a:endParaRPr lang="zh-CN" altLang="en-US" dirty="0"/>
          </a:p>
        </p:txBody>
      </p:sp>
      <p:sp>
        <p:nvSpPr>
          <p:cNvPr id="4" name="灯片编号占位符 3">
            <a:extLst>
              <a:ext uri="{FF2B5EF4-FFF2-40B4-BE49-F238E27FC236}">
                <a16:creationId xmlns:a16="http://schemas.microsoft.com/office/drawing/2014/main" id="{2DCF5F34-8ED4-40F7-A1B2-A61C93659F97}"/>
              </a:ext>
            </a:extLst>
          </p:cNvPr>
          <p:cNvSpPr>
            <a:spLocks noGrp="1"/>
          </p:cNvSpPr>
          <p:nvPr>
            <p:ph type="sldNum" sz="quarter" idx="12"/>
          </p:nvPr>
        </p:nvSpPr>
        <p:spPr/>
        <p:txBody>
          <a:bodyPr/>
          <a:lstStyle/>
          <a:p>
            <a:fld id="{C8BB1146-E542-4D4E-B8E9-6919A11DDD48}" type="slidenum">
              <a:rPr lang="en-US" smtClean="0"/>
              <a:t>42</a:t>
            </a:fld>
            <a:endParaRPr lang="en-US"/>
          </a:p>
        </p:txBody>
      </p:sp>
      <p:sp>
        <p:nvSpPr>
          <p:cNvPr id="5" name="Line 5">
            <a:extLst>
              <a:ext uri="{FF2B5EF4-FFF2-40B4-BE49-F238E27FC236}">
                <a16:creationId xmlns:a16="http://schemas.microsoft.com/office/drawing/2014/main" id="{A362AAA5-699D-4D84-9351-C04A77204F20}"/>
              </a:ext>
            </a:extLst>
          </p:cNvPr>
          <p:cNvSpPr>
            <a:spLocks noChangeShapeType="1"/>
          </p:cNvSpPr>
          <p:nvPr/>
        </p:nvSpPr>
        <p:spPr bwMode="auto">
          <a:xfrm>
            <a:off x="6819975" y="1819099"/>
            <a:ext cx="399103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7139E344-783D-4659-AD18-07E89298B895}"/>
              </a:ext>
            </a:extLst>
          </p:cNvPr>
          <p:cNvSpPr>
            <a:spLocks noChangeShapeType="1"/>
          </p:cNvSpPr>
          <p:nvPr/>
        </p:nvSpPr>
        <p:spPr bwMode="auto">
          <a:xfrm>
            <a:off x="6532638"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7">
            <a:extLst>
              <a:ext uri="{FF2B5EF4-FFF2-40B4-BE49-F238E27FC236}">
                <a16:creationId xmlns:a16="http://schemas.microsoft.com/office/drawing/2014/main" id="{20C7DE54-2B1F-401B-B8A1-3BE11BA9DB43}"/>
              </a:ext>
            </a:extLst>
          </p:cNvPr>
          <p:cNvSpPr>
            <a:spLocks noChangeShapeType="1"/>
          </p:cNvSpPr>
          <p:nvPr/>
        </p:nvSpPr>
        <p:spPr bwMode="auto">
          <a:xfrm>
            <a:off x="11141150"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D26DACA3-83CB-4A2A-B7DD-D4F1713ADFBF}"/>
              </a:ext>
            </a:extLst>
          </p:cNvPr>
          <p:cNvSpPr>
            <a:spLocks noChangeShapeType="1"/>
          </p:cNvSpPr>
          <p:nvPr/>
        </p:nvSpPr>
        <p:spPr bwMode="auto">
          <a:xfrm>
            <a:off x="6532638" y="23963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9">
            <a:extLst>
              <a:ext uri="{FF2B5EF4-FFF2-40B4-BE49-F238E27FC236}">
                <a16:creationId xmlns:a16="http://schemas.microsoft.com/office/drawing/2014/main" id="{76E092DF-F411-4A9D-9FFE-136E760BA9F6}"/>
              </a:ext>
            </a:extLst>
          </p:cNvPr>
          <p:cNvSpPr>
            <a:spLocks noChangeShapeType="1"/>
          </p:cNvSpPr>
          <p:nvPr/>
        </p:nvSpPr>
        <p:spPr bwMode="auto">
          <a:xfrm flipH="1">
            <a:off x="6532638" y="28281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2212A4F6-9F3F-4B48-9088-1B927D9F0FBF}"/>
              </a:ext>
            </a:extLst>
          </p:cNvPr>
          <p:cNvSpPr>
            <a:spLocks noChangeShapeType="1"/>
          </p:cNvSpPr>
          <p:nvPr/>
        </p:nvSpPr>
        <p:spPr bwMode="auto">
          <a:xfrm>
            <a:off x="6532638" y="33329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1">
            <a:extLst>
              <a:ext uri="{FF2B5EF4-FFF2-40B4-BE49-F238E27FC236}">
                <a16:creationId xmlns:a16="http://schemas.microsoft.com/office/drawing/2014/main" id="{EBF7AF58-9440-4DBB-B73D-E948CB103529}"/>
              </a:ext>
            </a:extLst>
          </p:cNvPr>
          <p:cNvSpPr>
            <a:spLocks noChangeShapeType="1"/>
          </p:cNvSpPr>
          <p:nvPr/>
        </p:nvSpPr>
        <p:spPr bwMode="auto">
          <a:xfrm flipH="1">
            <a:off x="6532638" y="37647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Line 12">
            <a:extLst>
              <a:ext uri="{FF2B5EF4-FFF2-40B4-BE49-F238E27FC236}">
                <a16:creationId xmlns:a16="http://schemas.microsoft.com/office/drawing/2014/main" id="{02BEF889-4DBD-4E83-984A-042E344643B9}"/>
              </a:ext>
            </a:extLst>
          </p:cNvPr>
          <p:cNvSpPr>
            <a:spLocks noChangeShapeType="1"/>
          </p:cNvSpPr>
          <p:nvPr/>
        </p:nvSpPr>
        <p:spPr bwMode="auto">
          <a:xfrm>
            <a:off x="6532638" y="42680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3" name="Line 13">
            <a:extLst>
              <a:ext uri="{FF2B5EF4-FFF2-40B4-BE49-F238E27FC236}">
                <a16:creationId xmlns:a16="http://schemas.microsoft.com/office/drawing/2014/main" id="{94C5A96A-C8E6-4D5F-ADA7-E69F94B59CC7}"/>
              </a:ext>
            </a:extLst>
          </p:cNvPr>
          <p:cNvSpPr>
            <a:spLocks noChangeShapeType="1"/>
          </p:cNvSpPr>
          <p:nvPr/>
        </p:nvSpPr>
        <p:spPr bwMode="auto">
          <a:xfrm flipH="1">
            <a:off x="6532638" y="46998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 name="Line 14">
            <a:extLst>
              <a:ext uri="{FF2B5EF4-FFF2-40B4-BE49-F238E27FC236}">
                <a16:creationId xmlns:a16="http://schemas.microsoft.com/office/drawing/2014/main" id="{C3BD1522-5158-4EDB-8CCB-72D85C0F8F57}"/>
              </a:ext>
            </a:extLst>
          </p:cNvPr>
          <p:cNvSpPr>
            <a:spLocks noChangeShapeType="1"/>
          </p:cNvSpPr>
          <p:nvPr/>
        </p:nvSpPr>
        <p:spPr bwMode="auto">
          <a:xfrm>
            <a:off x="6532638" y="5204648"/>
            <a:ext cx="4608512" cy="3159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5" name="Text Box 15">
            <a:extLst>
              <a:ext uri="{FF2B5EF4-FFF2-40B4-BE49-F238E27FC236}">
                <a16:creationId xmlns:a16="http://schemas.microsoft.com/office/drawing/2014/main" id="{21B5B1C7-F97F-4E25-AD2D-8B87304678A9}"/>
              </a:ext>
            </a:extLst>
          </p:cNvPr>
          <p:cNvSpPr txBox="1">
            <a:spLocks noChangeArrowheads="1"/>
          </p:cNvSpPr>
          <p:nvPr/>
        </p:nvSpPr>
        <p:spPr bwMode="auto">
          <a:xfrm>
            <a:off x="9125810" y="2404299"/>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16" name="Text Box 16">
            <a:extLst>
              <a:ext uri="{FF2B5EF4-FFF2-40B4-BE49-F238E27FC236}">
                <a16:creationId xmlns:a16="http://schemas.microsoft.com/office/drawing/2014/main" id="{CF38FA65-00E5-4A26-8168-2A5C457A7BFD}"/>
              </a:ext>
            </a:extLst>
          </p:cNvPr>
          <p:cNvSpPr txBox="1">
            <a:spLocks noChangeArrowheads="1"/>
          </p:cNvSpPr>
          <p:nvPr/>
        </p:nvSpPr>
        <p:spPr bwMode="auto">
          <a:xfrm>
            <a:off x="6965222" y="2837686"/>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7" name="Text Box 17">
            <a:extLst>
              <a:ext uri="{FF2B5EF4-FFF2-40B4-BE49-F238E27FC236}">
                <a16:creationId xmlns:a16="http://schemas.microsoft.com/office/drawing/2014/main" id="{FCE60AD1-F60A-48A3-ACCB-3E1D9C9F4251}"/>
              </a:ext>
            </a:extLst>
          </p:cNvPr>
          <p:cNvSpPr txBox="1">
            <a:spLocks noChangeArrowheads="1"/>
          </p:cNvSpPr>
          <p:nvPr/>
        </p:nvSpPr>
        <p:spPr bwMode="auto">
          <a:xfrm>
            <a:off x="6965222" y="3772724"/>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8" name="Text Box 18">
            <a:extLst>
              <a:ext uri="{FF2B5EF4-FFF2-40B4-BE49-F238E27FC236}">
                <a16:creationId xmlns:a16="http://schemas.microsoft.com/office/drawing/2014/main" id="{DC5A8BC9-4512-49DB-B226-67431F50DD95}"/>
              </a:ext>
            </a:extLst>
          </p:cNvPr>
          <p:cNvSpPr txBox="1">
            <a:spLocks noChangeArrowheads="1"/>
          </p:cNvSpPr>
          <p:nvPr/>
        </p:nvSpPr>
        <p:spPr bwMode="auto">
          <a:xfrm>
            <a:off x="6965222" y="4709349"/>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9" name="Text Box 19">
            <a:extLst>
              <a:ext uri="{FF2B5EF4-FFF2-40B4-BE49-F238E27FC236}">
                <a16:creationId xmlns:a16="http://schemas.microsoft.com/office/drawing/2014/main" id="{DF017140-51D3-430D-9803-8B780510006C}"/>
              </a:ext>
            </a:extLst>
          </p:cNvPr>
          <p:cNvSpPr txBox="1">
            <a:spLocks noChangeArrowheads="1"/>
          </p:cNvSpPr>
          <p:nvPr/>
        </p:nvSpPr>
        <p:spPr bwMode="auto">
          <a:xfrm>
            <a:off x="9125810" y="33409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0" name="Text Box 20">
            <a:extLst>
              <a:ext uri="{FF2B5EF4-FFF2-40B4-BE49-F238E27FC236}">
                <a16:creationId xmlns:a16="http://schemas.microsoft.com/office/drawing/2014/main" id="{73509530-6ACB-4A72-8A04-0E405D6F23CC}"/>
              </a:ext>
            </a:extLst>
          </p:cNvPr>
          <p:cNvSpPr txBox="1">
            <a:spLocks noChangeArrowheads="1"/>
          </p:cNvSpPr>
          <p:nvPr/>
        </p:nvSpPr>
        <p:spPr bwMode="auto">
          <a:xfrm>
            <a:off x="9125810" y="42045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1" name="Text Box 21">
            <a:extLst>
              <a:ext uri="{FF2B5EF4-FFF2-40B4-BE49-F238E27FC236}">
                <a16:creationId xmlns:a16="http://schemas.microsoft.com/office/drawing/2014/main" id="{CA9ACE1D-B9AC-4347-9950-45C18C8AD7AB}"/>
              </a:ext>
            </a:extLst>
          </p:cNvPr>
          <p:cNvSpPr txBox="1">
            <a:spLocks noChangeArrowheads="1"/>
          </p:cNvSpPr>
          <p:nvPr/>
        </p:nvSpPr>
        <p:spPr bwMode="auto">
          <a:xfrm>
            <a:off x="9119390" y="5226874"/>
            <a:ext cx="968535"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a:solidFill>
                  <a:srgbClr val="000000"/>
                </a:solidFill>
                <a:cs typeface="+mn-ea"/>
                <a:sym typeface="+mn-lt"/>
              </a:rPr>
              <a:t>EOT</a:t>
            </a:r>
            <a:r>
              <a:rPr lang="zh-CN" altLang="en-US" sz="2000">
                <a:solidFill>
                  <a:srgbClr val="000000"/>
                </a:solidFill>
                <a:cs typeface="+mn-ea"/>
                <a:sym typeface="+mn-lt"/>
              </a:rPr>
              <a:t>帧</a:t>
            </a:r>
          </a:p>
        </p:txBody>
      </p:sp>
      <p:sp>
        <p:nvSpPr>
          <p:cNvPr id="22" name="Text Box 25">
            <a:extLst>
              <a:ext uri="{FF2B5EF4-FFF2-40B4-BE49-F238E27FC236}">
                <a16:creationId xmlns:a16="http://schemas.microsoft.com/office/drawing/2014/main" id="{41D2726B-3AD2-4A3F-8F0B-62D12C5C3AA9}"/>
              </a:ext>
            </a:extLst>
          </p:cNvPr>
          <p:cNvSpPr txBox="1">
            <a:spLocks noChangeArrowheads="1"/>
          </p:cNvSpPr>
          <p:nvPr/>
        </p:nvSpPr>
        <p:spPr bwMode="auto">
          <a:xfrm>
            <a:off x="6211394" y="117609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23" name="Text Box 26">
            <a:extLst>
              <a:ext uri="{FF2B5EF4-FFF2-40B4-BE49-F238E27FC236}">
                <a16:creationId xmlns:a16="http://schemas.microsoft.com/office/drawing/2014/main" id="{875613EC-518E-4C9D-8A73-332810B6E5BE}"/>
              </a:ext>
            </a:extLst>
          </p:cNvPr>
          <p:cNvSpPr txBox="1">
            <a:spLocks noChangeArrowheads="1"/>
          </p:cNvSpPr>
          <p:nvPr/>
        </p:nvSpPr>
        <p:spPr bwMode="auto">
          <a:xfrm>
            <a:off x="10683849" y="11476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pic>
        <p:nvPicPr>
          <p:cNvPr id="26" name="图形 25">
            <a:extLst>
              <a:ext uri="{FF2B5EF4-FFF2-40B4-BE49-F238E27FC236}">
                <a16:creationId xmlns:a16="http://schemas.microsoft.com/office/drawing/2014/main" id="{B47829CB-C755-473C-ABFA-92EA5277E4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1014" y="1563844"/>
            <a:ext cx="588835" cy="445833"/>
          </a:xfrm>
          <a:prstGeom prst="rect">
            <a:avLst/>
          </a:prstGeom>
        </p:spPr>
      </p:pic>
      <p:pic>
        <p:nvPicPr>
          <p:cNvPr id="27" name="图形 26">
            <a:extLst>
              <a:ext uri="{FF2B5EF4-FFF2-40B4-BE49-F238E27FC236}">
                <a16:creationId xmlns:a16="http://schemas.microsoft.com/office/drawing/2014/main" id="{BE456469-CC7A-4E81-B0DD-7E7CAA5DB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8220" y="1596183"/>
            <a:ext cx="588835" cy="445833"/>
          </a:xfrm>
          <a:prstGeom prst="rect">
            <a:avLst/>
          </a:prstGeom>
        </p:spPr>
      </p:pic>
    </p:spTree>
    <p:extLst>
      <p:ext uri="{BB962C8B-B14F-4D97-AF65-F5344CB8AC3E}">
        <p14:creationId xmlns:p14="http://schemas.microsoft.com/office/powerpoint/2010/main" val="1533242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4CE4B-ECD4-47D2-AAEE-21EF0C97C833}"/>
              </a:ext>
            </a:extLst>
          </p:cNvPr>
          <p:cNvSpPr>
            <a:spLocks noGrp="1"/>
          </p:cNvSpPr>
          <p:nvPr>
            <p:ph type="title"/>
          </p:nvPr>
        </p:nvSpPr>
        <p:spPr/>
        <p:txBody>
          <a:bodyPr/>
          <a:lstStyle/>
          <a:p>
            <a:r>
              <a:rPr lang="zh-CN" altLang="en-US" dirty="0"/>
              <a:t>停等式协议性能评估：完成一帧发送所需的最短时间</a:t>
            </a:r>
          </a:p>
        </p:txBody>
      </p:sp>
      <p:sp>
        <p:nvSpPr>
          <p:cNvPr id="3" name="内容占位符 2">
            <a:extLst>
              <a:ext uri="{FF2B5EF4-FFF2-40B4-BE49-F238E27FC236}">
                <a16:creationId xmlns:a16="http://schemas.microsoft.com/office/drawing/2014/main" id="{0F0CB2A7-5850-4B88-B2B3-1E7E3B6811EA}"/>
              </a:ext>
            </a:extLst>
          </p:cNvPr>
          <p:cNvSpPr>
            <a:spLocks noGrp="1"/>
          </p:cNvSpPr>
          <p:nvPr>
            <p:ph idx="1"/>
          </p:nvPr>
        </p:nvSpPr>
        <p:spPr>
          <a:xfrm>
            <a:off x="660400" y="1125539"/>
            <a:ext cx="4237681" cy="5008562"/>
          </a:xfrm>
        </p:spPr>
        <p:txBody>
          <a:bodyPr>
            <a:normAutofit/>
          </a:bodyPr>
          <a:lstStyle/>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W</a:t>
            </a:r>
            <a:r>
              <a:rPr lang="en-US" altLang="zh-CN" sz="2000" i="1" dirty="0">
                <a:latin typeface="Times New Roman" panose="02020603050405020304" pitchFamily="18" charset="0"/>
                <a:cs typeface="Times New Roman" panose="02020603050405020304" pitchFamily="18" charset="0"/>
              </a:rPr>
              <a:t> = t</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Proc</a:t>
            </a:r>
            <a:r>
              <a:rPr lang="en-US" altLang="zh-CN" sz="2000" i="1" dirty="0">
                <a:latin typeface="Times New Roman" panose="02020603050405020304" pitchFamily="18" charset="0"/>
                <a:cs typeface="Times New Roman" panose="02020603050405020304" pitchFamily="18" charset="0"/>
              </a:rPr>
              <a:t>+t</a:t>
            </a:r>
            <a:r>
              <a:rPr lang="en-US" altLang="zh-CN" sz="2000" i="1" baseline="-25000" dirty="0">
                <a:latin typeface="Times New Roman" panose="02020603050405020304" pitchFamily="18" charset="0"/>
                <a:cs typeface="Times New Roman" panose="02020603050405020304" pitchFamily="18" charset="0"/>
              </a:rPr>
              <a:t>S</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I</a:t>
            </a:r>
            <a:r>
              <a:rPr lang="zh-CN" altLang="en-US" sz="2000" dirty="0"/>
              <a:t>：发送端发送数据帧比特流时间  </a:t>
            </a:r>
          </a:p>
          <a:p>
            <a:pPr marL="0" indent="0">
              <a:buNone/>
            </a:pPr>
            <a:r>
              <a:rPr lang="zh-CN" altLang="en-US" sz="2000" dirty="0"/>
              <a:t>       （帧长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S</a:t>
            </a:r>
            <a:r>
              <a:rPr lang="zh-CN" altLang="en-US" sz="2000" dirty="0"/>
              <a:t>：接收端发送确认帧比特流时间 </a:t>
            </a:r>
          </a:p>
          <a:p>
            <a:pPr marL="0" indent="0">
              <a:buNone/>
            </a:pPr>
            <a:r>
              <a:rPr lang="zh-CN" altLang="en-US" sz="2000" dirty="0"/>
              <a:t>       （ 确认帧长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a:t>
            </a:r>
            <a:r>
              <a:rPr lang="zh-CN" altLang="en-US" sz="2000" dirty="0"/>
              <a:t>：信号传播延时</a:t>
            </a:r>
          </a:p>
          <a:p>
            <a:pPr marL="0" indent="0">
              <a:buNone/>
            </a:pPr>
            <a:r>
              <a:rPr lang="zh-CN" altLang="en-US" sz="2000" dirty="0"/>
              <a:t>       （ 线路距离</a:t>
            </a:r>
            <a:r>
              <a:rPr lang="en-US" altLang="zh-CN" sz="2000" dirty="0"/>
              <a:t>/</a:t>
            </a:r>
            <a:r>
              <a:rPr lang="zh-CN" altLang="en-US" sz="2000" dirty="0"/>
              <a:t>信号传输速率）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Proc</a:t>
            </a:r>
            <a:r>
              <a:rPr lang="zh-CN" altLang="en-US" sz="2000" dirty="0"/>
              <a:t>：节点处理时间</a:t>
            </a:r>
          </a:p>
        </p:txBody>
      </p:sp>
      <p:sp>
        <p:nvSpPr>
          <p:cNvPr id="4" name="灯片编号占位符 3">
            <a:extLst>
              <a:ext uri="{FF2B5EF4-FFF2-40B4-BE49-F238E27FC236}">
                <a16:creationId xmlns:a16="http://schemas.microsoft.com/office/drawing/2014/main" id="{2C52555E-622E-4994-BFB7-8F43D1114AE6}"/>
              </a:ext>
            </a:extLst>
          </p:cNvPr>
          <p:cNvSpPr>
            <a:spLocks noGrp="1"/>
          </p:cNvSpPr>
          <p:nvPr>
            <p:ph type="sldNum" sz="quarter" idx="12"/>
          </p:nvPr>
        </p:nvSpPr>
        <p:spPr/>
        <p:txBody>
          <a:bodyPr/>
          <a:lstStyle/>
          <a:p>
            <a:fld id="{C8BB1146-E542-4D4E-B8E9-6919A11DDD48}" type="slidenum">
              <a:rPr lang="en-US" smtClean="0"/>
              <a:t>43</a:t>
            </a:fld>
            <a:endParaRPr lang="en-US"/>
          </a:p>
        </p:txBody>
      </p:sp>
      <p:sp>
        <p:nvSpPr>
          <p:cNvPr id="5" name="Line 4">
            <a:extLst>
              <a:ext uri="{FF2B5EF4-FFF2-40B4-BE49-F238E27FC236}">
                <a16:creationId xmlns:a16="http://schemas.microsoft.com/office/drawing/2014/main" id="{E76A1293-0905-445A-A955-17018ABD92E4}"/>
              </a:ext>
            </a:extLst>
          </p:cNvPr>
          <p:cNvSpPr>
            <a:spLocks noChangeShapeType="1"/>
          </p:cNvSpPr>
          <p:nvPr/>
        </p:nvSpPr>
        <p:spPr bwMode="auto">
          <a:xfrm>
            <a:off x="6583601" y="1875587"/>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 name="Text Box 21">
            <a:extLst>
              <a:ext uri="{FF2B5EF4-FFF2-40B4-BE49-F238E27FC236}">
                <a16:creationId xmlns:a16="http://schemas.microsoft.com/office/drawing/2014/main" id="{B70010B7-64FF-4421-9616-8E3676116C7D}"/>
              </a:ext>
            </a:extLst>
          </p:cNvPr>
          <p:cNvSpPr txBox="1">
            <a:spLocks noChangeArrowheads="1"/>
          </p:cNvSpPr>
          <p:nvPr/>
        </p:nvSpPr>
        <p:spPr bwMode="auto">
          <a:xfrm>
            <a:off x="5945780" y="1337364"/>
            <a:ext cx="87876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A</a:t>
            </a:r>
          </a:p>
        </p:txBody>
      </p:sp>
      <p:sp>
        <p:nvSpPr>
          <p:cNvPr id="7" name="Text Box 22">
            <a:extLst>
              <a:ext uri="{FF2B5EF4-FFF2-40B4-BE49-F238E27FC236}">
                <a16:creationId xmlns:a16="http://schemas.microsoft.com/office/drawing/2014/main" id="{FB46E131-9F7C-4825-9569-910DF149723C}"/>
              </a:ext>
            </a:extLst>
          </p:cNvPr>
          <p:cNvSpPr txBox="1">
            <a:spLocks noChangeArrowheads="1"/>
          </p:cNvSpPr>
          <p:nvPr/>
        </p:nvSpPr>
        <p:spPr bwMode="auto">
          <a:xfrm>
            <a:off x="10551557" y="1313612"/>
            <a:ext cx="8620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B</a:t>
            </a:r>
          </a:p>
        </p:txBody>
      </p:sp>
      <p:sp>
        <p:nvSpPr>
          <p:cNvPr id="8" name="Freeform 28">
            <a:extLst>
              <a:ext uri="{FF2B5EF4-FFF2-40B4-BE49-F238E27FC236}">
                <a16:creationId xmlns:a16="http://schemas.microsoft.com/office/drawing/2014/main" id="{FA8795CD-7426-4941-B3C0-723AB11AAADD}"/>
              </a:ext>
            </a:extLst>
          </p:cNvPr>
          <p:cNvSpPr>
            <a:spLocks/>
          </p:cNvSpPr>
          <p:nvPr/>
        </p:nvSpPr>
        <p:spPr bwMode="auto">
          <a:xfrm>
            <a:off x="6339921" y="2344693"/>
            <a:ext cx="4592637" cy="942975"/>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9" name="Line 7">
            <a:extLst>
              <a:ext uri="{FF2B5EF4-FFF2-40B4-BE49-F238E27FC236}">
                <a16:creationId xmlns:a16="http://schemas.microsoft.com/office/drawing/2014/main" id="{177EDFDC-64E9-4CE2-AB12-0B33B3C48AD7}"/>
              </a:ext>
            </a:extLst>
          </p:cNvPr>
          <p:cNvSpPr>
            <a:spLocks noChangeShapeType="1"/>
          </p:cNvSpPr>
          <p:nvPr/>
        </p:nvSpPr>
        <p:spPr bwMode="auto">
          <a:xfrm>
            <a:off x="6341510" y="2344694"/>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Text Box 14">
            <a:extLst>
              <a:ext uri="{FF2B5EF4-FFF2-40B4-BE49-F238E27FC236}">
                <a16:creationId xmlns:a16="http://schemas.microsoft.com/office/drawing/2014/main" id="{862954DE-53E7-4208-9212-151CAE18154A}"/>
              </a:ext>
            </a:extLst>
          </p:cNvPr>
          <p:cNvSpPr txBox="1">
            <a:spLocks noChangeArrowheads="1"/>
          </p:cNvSpPr>
          <p:nvPr/>
        </p:nvSpPr>
        <p:spPr bwMode="auto">
          <a:xfrm>
            <a:off x="8249685" y="2633619"/>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1" name="Line 25">
            <a:extLst>
              <a:ext uri="{FF2B5EF4-FFF2-40B4-BE49-F238E27FC236}">
                <a16:creationId xmlns:a16="http://schemas.microsoft.com/office/drawing/2014/main" id="{3100FB34-89B7-4A64-B555-92047B98FC92}"/>
              </a:ext>
            </a:extLst>
          </p:cNvPr>
          <p:cNvSpPr>
            <a:spLocks noChangeShapeType="1"/>
          </p:cNvSpPr>
          <p:nvPr/>
        </p:nvSpPr>
        <p:spPr bwMode="auto">
          <a:xfrm>
            <a:off x="6341510" y="2849519"/>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Freeform 35">
            <a:extLst>
              <a:ext uri="{FF2B5EF4-FFF2-40B4-BE49-F238E27FC236}">
                <a16:creationId xmlns:a16="http://schemas.microsoft.com/office/drawing/2014/main" id="{274E3AF7-E4F8-4AC5-859F-CBDE8F5E6318}"/>
              </a:ext>
            </a:extLst>
          </p:cNvPr>
          <p:cNvSpPr>
            <a:spLocks/>
          </p:cNvSpPr>
          <p:nvPr/>
        </p:nvSpPr>
        <p:spPr bwMode="auto">
          <a:xfrm>
            <a:off x="6350946" y="3497217"/>
            <a:ext cx="4599076" cy="735005"/>
          </a:xfrm>
          <a:custGeom>
            <a:avLst/>
            <a:gdLst>
              <a:gd name="T0" fmla="*/ 2904 w 2904"/>
              <a:gd name="T1" fmla="*/ 0 h 469"/>
              <a:gd name="T2" fmla="*/ 2902 w 2904"/>
              <a:gd name="T3" fmla="*/ 245 h 469"/>
              <a:gd name="T4" fmla="*/ 2 w 2904"/>
              <a:gd name="T5" fmla="*/ 469 h 469"/>
              <a:gd name="T6" fmla="*/ 0 w 2904"/>
              <a:gd name="T7" fmla="*/ 225 h 469"/>
              <a:gd name="T8" fmla="*/ 2904 w 2904"/>
              <a:gd name="T9" fmla="*/ 0 h 469"/>
            </a:gdLst>
            <a:ahLst/>
            <a:cxnLst>
              <a:cxn ang="0">
                <a:pos x="T0" y="T1"/>
              </a:cxn>
              <a:cxn ang="0">
                <a:pos x="T2" y="T3"/>
              </a:cxn>
              <a:cxn ang="0">
                <a:pos x="T4" y="T5"/>
              </a:cxn>
              <a:cxn ang="0">
                <a:pos x="T6" y="T7"/>
              </a:cxn>
              <a:cxn ang="0">
                <a:pos x="T8" y="T9"/>
              </a:cxn>
            </a:cxnLst>
            <a:rect l="0" t="0" r="r" b="b"/>
            <a:pathLst>
              <a:path w="2904" h="469">
                <a:moveTo>
                  <a:pt x="2904" y="0"/>
                </a:moveTo>
                <a:lnTo>
                  <a:pt x="2902" y="245"/>
                </a:lnTo>
                <a:lnTo>
                  <a:pt x="2" y="469"/>
                </a:lnTo>
                <a:lnTo>
                  <a:pt x="0" y="225"/>
                </a:lnTo>
                <a:lnTo>
                  <a:pt x="2904" y="0"/>
                </a:lnTo>
                <a:close/>
              </a:path>
            </a:pathLst>
          </a:custGeom>
          <a:solidFill>
            <a:schemeClr val="accent2"/>
          </a:solidFill>
          <a:ln w="3175" cap="flat" cmpd="sng">
            <a:solidFill>
              <a:schemeClr val="tx1"/>
            </a:solidFill>
            <a:prstDash val="solid"/>
            <a:round/>
            <a:headEnd type="none" w="med" len="med"/>
            <a:tailEnd type="triangle" w="med" len="med"/>
          </a:ln>
          <a:effectLst/>
        </p:spPr>
        <p:txBody>
          <a:bodyPr wrap="square">
            <a:spAutoFit/>
          </a:bodyPr>
          <a:lstStyle/>
          <a:p>
            <a:endParaRPr lang="zh-CN" altLang="en-US">
              <a:latin typeface="+mn-lt"/>
              <a:ea typeface="+mn-ea"/>
            </a:endParaRPr>
          </a:p>
        </p:txBody>
      </p:sp>
      <p:sp>
        <p:nvSpPr>
          <p:cNvPr id="13" name="Line 36">
            <a:extLst>
              <a:ext uri="{FF2B5EF4-FFF2-40B4-BE49-F238E27FC236}">
                <a16:creationId xmlns:a16="http://schemas.microsoft.com/office/drawing/2014/main" id="{80248774-3D61-4F5D-A105-C51290FE5966}"/>
              </a:ext>
            </a:extLst>
          </p:cNvPr>
          <p:cNvSpPr>
            <a:spLocks noChangeShapeType="1"/>
          </p:cNvSpPr>
          <p:nvPr/>
        </p:nvSpPr>
        <p:spPr bwMode="auto">
          <a:xfrm flipH="1">
            <a:off x="6336748" y="3497219"/>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Text Box 37">
            <a:extLst>
              <a:ext uri="{FF2B5EF4-FFF2-40B4-BE49-F238E27FC236}">
                <a16:creationId xmlns:a16="http://schemas.microsoft.com/office/drawing/2014/main" id="{009B580A-5683-4FE4-9096-5304F74AA2FE}"/>
              </a:ext>
            </a:extLst>
          </p:cNvPr>
          <p:cNvSpPr txBox="1">
            <a:spLocks noChangeArrowheads="1"/>
          </p:cNvSpPr>
          <p:nvPr/>
        </p:nvSpPr>
        <p:spPr bwMode="auto">
          <a:xfrm flipH="1">
            <a:off x="8249684" y="3665493"/>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确认帧</a:t>
            </a:r>
          </a:p>
        </p:txBody>
      </p:sp>
      <p:sp>
        <p:nvSpPr>
          <p:cNvPr id="15" name="Freeform 41">
            <a:extLst>
              <a:ext uri="{FF2B5EF4-FFF2-40B4-BE49-F238E27FC236}">
                <a16:creationId xmlns:a16="http://schemas.microsoft.com/office/drawing/2014/main" id="{D1A672CE-27CF-487A-BB52-54EC166BCA90}"/>
              </a:ext>
            </a:extLst>
          </p:cNvPr>
          <p:cNvSpPr>
            <a:spLocks/>
          </p:cNvSpPr>
          <p:nvPr/>
        </p:nvSpPr>
        <p:spPr bwMode="auto">
          <a:xfrm>
            <a:off x="6346272" y="4505282"/>
            <a:ext cx="4583103" cy="935036"/>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6" name="Line 42">
            <a:extLst>
              <a:ext uri="{FF2B5EF4-FFF2-40B4-BE49-F238E27FC236}">
                <a16:creationId xmlns:a16="http://schemas.microsoft.com/office/drawing/2014/main" id="{3971805E-7073-4F3E-81FF-AB1E4B233ADA}"/>
              </a:ext>
            </a:extLst>
          </p:cNvPr>
          <p:cNvSpPr>
            <a:spLocks noChangeShapeType="1"/>
          </p:cNvSpPr>
          <p:nvPr/>
        </p:nvSpPr>
        <p:spPr bwMode="auto">
          <a:xfrm>
            <a:off x="6347860" y="4505282"/>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43">
            <a:extLst>
              <a:ext uri="{FF2B5EF4-FFF2-40B4-BE49-F238E27FC236}">
                <a16:creationId xmlns:a16="http://schemas.microsoft.com/office/drawing/2014/main" id="{DFF963D0-F5AA-404D-ABD8-B51A335C4E72}"/>
              </a:ext>
            </a:extLst>
          </p:cNvPr>
          <p:cNvSpPr txBox="1">
            <a:spLocks noChangeArrowheads="1"/>
          </p:cNvSpPr>
          <p:nvPr/>
        </p:nvSpPr>
        <p:spPr bwMode="auto">
          <a:xfrm>
            <a:off x="8256035" y="4794207"/>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8" name="Line 44">
            <a:extLst>
              <a:ext uri="{FF2B5EF4-FFF2-40B4-BE49-F238E27FC236}">
                <a16:creationId xmlns:a16="http://schemas.microsoft.com/office/drawing/2014/main" id="{609F4FAB-5857-403D-AD9F-18043B37C490}"/>
              </a:ext>
            </a:extLst>
          </p:cNvPr>
          <p:cNvSpPr>
            <a:spLocks noChangeShapeType="1"/>
          </p:cNvSpPr>
          <p:nvPr/>
        </p:nvSpPr>
        <p:spPr bwMode="auto">
          <a:xfrm>
            <a:off x="6347860" y="5010107"/>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nvGrpSpPr>
          <p:cNvPr id="19" name="Group 69">
            <a:extLst>
              <a:ext uri="{FF2B5EF4-FFF2-40B4-BE49-F238E27FC236}">
                <a16:creationId xmlns:a16="http://schemas.microsoft.com/office/drawing/2014/main" id="{13B42760-ADE7-4CFE-AE0F-F55A9A661E4C}"/>
              </a:ext>
            </a:extLst>
          </p:cNvPr>
          <p:cNvGrpSpPr>
            <a:grpSpLocks/>
          </p:cNvGrpSpPr>
          <p:nvPr/>
        </p:nvGrpSpPr>
        <p:grpSpPr bwMode="auto">
          <a:xfrm>
            <a:off x="6341510" y="2203406"/>
            <a:ext cx="4608513" cy="3397250"/>
            <a:chOff x="1562" y="1117"/>
            <a:chExt cx="2903" cy="2140"/>
          </a:xfrm>
        </p:grpSpPr>
        <p:sp>
          <p:nvSpPr>
            <p:cNvPr id="20" name="Line 5">
              <a:extLst>
                <a:ext uri="{FF2B5EF4-FFF2-40B4-BE49-F238E27FC236}">
                  <a16:creationId xmlns:a16="http://schemas.microsoft.com/office/drawing/2014/main" id="{704C43BF-C5B7-44C9-8574-5820A20E3CCA}"/>
                </a:ext>
              </a:extLst>
            </p:cNvPr>
            <p:cNvSpPr>
              <a:spLocks noChangeShapeType="1"/>
            </p:cNvSpPr>
            <p:nvPr/>
          </p:nvSpPr>
          <p:spPr bwMode="auto">
            <a:xfrm>
              <a:off x="1562"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1" name="Line 6">
              <a:extLst>
                <a:ext uri="{FF2B5EF4-FFF2-40B4-BE49-F238E27FC236}">
                  <a16:creationId xmlns:a16="http://schemas.microsoft.com/office/drawing/2014/main" id="{415DD69B-A78A-4CE3-A1CD-38D27356080E}"/>
                </a:ext>
              </a:extLst>
            </p:cNvPr>
            <p:cNvSpPr>
              <a:spLocks noChangeShapeType="1"/>
            </p:cNvSpPr>
            <p:nvPr/>
          </p:nvSpPr>
          <p:spPr bwMode="auto">
            <a:xfrm>
              <a:off x="4465"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22" name="Line 45">
            <a:extLst>
              <a:ext uri="{FF2B5EF4-FFF2-40B4-BE49-F238E27FC236}">
                <a16:creationId xmlns:a16="http://schemas.microsoft.com/office/drawing/2014/main" id="{74578A20-9E4E-4FA7-9C21-7DCAA3AF29A7}"/>
              </a:ext>
            </a:extLst>
          </p:cNvPr>
          <p:cNvSpPr>
            <a:spLocks noChangeShapeType="1"/>
          </p:cNvSpPr>
          <p:nvPr/>
        </p:nvSpPr>
        <p:spPr bwMode="auto">
          <a:xfrm>
            <a:off x="5514422" y="2346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3" name="Line 46">
            <a:extLst>
              <a:ext uri="{FF2B5EF4-FFF2-40B4-BE49-F238E27FC236}">
                <a16:creationId xmlns:a16="http://schemas.microsoft.com/office/drawing/2014/main" id="{BE83A591-D96C-487A-A9F4-A0F0F0B513BF}"/>
              </a:ext>
            </a:extLst>
          </p:cNvPr>
          <p:cNvSpPr>
            <a:spLocks noChangeShapeType="1"/>
          </p:cNvSpPr>
          <p:nvPr/>
        </p:nvSpPr>
        <p:spPr bwMode="auto">
          <a:xfrm>
            <a:off x="5514422" y="4505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4" name="Line 47">
            <a:extLst>
              <a:ext uri="{FF2B5EF4-FFF2-40B4-BE49-F238E27FC236}">
                <a16:creationId xmlns:a16="http://schemas.microsoft.com/office/drawing/2014/main" id="{D22210D8-8CA2-4AF4-ABAD-ABF8DA5E1D6D}"/>
              </a:ext>
            </a:extLst>
          </p:cNvPr>
          <p:cNvSpPr>
            <a:spLocks noChangeShapeType="1"/>
          </p:cNvSpPr>
          <p:nvPr/>
        </p:nvSpPr>
        <p:spPr bwMode="auto">
          <a:xfrm>
            <a:off x="5585859" y="2346281"/>
            <a:ext cx="1588" cy="2159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5" name="Text Box 48">
            <a:extLst>
              <a:ext uri="{FF2B5EF4-FFF2-40B4-BE49-F238E27FC236}">
                <a16:creationId xmlns:a16="http://schemas.microsoft.com/office/drawing/2014/main" id="{C2E56065-DC09-4D6E-A34C-AF1A49A38E60}"/>
              </a:ext>
            </a:extLst>
          </p:cNvPr>
          <p:cNvSpPr txBox="1">
            <a:spLocks noChangeArrowheads="1"/>
          </p:cNvSpPr>
          <p:nvPr/>
        </p:nvSpPr>
        <p:spPr bwMode="auto">
          <a:xfrm>
            <a:off x="5145507" y="3112954"/>
            <a:ext cx="4411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endParaRPr lang="en-US" altLang="zh-CN" sz="2400" i="1" dirty="0">
              <a:latin typeface="Times New Roman" panose="02020603050405020304" pitchFamily="18" charset="0"/>
              <a:cs typeface="Times New Roman" panose="02020603050405020304" pitchFamily="18" charset="0"/>
            </a:endParaRPr>
          </a:p>
        </p:txBody>
      </p:sp>
      <p:sp>
        <p:nvSpPr>
          <p:cNvPr id="26" name="Line 49">
            <a:extLst>
              <a:ext uri="{FF2B5EF4-FFF2-40B4-BE49-F238E27FC236}">
                <a16:creationId xmlns:a16="http://schemas.microsoft.com/office/drawing/2014/main" id="{AFF6EA89-351C-46A6-8F69-EF145079551C}"/>
              </a:ext>
            </a:extLst>
          </p:cNvPr>
          <p:cNvSpPr>
            <a:spLocks noChangeShapeType="1"/>
          </p:cNvSpPr>
          <p:nvPr/>
        </p:nvSpPr>
        <p:spPr bwMode="auto">
          <a:xfrm>
            <a:off x="5803347" y="32813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51">
            <a:extLst>
              <a:ext uri="{FF2B5EF4-FFF2-40B4-BE49-F238E27FC236}">
                <a16:creationId xmlns:a16="http://schemas.microsoft.com/office/drawing/2014/main" id="{226E733C-DA42-4A79-ABAE-2DAED028D574}"/>
              </a:ext>
            </a:extLst>
          </p:cNvPr>
          <p:cNvSpPr>
            <a:spLocks noChangeShapeType="1"/>
          </p:cNvSpPr>
          <p:nvPr/>
        </p:nvSpPr>
        <p:spPr bwMode="auto">
          <a:xfrm>
            <a:off x="5803347" y="34972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8" name="Line 52">
            <a:extLst>
              <a:ext uri="{FF2B5EF4-FFF2-40B4-BE49-F238E27FC236}">
                <a16:creationId xmlns:a16="http://schemas.microsoft.com/office/drawing/2014/main" id="{C5629ADB-FD7F-4819-B5B0-D6C2BFA17FEE}"/>
              </a:ext>
            </a:extLst>
          </p:cNvPr>
          <p:cNvSpPr>
            <a:spLocks noChangeShapeType="1"/>
          </p:cNvSpPr>
          <p:nvPr/>
        </p:nvSpPr>
        <p:spPr bwMode="auto">
          <a:xfrm>
            <a:off x="5820809" y="284951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29" name="Line 53">
            <a:extLst>
              <a:ext uri="{FF2B5EF4-FFF2-40B4-BE49-F238E27FC236}">
                <a16:creationId xmlns:a16="http://schemas.microsoft.com/office/drawing/2014/main" id="{E6374BDB-FBE7-4CB1-B674-DF9BC8972309}"/>
              </a:ext>
            </a:extLst>
          </p:cNvPr>
          <p:cNvSpPr>
            <a:spLocks noChangeShapeType="1"/>
          </p:cNvSpPr>
          <p:nvPr/>
        </p:nvSpPr>
        <p:spPr bwMode="auto">
          <a:xfrm>
            <a:off x="5792234" y="3857581"/>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0" name="Line 54">
            <a:extLst>
              <a:ext uri="{FF2B5EF4-FFF2-40B4-BE49-F238E27FC236}">
                <a16:creationId xmlns:a16="http://schemas.microsoft.com/office/drawing/2014/main" id="{1EE52892-997F-4964-8052-E04123A9AA7F}"/>
              </a:ext>
            </a:extLst>
          </p:cNvPr>
          <p:cNvSpPr>
            <a:spLocks noChangeShapeType="1"/>
          </p:cNvSpPr>
          <p:nvPr/>
        </p:nvSpPr>
        <p:spPr bwMode="auto">
          <a:xfrm>
            <a:off x="5803347" y="424016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1" name="Text Box 55">
            <a:extLst>
              <a:ext uri="{FF2B5EF4-FFF2-40B4-BE49-F238E27FC236}">
                <a16:creationId xmlns:a16="http://schemas.microsoft.com/office/drawing/2014/main" id="{8F4A516A-2036-44C3-A84E-0A72161A3D06}"/>
              </a:ext>
            </a:extLst>
          </p:cNvPr>
          <p:cNvSpPr txBox="1">
            <a:spLocks noChangeArrowheads="1"/>
          </p:cNvSpPr>
          <p:nvPr/>
        </p:nvSpPr>
        <p:spPr bwMode="auto">
          <a:xfrm>
            <a:off x="5695400" y="4138569"/>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2" name="Text Box 58">
            <a:extLst>
              <a:ext uri="{FF2B5EF4-FFF2-40B4-BE49-F238E27FC236}">
                <a16:creationId xmlns:a16="http://schemas.microsoft.com/office/drawing/2014/main" id="{4C8EFAF3-37E0-4E20-B433-80E98C26DE8C}"/>
              </a:ext>
            </a:extLst>
          </p:cNvPr>
          <p:cNvSpPr txBox="1">
            <a:spLocks noChangeArrowheads="1"/>
          </p:cNvSpPr>
          <p:nvPr/>
        </p:nvSpPr>
        <p:spPr bwMode="auto">
          <a:xfrm>
            <a:off x="5803348" y="385123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S</a:t>
            </a:r>
          </a:p>
        </p:txBody>
      </p:sp>
      <p:sp>
        <p:nvSpPr>
          <p:cNvPr id="33" name="Text Box 59">
            <a:extLst>
              <a:ext uri="{FF2B5EF4-FFF2-40B4-BE49-F238E27FC236}">
                <a16:creationId xmlns:a16="http://schemas.microsoft.com/office/drawing/2014/main" id="{8C476FAF-7535-4554-BCD1-999EFAA7AE89}"/>
              </a:ext>
            </a:extLst>
          </p:cNvPr>
          <p:cNvSpPr txBox="1">
            <a:spLocks noChangeArrowheads="1"/>
          </p:cNvSpPr>
          <p:nvPr/>
        </p:nvSpPr>
        <p:spPr bwMode="auto">
          <a:xfrm>
            <a:off x="5695400" y="3138444"/>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4" name="Text Box 60">
            <a:extLst>
              <a:ext uri="{FF2B5EF4-FFF2-40B4-BE49-F238E27FC236}">
                <a16:creationId xmlns:a16="http://schemas.microsoft.com/office/drawing/2014/main" id="{EEF5867A-70C5-4564-B8C7-B079BB7FA0E5}"/>
              </a:ext>
            </a:extLst>
          </p:cNvPr>
          <p:cNvSpPr txBox="1">
            <a:spLocks noChangeArrowheads="1"/>
          </p:cNvSpPr>
          <p:nvPr/>
        </p:nvSpPr>
        <p:spPr bwMode="auto">
          <a:xfrm>
            <a:off x="5803348" y="342578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5" name="Text Box 63">
            <a:extLst>
              <a:ext uri="{FF2B5EF4-FFF2-40B4-BE49-F238E27FC236}">
                <a16:creationId xmlns:a16="http://schemas.microsoft.com/office/drawing/2014/main" id="{485DB4F6-13EB-487D-A69C-DA4A7922162A}"/>
              </a:ext>
            </a:extLst>
          </p:cNvPr>
          <p:cNvSpPr txBox="1">
            <a:spLocks noChangeArrowheads="1"/>
          </p:cNvSpPr>
          <p:nvPr/>
        </p:nvSpPr>
        <p:spPr bwMode="auto">
          <a:xfrm>
            <a:off x="5803348" y="28495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6" name="Text Box 64">
            <a:extLst>
              <a:ext uri="{FF2B5EF4-FFF2-40B4-BE49-F238E27FC236}">
                <a16:creationId xmlns:a16="http://schemas.microsoft.com/office/drawing/2014/main" id="{C62E874E-8F78-4225-9DE9-4A5CBED84DB3}"/>
              </a:ext>
            </a:extLst>
          </p:cNvPr>
          <p:cNvSpPr txBox="1">
            <a:spLocks noChangeArrowheads="1"/>
          </p:cNvSpPr>
          <p:nvPr/>
        </p:nvSpPr>
        <p:spPr bwMode="auto">
          <a:xfrm>
            <a:off x="5803348" y="24177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I</a:t>
            </a:r>
          </a:p>
        </p:txBody>
      </p:sp>
      <p:sp>
        <p:nvSpPr>
          <p:cNvPr id="37" name="Line 65">
            <a:extLst>
              <a:ext uri="{FF2B5EF4-FFF2-40B4-BE49-F238E27FC236}">
                <a16:creationId xmlns:a16="http://schemas.microsoft.com/office/drawing/2014/main" id="{57FED65D-C3C4-4A4C-A257-2891CF6AA217}"/>
              </a:ext>
            </a:extLst>
          </p:cNvPr>
          <p:cNvSpPr>
            <a:spLocks noChangeShapeType="1"/>
          </p:cNvSpPr>
          <p:nvPr/>
        </p:nvSpPr>
        <p:spPr bwMode="auto">
          <a:xfrm flipH="1">
            <a:off x="6344685" y="3889332"/>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pic>
        <p:nvPicPr>
          <p:cNvPr id="40" name="图形 39">
            <a:extLst>
              <a:ext uri="{FF2B5EF4-FFF2-40B4-BE49-F238E27FC236}">
                <a16:creationId xmlns:a16="http://schemas.microsoft.com/office/drawing/2014/main" id="{8339A832-D46C-46D0-BE67-02CEB9748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3398" y="1702804"/>
            <a:ext cx="588835" cy="445833"/>
          </a:xfrm>
          <a:prstGeom prst="rect">
            <a:avLst/>
          </a:prstGeom>
        </p:spPr>
      </p:pic>
      <p:pic>
        <p:nvPicPr>
          <p:cNvPr id="41" name="图形 40">
            <a:extLst>
              <a:ext uri="{FF2B5EF4-FFF2-40B4-BE49-F238E27FC236}">
                <a16:creationId xmlns:a16="http://schemas.microsoft.com/office/drawing/2014/main" id="{39161BCF-02D8-4806-8551-342611CBC2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7409" y="1654041"/>
            <a:ext cx="588835" cy="445833"/>
          </a:xfrm>
          <a:prstGeom prst="rect">
            <a:avLst/>
          </a:prstGeom>
        </p:spPr>
      </p:pic>
    </p:spTree>
    <p:extLst>
      <p:ext uri="{BB962C8B-B14F-4D97-AF65-F5344CB8AC3E}">
        <p14:creationId xmlns:p14="http://schemas.microsoft.com/office/powerpoint/2010/main" val="3989077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D39CD-4AF0-43C3-8E0C-9B7DA26361F5}"/>
              </a:ext>
            </a:extLst>
          </p:cNvPr>
          <p:cNvSpPr>
            <a:spLocks noGrp="1"/>
          </p:cNvSpPr>
          <p:nvPr>
            <p:ph type="title"/>
          </p:nvPr>
        </p:nvSpPr>
        <p:spPr/>
        <p:txBody>
          <a:bodyPr vert="horz" lIns="91440" tIns="45720" rIns="91440" bIns="45720" rtlCol="0" anchor="b">
            <a:normAutofit/>
          </a:bodyPr>
          <a:lstStyle/>
          <a:p>
            <a:r>
              <a:rPr lang="zh-CN" altLang="en-US" dirty="0">
                <a:sym typeface="+mn-lt"/>
              </a:rPr>
              <a:t>停等式协议性能评估（无差错）</a:t>
            </a:r>
            <a:endParaRPr lang="zh-CN" altLang="en-US" dirty="0"/>
          </a:p>
        </p:txBody>
      </p:sp>
      <p:sp>
        <p:nvSpPr>
          <p:cNvPr id="3" name="内容占位符 2">
            <a:extLst>
              <a:ext uri="{FF2B5EF4-FFF2-40B4-BE49-F238E27FC236}">
                <a16:creationId xmlns:a16="http://schemas.microsoft.com/office/drawing/2014/main" id="{61C94840-4274-434C-BEC6-395751FD3048}"/>
              </a:ext>
            </a:extLst>
          </p:cNvPr>
          <p:cNvSpPr>
            <a:spLocks noGrp="1"/>
          </p:cNvSpPr>
          <p:nvPr>
            <p:ph idx="1"/>
          </p:nvPr>
        </p:nvSpPr>
        <p:spPr>
          <a:xfrm>
            <a:off x="660400" y="1125539"/>
            <a:ext cx="10858500" cy="5008562"/>
          </a:xfrm>
        </p:spPr>
        <p:txBody>
          <a:bodyPr>
            <a:normAutofit/>
          </a:bodyPr>
          <a:lstStyle/>
          <a:p>
            <a:r>
              <a:rPr lang="zh-CN" altLang="en-US" dirty="0"/>
              <a:t>信道利用率：信道被占用的时间和总时间之比</a:t>
            </a:r>
          </a:p>
          <a:p>
            <a:r>
              <a:rPr lang="zh-CN" altLang="en-US" dirty="0"/>
              <a:t>有效数据传输率：单位时间内传输的有效数据位数</a:t>
            </a:r>
          </a:p>
          <a:p>
            <a:r>
              <a:rPr lang="zh-CN" altLang="en-US" dirty="0"/>
              <a:t>无差错情形时发送信道的利用率</a:t>
            </a:r>
            <a:r>
              <a:rPr lang="en-US" altLang="zh-CN" i="1"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zh-CN" altLang="en-US" dirty="0"/>
              <a:t>：发送端发送数据比特流的时间</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zh-CN" altLang="en-US" dirty="0"/>
              <a:t>：发送一帧的总时间</a:t>
            </a:r>
          </a:p>
          <a:p>
            <a:r>
              <a:rPr lang="zh-CN" altLang="en-US" dirty="0"/>
              <a:t>无差错情形时的有效数据传输率</a:t>
            </a:r>
          </a:p>
          <a:p>
            <a:pPr marL="0" indent="0" algn="ctr">
              <a:buNone/>
            </a:pPr>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a:t>N</a:t>
            </a:r>
            <a:r>
              <a:rPr lang="zh-CN" altLang="en-US" dirty="0"/>
              <a:t>：一帧的有效数据比特数</a:t>
            </a:r>
          </a:p>
          <a:p>
            <a:endParaRPr lang="zh-CN" altLang="en-US" dirty="0"/>
          </a:p>
        </p:txBody>
      </p:sp>
      <p:sp>
        <p:nvSpPr>
          <p:cNvPr id="4" name="灯片编号占位符 3">
            <a:extLst>
              <a:ext uri="{FF2B5EF4-FFF2-40B4-BE49-F238E27FC236}">
                <a16:creationId xmlns:a16="http://schemas.microsoft.com/office/drawing/2014/main" id="{3B1BE51A-4063-436E-8DED-89BBDC031053}"/>
              </a:ext>
            </a:extLst>
          </p:cNvPr>
          <p:cNvSpPr>
            <a:spLocks noGrp="1"/>
          </p:cNvSpPr>
          <p:nvPr>
            <p:ph type="sldNum" sz="quarter" idx="12"/>
          </p:nvPr>
        </p:nvSpPr>
        <p:spPr/>
        <p:txBody>
          <a:bodyPr/>
          <a:lstStyle/>
          <a:p>
            <a:fld id="{C8BB1146-E542-4D4E-B8E9-6919A11DDD48}" type="slidenum">
              <a:rPr lang="en-US" smtClean="0"/>
              <a:t>44</a:t>
            </a:fld>
            <a:endParaRPr lang="en-US"/>
          </a:p>
        </p:txBody>
      </p:sp>
    </p:spTree>
    <p:extLst>
      <p:ext uri="{BB962C8B-B14F-4D97-AF65-F5344CB8AC3E}">
        <p14:creationId xmlns:p14="http://schemas.microsoft.com/office/powerpoint/2010/main" val="234234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AD7DA-CF0C-46F7-A1B9-0C182663BC6F}"/>
              </a:ext>
            </a:extLst>
          </p:cNvPr>
          <p:cNvSpPr>
            <a:spLocks noGrp="1"/>
          </p:cNvSpPr>
          <p:nvPr>
            <p:ph type="title"/>
          </p:nvPr>
        </p:nvSpPr>
        <p:spPr/>
        <p:txBody>
          <a:bodyPr/>
          <a:lstStyle/>
          <a:p>
            <a:r>
              <a:rPr lang="zh-CN" altLang="en-US" dirty="0"/>
              <a:t>停等式协议性能评估（有差错）</a:t>
            </a:r>
          </a:p>
        </p:txBody>
      </p:sp>
      <p:sp>
        <p:nvSpPr>
          <p:cNvPr id="3" name="内容占位符 2">
            <a:extLst>
              <a:ext uri="{FF2B5EF4-FFF2-40B4-BE49-F238E27FC236}">
                <a16:creationId xmlns:a16="http://schemas.microsoft.com/office/drawing/2014/main" id="{94DE6EA4-19DB-4FC2-9A37-95F1C9272249}"/>
              </a:ext>
            </a:extLst>
          </p:cNvPr>
          <p:cNvSpPr>
            <a:spLocks noGrp="1"/>
          </p:cNvSpPr>
          <p:nvPr>
            <p:ph idx="1"/>
          </p:nvPr>
        </p:nvSpPr>
        <p:spPr/>
        <p:txBody>
          <a:bodyPr>
            <a:normAutofit/>
          </a:bodyPr>
          <a:lstStyle/>
          <a:p>
            <a:pPr>
              <a:buClr>
                <a:schemeClr val="accent1"/>
              </a:buClr>
            </a:pPr>
            <a:r>
              <a:rPr lang="zh-CN" altLang="en-US" dirty="0">
                <a:latin typeface="Times New Roman" panose="02020603050405020304" pitchFamily="18" charset="0"/>
                <a:cs typeface="Times New Roman" panose="02020603050405020304" pitchFamily="18" charset="0"/>
              </a:rPr>
              <a:t>有差错时正确传送一帧的平均时间</a:t>
            </a:r>
          </a:p>
          <a:p>
            <a:pPr lvl="1"/>
            <a:r>
              <a:rPr lang="zh-CN" altLang="en-US" dirty="0">
                <a:latin typeface="Times New Roman" panose="02020603050405020304" pitchFamily="18" charset="0"/>
                <a:cs typeface="Times New Roman" panose="02020603050405020304" pitchFamily="18" charset="0"/>
              </a:rPr>
              <a:t>无差错情况下，发送一帧的最小时间间隔为</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lvl="1"/>
            <a:r>
              <a:rPr lang="zh-CN" altLang="en-US" dirty="0">
                <a:latin typeface="Times New Roman" panose="02020603050405020304" pitchFamily="18" charset="0"/>
                <a:cs typeface="Times New Roman" panose="02020603050405020304" pitchFamily="18" charset="0"/>
              </a:rPr>
              <a:t>当出错率为 </a:t>
            </a:r>
            <a:r>
              <a:rPr lang="en-US" altLang="zh-CN" i="1" dirty="0">
                <a:latin typeface="Times New Roman" panose="02020603050405020304" pitchFamily="18" charset="0"/>
                <a:cs typeface="Times New Roman" panose="02020603050405020304" pitchFamily="18" charset="0"/>
              </a:rPr>
              <a:t>p </a:t>
            </a:r>
            <a:r>
              <a:rPr lang="zh-CN" altLang="en-US" dirty="0">
                <a:latin typeface="Times New Roman" panose="02020603050405020304" pitchFamily="18" charset="0"/>
                <a:cs typeface="Times New Roman" panose="02020603050405020304" pitchFamily="18" charset="0"/>
              </a:rPr>
              <a:t>时，正确发送一帧的平均时间间隔</a:t>
            </a: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V</a:t>
            </a:r>
            <a:r>
              <a:rPr lang="zh-CN" altLang="en-US" dirty="0">
                <a:latin typeface="Times New Roman" panose="02020603050405020304" pitchFamily="18" charset="0"/>
                <a:cs typeface="Times New Roman" panose="02020603050405020304" pitchFamily="18" charset="0"/>
              </a:rPr>
              <a:t>为（根据概率统计学）</a:t>
            </a:r>
          </a:p>
          <a:p>
            <a:pPr algn="ctr">
              <a:buNone/>
            </a:pP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V</a:t>
            </a:r>
            <a:r>
              <a:rPr lang="en-US" altLang="zh-CN" sz="2800" dirty="0">
                <a:latin typeface="Times New Roman" panose="02020603050405020304" pitchFamily="18" charset="0"/>
                <a:cs typeface="Times New Roman" panose="02020603050405020304" pitchFamily="18" charset="0"/>
              </a:rPr>
              <a:t>=</a:t>
            </a: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b="1" dirty="0">
              <a:solidFill>
                <a:srgbClr val="000000"/>
              </a:solidFill>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系统最大吞吐量</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每秒成功发送的</a:t>
            </a:r>
            <a:r>
              <a:rPr lang="zh-CN" altLang="en-US" dirty="0">
                <a:solidFill>
                  <a:srgbClr val="C00000"/>
                </a:solidFill>
                <a:latin typeface="Times New Roman" panose="02020603050405020304" pitchFamily="18" charset="0"/>
                <a:cs typeface="Times New Roman" panose="02020603050405020304" pitchFamily="18" charset="0"/>
              </a:rPr>
              <a:t>帧数</a:t>
            </a:r>
            <a:r>
              <a:rPr lang="zh-CN" altLang="en-US" b="1" dirty="0">
                <a:latin typeface="Times New Roman" panose="02020603050405020304" pitchFamily="18" charset="0"/>
                <a:cs typeface="Times New Roman" panose="02020603050405020304" pitchFamily="18" charset="0"/>
              </a:rPr>
              <a:t>）</a:t>
            </a:r>
            <a:endParaRPr lang="zh-CN" altLang="en-US" sz="2000" b="1" dirty="0">
              <a:solidFill>
                <a:srgbClr val="000000"/>
              </a:solidFill>
              <a:latin typeface="Times New Roman" panose="02020603050405020304" pitchFamily="18" charset="0"/>
              <a:cs typeface="Times New Roman" panose="02020603050405020304" pitchFamily="18" charset="0"/>
            </a:endParaRPr>
          </a:p>
          <a:p>
            <a:pPr algn="ctr">
              <a:lnSpc>
                <a:spcPct val="90000"/>
              </a:lnSpc>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endParaRPr lang="en-US" altLang="zh-CN" b="1" i="1" baseline="-25000" dirty="0">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极限吞吐量</a:t>
            </a:r>
            <a:endParaRPr lang="en-US" altLang="zh-CN" dirty="0">
              <a:latin typeface="Times New Roman" panose="02020603050405020304" pitchFamily="18" charset="0"/>
              <a:cs typeface="Times New Roman" panose="02020603050405020304" pitchFamily="18" charset="0"/>
            </a:endParaRPr>
          </a:p>
          <a:p>
            <a:pPr marL="0" indent="0" algn="ctr">
              <a:lnSpc>
                <a:spcPct val="90000"/>
              </a:lnSpc>
              <a:buClr>
                <a:schemeClr val="accent1"/>
              </a:buClr>
              <a:buNone/>
            </a:pP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 1/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baseline="-25000" dirty="0">
                <a:latin typeface="Times New Roman" panose="02020603050405020304" pitchFamily="18" charset="0"/>
                <a:cs typeface="Times New Roman" panose="02020603050405020304" pitchFamily="18" charset="0"/>
              </a:rPr>
              <a:t> </a:t>
            </a: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系统传输效率：最大吞吐量</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极限吞吐量</a:t>
            </a:r>
          </a:p>
          <a:p>
            <a:pPr algn="ctr">
              <a:lnSpc>
                <a:spcPct val="90000"/>
              </a:lnSpc>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 (1-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p>
          <a:p>
            <a:pPr algn="ctr">
              <a:lnSpc>
                <a:spcPct val="90000"/>
              </a:lnSpc>
              <a:buNone/>
            </a:pPr>
            <a:endParaRPr lang="en-US" altLang="zh-CN" dirty="0">
              <a:latin typeface="Times New Roman" panose="02020603050405020304" pitchFamily="18" charset="0"/>
              <a:cs typeface="Times New Roman" panose="02020603050405020304" pitchFamily="18" charset="0"/>
            </a:endParaRPr>
          </a:p>
          <a:p>
            <a:pPr>
              <a:lnSpc>
                <a:spcPct val="90000"/>
              </a:lnSpc>
              <a:buClr>
                <a:schemeClr val="accent1"/>
              </a:buClr>
            </a:pP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79F8AE8B-B69B-4894-9B67-970187494626}"/>
              </a:ext>
            </a:extLst>
          </p:cNvPr>
          <p:cNvSpPr>
            <a:spLocks noGrp="1"/>
          </p:cNvSpPr>
          <p:nvPr>
            <p:ph type="sldNum" sz="quarter" idx="12"/>
          </p:nvPr>
        </p:nvSpPr>
        <p:spPr/>
        <p:txBody>
          <a:bodyPr/>
          <a:lstStyle/>
          <a:p>
            <a:fld id="{C8BB1146-E542-4D4E-B8E9-6919A11DDD48}" type="slidenum">
              <a:rPr lang="en-US" smtClean="0"/>
              <a:t>45</a:t>
            </a:fld>
            <a:endParaRPr lang="en-US"/>
          </a:p>
        </p:txBody>
      </p:sp>
    </p:spTree>
    <p:extLst>
      <p:ext uri="{BB962C8B-B14F-4D97-AF65-F5344CB8AC3E}">
        <p14:creationId xmlns:p14="http://schemas.microsoft.com/office/powerpoint/2010/main" val="47494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78847-77DA-494E-89B7-F3CD373394FF}"/>
              </a:ext>
            </a:extLst>
          </p:cNvPr>
          <p:cNvSpPr>
            <a:spLocks noGrp="1"/>
          </p:cNvSpPr>
          <p:nvPr>
            <p:ph type="title"/>
          </p:nvPr>
        </p:nvSpPr>
        <p:spPr/>
        <p:txBody>
          <a:bodyPr/>
          <a:lstStyle/>
          <a:p>
            <a:r>
              <a:rPr lang="zh-CN" altLang="en-US" dirty="0"/>
              <a:t>信道利用率和有效数据传输效率计算实例</a:t>
            </a:r>
          </a:p>
        </p:txBody>
      </p:sp>
      <p:sp>
        <p:nvSpPr>
          <p:cNvPr id="4" name="灯片编号占位符 3">
            <a:extLst>
              <a:ext uri="{FF2B5EF4-FFF2-40B4-BE49-F238E27FC236}">
                <a16:creationId xmlns:a16="http://schemas.microsoft.com/office/drawing/2014/main" id="{E8AEB374-4559-4C9D-AF64-49C24175F95F}"/>
              </a:ext>
            </a:extLst>
          </p:cNvPr>
          <p:cNvSpPr>
            <a:spLocks noGrp="1"/>
          </p:cNvSpPr>
          <p:nvPr>
            <p:ph type="sldNum" sz="quarter" idx="12"/>
          </p:nvPr>
        </p:nvSpPr>
        <p:spPr/>
        <p:txBody>
          <a:bodyPr/>
          <a:lstStyle/>
          <a:p>
            <a:fld id="{C8BB1146-E542-4D4E-B8E9-6919A11DDD48}" type="slidenum">
              <a:rPr lang="en-US" smtClean="0"/>
              <a:t>46</a:t>
            </a:fld>
            <a:endParaRPr lang="en-US"/>
          </a:p>
        </p:txBody>
      </p:sp>
      <p:sp>
        <p:nvSpPr>
          <p:cNvPr id="5" name="Rectangle 3">
            <a:extLst>
              <a:ext uri="{FF2B5EF4-FFF2-40B4-BE49-F238E27FC236}">
                <a16:creationId xmlns:a16="http://schemas.microsoft.com/office/drawing/2014/main" id="{5BA11BC2-6FD6-4795-8FD5-D165F59A3C8D}"/>
              </a:ext>
            </a:extLst>
          </p:cNvPr>
          <p:cNvSpPr txBox="1">
            <a:spLocks noChangeArrowheads="1"/>
          </p:cNvSpPr>
          <p:nvPr/>
        </p:nvSpPr>
        <p:spPr>
          <a:xfrm>
            <a:off x="807628" y="1635519"/>
            <a:ext cx="5162476" cy="3992452"/>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数据流发送速率（</a:t>
            </a:r>
            <a:r>
              <a:rPr lang="en-US" altLang="zh-CN" sz="2000" dirty="0">
                <a:latin typeface="Times New Roman" panose="02020603050405020304" pitchFamily="18" charset="0"/>
                <a:ea typeface="+mn-ea"/>
                <a:cs typeface="Times New Roman" panose="02020603050405020304" pitchFamily="18" charset="0"/>
                <a:sym typeface="+mn-lt"/>
              </a:rPr>
              <a:t>10Mbps</a:t>
            </a:r>
            <a:r>
              <a:rPr lang="zh-CN" altLang="en-US" sz="2000" dirty="0">
                <a:latin typeface="Times New Roman" panose="02020603050405020304" pitchFamily="18" charset="0"/>
                <a:ea typeface="+mn-ea"/>
                <a:cs typeface="Times New Roman" panose="02020603050405020304" pitchFamily="18" charset="0"/>
                <a:sym typeface="+mn-lt"/>
              </a:rPr>
              <a:t>或</a:t>
            </a:r>
            <a:r>
              <a:rPr lang="en-US" altLang="zh-CN" sz="2000" dirty="0">
                <a:latin typeface="Times New Roman" panose="02020603050405020304" pitchFamily="18" charset="0"/>
                <a:ea typeface="+mn-ea"/>
                <a:cs typeface="Times New Roman" panose="02020603050405020304" pitchFamily="18" charset="0"/>
                <a:sym typeface="+mn-lt"/>
              </a:rPr>
              <a:t>10bit/</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数据流在线路上传输速度（</a:t>
            </a:r>
            <a:r>
              <a:rPr lang="en-US" altLang="zh-CN" sz="2000" dirty="0">
                <a:latin typeface="Times New Roman" panose="02020603050405020304" pitchFamily="18" charset="0"/>
                <a:ea typeface="+mn-ea"/>
                <a:cs typeface="Times New Roman" panose="02020603050405020304" pitchFamily="18" charset="0"/>
                <a:sym typeface="+mn-lt"/>
              </a:rPr>
              <a:t>200m/</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D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发送方与接收方的距离（</a:t>
            </a:r>
            <a:r>
              <a:rPr lang="en-US" altLang="zh-CN" sz="2000" dirty="0">
                <a:latin typeface="Times New Roman" panose="02020603050405020304" pitchFamily="18" charset="0"/>
                <a:ea typeface="+mn-ea"/>
                <a:cs typeface="Times New Roman" panose="02020603050405020304" pitchFamily="18" charset="0"/>
                <a:sym typeface="+mn-lt"/>
              </a:rPr>
              <a:t>200m</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生成一帧的时间（</a:t>
            </a:r>
            <a:r>
              <a:rPr lang="en-US" altLang="zh-CN" sz="2000" dirty="0">
                <a:latin typeface="Times New Roman" panose="02020603050405020304" pitchFamily="18" charset="0"/>
                <a:ea typeface="+mn-ea"/>
                <a:cs typeface="Times New Roman" panose="02020603050405020304" pitchFamily="18" charset="0"/>
                <a:sym typeface="+mn-lt"/>
              </a:rPr>
              <a:t>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一帧数据的比特数（</a:t>
            </a:r>
            <a:r>
              <a:rPr lang="en-US" altLang="zh-CN" sz="2000" dirty="0">
                <a:latin typeface="Times New Roman" panose="02020603050405020304" pitchFamily="18" charset="0"/>
                <a:ea typeface="+mn-ea"/>
                <a:cs typeface="Times New Roman" panose="02020603050405020304" pitchFamily="18" charset="0"/>
                <a:sym typeface="+mn-lt"/>
              </a:rPr>
              <a:t>200bit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N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一帧数据的有效数据比特数（</a:t>
            </a:r>
            <a:r>
              <a:rPr lang="en-US" altLang="zh-CN" sz="2000" dirty="0">
                <a:latin typeface="Times New Roman" panose="02020603050405020304" pitchFamily="18" charset="0"/>
                <a:ea typeface="+mn-ea"/>
                <a:cs typeface="Times New Roman" panose="02020603050405020304" pitchFamily="18" charset="0"/>
                <a:sym typeface="+mn-lt"/>
              </a:rPr>
              <a:t>160bit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一帧确认帧的比特数（</a:t>
            </a:r>
            <a:r>
              <a:rPr lang="en-US" altLang="zh-CN" sz="2000" dirty="0">
                <a:latin typeface="Times New Roman" panose="02020603050405020304" pitchFamily="18" charset="0"/>
                <a:ea typeface="+mn-ea"/>
                <a:cs typeface="Times New Roman" panose="02020603050405020304" pitchFamily="18" charset="0"/>
                <a:sym typeface="+mn-lt"/>
              </a:rPr>
              <a:t>40bit</a:t>
            </a:r>
            <a:r>
              <a:rPr lang="zh-CN" altLang="en-US" sz="2000" dirty="0">
                <a:latin typeface="Times New Roman" panose="02020603050405020304" pitchFamily="18" charset="0"/>
                <a:ea typeface="+mn-ea"/>
                <a:cs typeface="Times New Roman" panose="02020603050405020304" pitchFamily="18" charset="0"/>
                <a:sym typeface="+mn-lt"/>
              </a:rPr>
              <a:t>）</a:t>
            </a:r>
          </a:p>
        </p:txBody>
      </p:sp>
      <p:sp>
        <p:nvSpPr>
          <p:cNvPr id="6" name="Rectangle 3">
            <a:extLst>
              <a:ext uri="{FF2B5EF4-FFF2-40B4-BE49-F238E27FC236}">
                <a16:creationId xmlns:a16="http://schemas.microsoft.com/office/drawing/2014/main" id="{C6A918B2-5472-4903-B501-5D82FBDCBF19}"/>
              </a:ext>
            </a:extLst>
          </p:cNvPr>
          <p:cNvSpPr txBox="1">
            <a:spLocks noChangeArrowheads="1"/>
          </p:cNvSpPr>
          <p:nvPr/>
        </p:nvSpPr>
        <p:spPr>
          <a:xfrm>
            <a:off x="6761776" y="1668942"/>
            <a:ext cx="4423058" cy="4427945"/>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t</a:t>
            </a:r>
            <a:r>
              <a:rPr lang="en-US" altLang="zh-CN" sz="2000" i="1" baseline="-25000" dirty="0">
                <a:latin typeface="Times New Roman" panose="02020603050405020304" pitchFamily="18" charset="0"/>
                <a:ea typeface="+mn-ea"/>
                <a:cs typeface="Times New Roman" panose="02020603050405020304" pitchFamily="18" charset="0"/>
                <a:sym typeface="+mn-lt"/>
              </a:rPr>
              <a:t>I</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Proc</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200/10=20(</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D</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200/200 = 1(</a:t>
            </a:r>
            <a:r>
              <a:rPr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S</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40/10 =  4(</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20 + 2×1 + 2×1 + 4 = 28(</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 </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zh-CN" altLang="en-US" sz="2000" dirty="0">
                <a:latin typeface="Times New Roman" panose="02020603050405020304" pitchFamily="18" charset="0"/>
                <a:ea typeface="+mn-ea"/>
                <a:cs typeface="Times New Roman" panose="02020603050405020304" pitchFamily="18" charset="0"/>
                <a:sym typeface="+mn-lt"/>
              </a:rPr>
              <a:t>发送信道利用率：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         P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20/28 = 71.4% </a:t>
            </a:r>
          </a:p>
          <a:p>
            <a:pPr>
              <a:lnSpc>
                <a:spcPct val="120000"/>
              </a:lnSpc>
              <a:spcBef>
                <a:spcPts val="0"/>
              </a:spcBef>
              <a:buNone/>
            </a:pPr>
            <a:r>
              <a:rPr lang="zh-CN" altLang="en-US" sz="2000" dirty="0">
                <a:latin typeface="Times New Roman" panose="02020603050405020304" pitchFamily="18" charset="0"/>
                <a:ea typeface="+mn-ea"/>
                <a:cs typeface="Times New Roman" panose="02020603050405020304" pitchFamily="18" charset="0"/>
                <a:sym typeface="+mn-lt"/>
              </a:rPr>
              <a:t>有效数据传送速率：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dirty="0">
                <a:latin typeface="Times New Roman" panose="02020603050405020304" pitchFamily="18" charset="0"/>
                <a:ea typeface="+mn-ea"/>
                <a:cs typeface="Times New Roman" panose="02020603050405020304" pitchFamily="18" charset="0"/>
                <a:sym typeface="+mn-lt"/>
              </a:rPr>
              <a:t>         S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N</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None/>
            </a:pP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160/28=5.7Mbps</a:t>
            </a:r>
          </a:p>
        </p:txBody>
      </p:sp>
      <p:sp>
        <p:nvSpPr>
          <p:cNvPr id="7" name="箭头: 右 6">
            <a:extLst>
              <a:ext uri="{FF2B5EF4-FFF2-40B4-BE49-F238E27FC236}">
                <a16:creationId xmlns:a16="http://schemas.microsoft.com/office/drawing/2014/main" id="{AF50A0FF-56D5-40C6-BCDB-FBAFE18CCB48}"/>
              </a:ext>
            </a:extLst>
          </p:cNvPr>
          <p:cNvSpPr/>
          <p:nvPr/>
        </p:nvSpPr>
        <p:spPr>
          <a:xfrm>
            <a:off x="5970104" y="3439622"/>
            <a:ext cx="791672" cy="480848"/>
          </a:xfrm>
          <a:prstGeom prst="rightArrow">
            <a:avLst/>
          </a:prstGeom>
          <a:solidFill>
            <a:srgbClr val="00B050">
              <a:alpha val="1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61B7A7C5-0E2E-4403-A02A-8028DAF0CB81}"/>
              </a:ext>
            </a:extLst>
          </p:cNvPr>
          <p:cNvSpPr txBox="1"/>
          <p:nvPr/>
        </p:nvSpPr>
        <p:spPr>
          <a:xfrm>
            <a:off x="749432" y="1230029"/>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假设条件</a:t>
            </a:r>
            <a:endParaRPr lang="zh-CN" altLang="en-US" sz="2400" dirty="0">
              <a:latin typeface="Times New Roman" panose="02020603050405020304" pitchFamily="18" charset="0"/>
              <a:cs typeface="Times New Roman" panose="02020603050405020304" pitchFamily="18" charset="0"/>
              <a:sym typeface="+mn-lt"/>
            </a:endParaRPr>
          </a:p>
        </p:txBody>
      </p:sp>
      <p:sp>
        <p:nvSpPr>
          <p:cNvPr id="9" name="文本框 8">
            <a:extLst>
              <a:ext uri="{FF2B5EF4-FFF2-40B4-BE49-F238E27FC236}">
                <a16:creationId xmlns:a16="http://schemas.microsoft.com/office/drawing/2014/main" id="{238090A8-9D22-4C3C-8857-0D64428D8C0C}"/>
              </a:ext>
            </a:extLst>
          </p:cNvPr>
          <p:cNvSpPr txBox="1"/>
          <p:nvPr/>
        </p:nvSpPr>
        <p:spPr>
          <a:xfrm>
            <a:off x="6761776" y="1227747"/>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计算结果</a:t>
            </a:r>
          </a:p>
        </p:txBody>
      </p:sp>
    </p:spTree>
    <p:extLst>
      <p:ext uri="{BB962C8B-B14F-4D97-AF65-F5344CB8AC3E}">
        <p14:creationId xmlns:p14="http://schemas.microsoft.com/office/powerpoint/2010/main" val="79696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89DB1-6791-4D11-9B09-80E21DB9AFEF}"/>
              </a:ext>
            </a:extLst>
          </p:cNvPr>
          <p:cNvSpPr>
            <a:spLocks noGrp="1"/>
          </p:cNvSpPr>
          <p:nvPr>
            <p:ph type="title"/>
          </p:nvPr>
        </p:nvSpPr>
        <p:spPr/>
        <p:txBody>
          <a:bodyPr/>
          <a:lstStyle/>
          <a:p>
            <a:r>
              <a:rPr lang="zh-CN" altLang="en-US" dirty="0"/>
              <a:t>基于停等协议实现差错控制</a:t>
            </a:r>
          </a:p>
        </p:txBody>
      </p:sp>
      <p:sp>
        <p:nvSpPr>
          <p:cNvPr id="3" name="内容占位符 2">
            <a:extLst>
              <a:ext uri="{FF2B5EF4-FFF2-40B4-BE49-F238E27FC236}">
                <a16:creationId xmlns:a16="http://schemas.microsoft.com/office/drawing/2014/main" id="{876D7781-4379-4A43-A25D-E27748C92F21}"/>
              </a:ext>
            </a:extLst>
          </p:cNvPr>
          <p:cNvSpPr>
            <a:spLocks noGrp="1"/>
          </p:cNvSpPr>
          <p:nvPr>
            <p:ph idx="1"/>
          </p:nvPr>
        </p:nvSpPr>
        <p:spPr/>
        <p:txBody>
          <a:bodyPr/>
          <a:lstStyle/>
          <a:p>
            <a:r>
              <a:rPr lang="zh-CN" altLang="en-US" dirty="0"/>
              <a:t>为实现差错控制，在停等协议中采用自动重复请求（</a:t>
            </a:r>
            <a:r>
              <a:rPr lang="en-US" altLang="zh-CN" dirty="0"/>
              <a:t>ARQ)</a:t>
            </a:r>
            <a:r>
              <a:rPr lang="zh-CN" altLang="en-US" dirty="0"/>
              <a:t>技术</a:t>
            </a:r>
          </a:p>
          <a:p>
            <a:r>
              <a:rPr lang="zh-CN" altLang="en-US" dirty="0"/>
              <a:t> </a:t>
            </a:r>
            <a:r>
              <a:rPr lang="en-US" altLang="zh-CN" dirty="0"/>
              <a:t>ARQ</a:t>
            </a:r>
            <a:r>
              <a:rPr lang="zh-CN" altLang="en-US" dirty="0"/>
              <a:t>处理如下三种错误情况：</a:t>
            </a:r>
          </a:p>
          <a:p>
            <a:pPr lvl="1"/>
            <a:r>
              <a:rPr lang="zh-CN" altLang="en-US" dirty="0"/>
              <a:t>帧破坏</a:t>
            </a:r>
          </a:p>
          <a:p>
            <a:pPr lvl="1"/>
            <a:r>
              <a:rPr lang="zh-CN" altLang="en-US" dirty="0"/>
              <a:t>帧丢失</a:t>
            </a:r>
          </a:p>
          <a:p>
            <a:pPr lvl="1"/>
            <a:r>
              <a:rPr lang="zh-CN" altLang="en-US" dirty="0"/>
              <a:t>应答帧丢失</a:t>
            </a:r>
          </a:p>
          <a:p>
            <a:endParaRPr lang="zh-CN" altLang="en-US" dirty="0"/>
          </a:p>
        </p:txBody>
      </p:sp>
      <p:sp>
        <p:nvSpPr>
          <p:cNvPr id="4" name="灯片编号占位符 3">
            <a:extLst>
              <a:ext uri="{FF2B5EF4-FFF2-40B4-BE49-F238E27FC236}">
                <a16:creationId xmlns:a16="http://schemas.microsoft.com/office/drawing/2014/main" id="{DFC13E26-2776-42D8-A422-BEE7315E3C78}"/>
              </a:ext>
            </a:extLst>
          </p:cNvPr>
          <p:cNvSpPr>
            <a:spLocks noGrp="1"/>
          </p:cNvSpPr>
          <p:nvPr>
            <p:ph type="sldNum" sz="quarter" idx="12"/>
          </p:nvPr>
        </p:nvSpPr>
        <p:spPr/>
        <p:txBody>
          <a:bodyPr/>
          <a:lstStyle/>
          <a:p>
            <a:fld id="{C8BB1146-E542-4D4E-B8E9-6919A11DDD48}" type="slidenum">
              <a:rPr lang="en-US" smtClean="0"/>
              <a:t>47</a:t>
            </a:fld>
            <a:endParaRPr lang="en-US"/>
          </a:p>
        </p:txBody>
      </p:sp>
    </p:spTree>
    <p:extLst>
      <p:ext uri="{BB962C8B-B14F-4D97-AF65-F5344CB8AC3E}">
        <p14:creationId xmlns:p14="http://schemas.microsoft.com/office/powerpoint/2010/main" val="633841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1B0C2-8407-45E0-9762-85497AAC3003}"/>
              </a:ext>
            </a:extLst>
          </p:cNvPr>
          <p:cNvSpPr>
            <a:spLocks noGrp="1"/>
          </p:cNvSpPr>
          <p:nvPr>
            <p:ph type="title"/>
          </p:nvPr>
        </p:nvSpPr>
        <p:spPr/>
        <p:txBody>
          <a:bodyPr/>
          <a:lstStyle/>
          <a:p>
            <a:r>
              <a:rPr lang="zh-CN" altLang="en-US" dirty="0"/>
              <a:t>用 </a:t>
            </a:r>
            <a:r>
              <a:rPr lang="en-US" altLang="zh-CN" dirty="0"/>
              <a:t>ARQ </a:t>
            </a:r>
            <a:r>
              <a:rPr lang="zh-CN" altLang="en-US" dirty="0"/>
              <a:t>处理三种差错情形</a:t>
            </a:r>
          </a:p>
        </p:txBody>
      </p:sp>
      <p:sp>
        <p:nvSpPr>
          <p:cNvPr id="4" name="灯片编号占位符 3">
            <a:extLst>
              <a:ext uri="{FF2B5EF4-FFF2-40B4-BE49-F238E27FC236}">
                <a16:creationId xmlns:a16="http://schemas.microsoft.com/office/drawing/2014/main" id="{DA3E4A8D-FE3B-4160-A193-1DEFBEE078AB}"/>
              </a:ext>
            </a:extLst>
          </p:cNvPr>
          <p:cNvSpPr>
            <a:spLocks noGrp="1"/>
          </p:cNvSpPr>
          <p:nvPr>
            <p:ph type="sldNum" sz="quarter" idx="12"/>
          </p:nvPr>
        </p:nvSpPr>
        <p:spPr/>
        <p:txBody>
          <a:bodyPr/>
          <a:lstStyle/>
          <a:p>
            <a:fld id="{C8BB1146-E542-4D4E-B8E9-6919A11DDD48}" type="slidenum">
              <a:rPr lang="en-US" smtClean="0"/>
              <a:t>48</a:t>
            </a:fld>
            <a:endParaRPr lang="en-US"/>
          </a:p>
        </p:txBody>
      </p:sp>
      <p:sp>
        <p:nvSpPr>
          <p:cNvPr id="6" name="Line 104">
            <a:extLst>
              <a:ext uri="{FF2B5EF4-FFF2-40B4-BE49-F238E27FC236}">
                <a16:creationId xmlns:a16="http://schemas.microsoft.com/office/drawing/2014/main" id="{CFA68F55-4694-4D41-8EEC-2CEBC4F57D71}"/>
              </a:ext>
            </a:extLst>
          </p:cNvPr>
          <p:cNvSpPr>
            <a:spLocks noChangeShapeType="1"/>
          </p:cNvSpPr>
          <p:nvPr/>
        </p:nvSpPr>
        <p:spPr bwMode="auto">
          <a:xfrm>
            <a:off x="5466538" y="1734318"/>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1DDC53DF-13D7-44EA-A90A-D48C71947942}"/>
              </a:ext>
            </a:extLst>
          </p:cNvPr>
          <p:cNvSpPr>
            <a:spLocks noChangeShapeType="1"/>
          </p:cNvSpPr>
          <p:nvPr/>
        </p:nvSpPr>
        <p:spPr bwMode="auto">
          <a:xfrm>
            <a:off x="1344611"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F2CE3EFF-670B-410C-8A3B-0D232D2057E2}"/>
              </a:ext>
            </a:extLst>
          </p:cNvPr>
          <p:cNvSpPr>
            <a:spLocks noChangeShapeType="1"/>
          </p:cNvSpPr>
          <p:nvPr/>
        </p:nvSpPr>
        <p:spPr bwMode="auto">
          <a:xfrm flipH="1">
            <a:off x="1344611"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3">
            <a:extLst>
              <a:ext uri="{FF2B5EF4-FFF2-40B4-BE49-F238E27FC236}">
                <a16:creationId xmlns:a16="http://schemas.microsoft.com/office/drawing/2014/main" id="{B887A43E-0142-4B66-B17C-3E2BC3395708}"/>
              </a:ext>
            </a:extLst>
          </p:cNvPr>
          <p:cNvSpPr txBox="1">
            <a:spLocks noChangeArrowheads="1"/>
          </p:cNvSpPr>
          <p:nvPr/>
        </p:nvSpPr>
        <p:spPr bwMode="auto">
          <a:xfrm>
            <a:off x="1793873"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4">
            <a:extLst>
              <a:ext uri="{FF2B5EF4-FFF2-40B4-BE49-F238E27FC236}">
                <a16:creationId xmlns:a16="http://schemas.microsoft.com/office/drawing/2014/main" id="{F9166383-F9C0-44FA-99B3-3289307A6C3C}"/>
              </a:ext>
            </a:extLst>
          </p:cNvPr>
          <p:cNvSpPr txBox="1">
            <a:spLocks noChangeArrowheads="1"/>
          </p:cNvSpPr>
          <p:nvPr/>
        </p:nvSpPr>
        <p:spPr bwMode="auto">
          <a:xfrm>
            <a:off x="1793873"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13" name="Text Box 20">
            <a:extLst>
              <a:ext uri="{FF2B5EF4-FFF2-40B4-BE49-F238E27FC236}">
                <a16:creationId xmlns:a16="http://schemas.microsoft.com/office/drawing/2014/main" id="{13CA3DF4-3A64-46A4-B2D6-87A3BA6F1360}"/>
              </a:ext>
            </a:extLst>
          </p:cNvPr>
          <p:cNvSpPr txBox="1">
            <a:spLocks noChangeArrowheads="1"/>
          </p:cNvSpPr>
          <p:nvPr/>
        </p:nvSpPr>
        <p:spPr bwMode="auto">
          <a:xfrm>
            <a:off x="950381"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dirty="0">
                <a:solidFill>
                  <a:schemeClr val="accent1"/>
                </a:solidFill>
                <a:cs typeface="+mn-ea"/>
                <a:sym typeface="+mn-lt"/>
              </a:rPr>
              <a:t>站点</a:t>
            </a:r>
            <a:r>
              <a:rPr lang="en-US" altLang="zh-CN" dirty="0">
                <a:solidFill>
                  <a:schemeClr val="accent1"/>
                </a:solidFill>
                <a:cs typeface="+mn-ea"/>
                <a:sym typeface="+mn-lt"/>
              </a:rPr>
              <a:t>A</a:t>
            </a:r>
          </a:p>
        </p:txBody>
      </p:sp>
      <p:sp>
        <p:nvSpPr>
          <p:cNvPr id="14" name="Text Box 21">
            <a:extLst>
              <a:ext uri="{FF2B5EF4-FFF2-40B4-BE49-F238E27FC236}">
                <a16:creationId xmlns:a16="http://schemas.microsoft.com/office/drawing/2014/main" id="{845BD89A-8244-48EF-A407-931F1DC2F99E}"/>
              </a:ext>
            </a:extLst>
          </p:cNvPr>
          <p:cNvSpPr txBox="1">
            <a:spLocks noChangeArrowheads="1"/>
          </p:cNvSpPr>
          <p:nvPr/>
        </p:nvSpPr>
        <p:spPr bwMode="auto">
          <a:xfrm>
            <a:off x="2679168"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16" name="Group 38">
            <a:extLst>
              <a:ext uri="{FF2B5EF4-FFF2-40B4-BE49-F238E27FC236}">
                <a16:creationId xmlns:a16="http://schemas.microsoft.com/office/drawing/2014/main" id="{414465A4-B851-4358-AF5E-8E254AD2C016}"/>
              </a:ext>
            </a:extLst>
          </p:cNvPr>
          <p:cNvGrpSpPr>
            <a:grpSpLocks/>
          </p:cNvGrpSpPr>
          <p:nvPr/>
        </p:nvGrpSpPr>
        <p:grpSpPr bwMode="auto">
          <a:xfrm>
            <a:off x="1344611" y="1924819"/>
            <a:ext cx="1728788" cy="3744913"/>
            <a:chOff x="748" y="1253"/>
            <a:chExt cx="1089" cy="2586"/>
          </a:xfrm>
        </p:grpSpPr>
        <p:sp>
          <p:nvSpPr>
            <p:cNvPr id="31" name="Line 4">
              <a:extLst>
                <a:ext uri="{FF2B5EF4-FFF2-40B4-BE49-F238E27FC236}">
                  <a16:creationId xmlns:a16="http://schemas.microsoft.com/office/drawing/2014/main" id="{B2E7B61B-44D3-4786-97A1-1F2144B00CDB}"/>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24">
              <a:extLst>
                <a:ext uri="{FF2B5EF4-FFF2-40B4-BE49-F238E27FC236}">
                  <a16:creationId xmlns:a16="http://schemas.microsoft.com/office/drawing/2014/main" id="{CCEC755F-7E9E-4E03-BD13-7E4A02C2A4C9}"/>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 name="Line 26">
            <a:extLst>
              <a:ext uri="{FF2B5EF4-FFF2-40B4-BE49-F238E27FC236}">
                <a16:creationId xmlns:a16="http://schemas.microsoft.com/office/drawing/2014/main" id="{8CB8F37E-E801-49DA-B818-18D0FBDE7DA6}"/>
              </a:ext>
            </a:extLst>
          </p:cNvPr>
          <p:cNvSpPr>
            <a:spLocks noChangeShapeType="1"/>
          </p:cNvSpPr>
          <p:nvPr/>
        </p:nvSpPr>
        <p:spPr bwMode="auto">
          <a:xfrm>
            <a:off x="1344611"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7">
            <a:extLst>
              <a:ext uri="{FF2B5EF4-FFF2-40B4-BE49-F238E27FC236}">
                <a16:creationId xmlns:a16="http://schemas.microsoft.com/office/drawing/2014/main" id="{1830156E-9309-4E9D-9CE5-2DE660BE8A95}"/>
              </a:ext>
            </a:extLst>
          </p:cNvPr>
          <p:cNvSpPr>
            <a:spLocks noChangeShapeType="1"/>
          </p:cNvSpPr>
          <p:nvPr/>
        </p:nvSpPr>
        <p:spPr bwMode="auto">
          <a:xfrm flipH="1">
            <a:off x="1344611"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Text Box 28">
            <a:extLst>
              <a:ext uri="{FF2B5EF4-FFF2-40B4-BE49-F238E27FC236}">
                <a16:creationId xmlns:a16="http://schemas.microsoft.com/office/drawing/2014/main" id="{F97DD386-8286-42AD-857A-42247C8C4111}"/>
              </a:ext>
            </a:extLst>
          </p:cNvPr>
          <p:cNvSpPr txBox="1">
            <a:spLocks noChangeArrowheads="1"/>
          </p:cNvSpPr>
          <p:nvPr/>
        </p:nvSpPr>
        <p:spPr bwMode="auto">
          <a:xfrm>
            <a:off x="1793873"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1" name="Text Box 29">
            <a:extLst>
              <a:ext uri="{FF2B5EF4-FFF2-40B4-BE49-F238E27FC236}">
                <a16:creationId xmlns:a16="http://schemas.microsoft.com/office/drawing/2014/main" id="{990873A2-E2E0-41F9-A69D-7919C95A188D}"/>
              </a:ext>
            </a:extLst>
          </p:cNvPr>
          <p:cNvSpPr txBox="1">
            <a:spLocks noChangeArrowheads="1"/>
          </p:cNvSpPr>
          <p:nvPr/>
        </p:nvSpPr>
        <p:spPr bwMode="auto">
          <a:xfrm>
            <a:off x="1793873"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22" name="Line 30">
            <a:extLst>
              <a:ext uri="{FF2B5EF4-FFF2-40B4-BE49-F238E27FC236}">
                <a16:creationId xmlns:a16="http://schemas.microsoft.com/office/drawing/2014/main" id="{15655062-53E6-4CED-8B43-D54C685CFA32}"/>
              </a:ext>
            </a:extLst>
          </p:cNvPr>
          <p:cNvSpPr>
            <a:spLocks noChangeShapeType="1"/>
          </p:cNvSpPr>
          <p:nvPr/>
        </p:nvSpPr>
        <p:spPr bwMode="auto">
          <a:xfrm>
            <a:off x="1344611" y="36615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31">
            <a:extLst>
              <a:ext uri="{FF2B5EF4-FFF2-40B4-BE49-F238E27FC236}">
                <a16:creationId xmlns:a16="http://schemas.microsoft.com/office/drawing/2014/main" id="{57A807B0-50B6-4350-BEEF-6ECB0977FCEF}"/>
              </a:ext>
            </a:extLst>
          </p:cNvPr>
          <p:cNvSpPr>
            <a:spLocks noChangeShapeType="1"/>
          </p:cNvSpPr>
          <p:nvPr/>
        </p:nvSpPr>
        <p:spPr bwMode="auto">
          <a:xfrm flipH="1">
            <a:off x="1344611" y="39949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Text Box 32">
            <a:extLst>
              <a:ext uri="{FF2B5EF4-FFF2-40B4-BE49-F238E27FC236}">
                <a16:creationId xmlns:a16="http://schemas.microsoft.com/office/drawing/2014/main" id="{9E67C720-4047-487F-9D9D-FF99225C2259}"/>
              </a:ext>
            </a:extLst>
          </p:cNvPr>
          <p:cNvSpPr txBox="1">
            <a:spLocks noChangeArrowheads="1"/>
          </p:cNvSpPr>
          <p:nvPr/>
        </p:nvSpPr>
        <p:spPr bwMode="auto">
          <a:xfrm>
            <a:off x="1793873"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1</a:t>
            </a:r>
          </a:p>
        </p:txBody>
      </p:sp>
      <p:sp>
        <p:nvSpPr>
          <p:cNvPr id="25" name="Text Box 33">
            <a:extLst>
              <a:ext uri="{FF2B5EF4-FFF2-40B4-BE49-F238E27FC236}">
                <a16:creationId xmlns:a16="http://schemas.microsoft.com/office/drawing/2014/main" id="{C1FE86B3-4A0F-4AE0-ACBC-8918E31E17EC}"/>
              </a:ext>
            </a:extLst>
          </p:cNvPr>
          <p:cNvSpPr txBox="1">
            <a:spLocks noChangeArrowheads="1"/>
          </p:cNvSpPr>
          <p:nvPr/>
        </p:nvSpPr>
        <p:spPr bwMode="auto">
          <a:xfrm>
            <a:off x="1644648" y="4002857"/>
            <a:ext cx="1211263"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否定应答帧</a:t>
            </a:r>
          </a:p>
        </p:txBody>
      </p:sp>
      <p:sp>
        <p:nvSpPr>
          <p:cNvPr id="26" name="Line 34">
            <a:extLst>
              <a:ext uri="{FF2B5EF4-FFF2-40B4-BE49-F238E27FC236}">
                <a16:creationId xmlns:a16="http://schemas.microsoft.com/office/drawing/2014/main" id="{BDD16C8F-D12A-4F10-B58C-D2FE239105F7}"/>
              </a:ext>
            </a:extLst>
          </p:cNvPr>
          <p:cNvSpPr>
            <a:spLocks noChangeShapeType="1"/>
          </p:cNvSpPr>
          <p:nvPr/>
        </p:nvSpPr>
        <p:spPr bwMode="auto">
          <a:xfrm>
            <a:off x="1344611" y="45886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35">
            <a:extLst>
              <a:ext uri="{FF2B5EF4-FFF2-40B4-BE49-F238E27FC236}">
                <a16:creationId xmlns:a16="http://schemas.microsoft.com/office/drawing/2014/main" id="{3B161E40-C09A-4D66-BBFD-BC259FBF581D}"/>
              </a:ext>
            </a:extLst>
          </p:cNvPr>
          <p:cNvSpPr>
            <a:spLocks noChangeShapeType="1"/>
          </p:cNvSpPr>
          <p:nvPr/>
        </p:nvSpPr>
        <p:spPr bwMode="auto">
          <a:xfrm flipH="1">
            <a:off x="1344611"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Text Box 36">
            <a:extLst>
              <a:ext uri="{FF2B5EF4-FFF2-40B4-BE49-F238E27FC236}">
                <a16:creationId xmlns:a16="http://schemas.microsoft.com/office/drawing/2014/main" id="{BBF87946-E80F-4BFC-A781-C34D0CA3A1F2}"/>
              </a:ext>
            </a:extLst>
          </p:cNvPr>
          <p:cNvSpPr txBox="1">
            <a:spLocks noChangeArrowheads="1"/>
          </p:cNvSpPr>
          <p:nvPr/>
        </p:nvSpPr>
        <p:spPr bwMode="auto">
          <a:xfrm>
            <a:off x="1793873"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9" name="Text Box 37">
            <a:extLst>
              <a:ext uri="{FF2B5EF4-FFF2-40B4-BE49-F238E27FC236}">
                <a16:creationId xmlns:a16="http://schemas.microsoft.com/office/drawing/2014/main" id="{CF6629C0-F70C-4049-B666-21D48729A2E8}"/>
              </a:ext>
            </a:extLst>
          </p:cNvPr>
          <p:cNvSpPr txBox="1">
            <a:spLocks noChangeArrowheads="1"/>
          </p:cNvSpPr>
          <p:nvPr/>
        </p:nvSpPr>
        <p:spPr bwMode="auto">
          <a:xfrm>
            <a:off x="1793873"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0" name="Text Box 39">
            <a:extLst>
              <a:ext uri="{FF2B5EF4-FFF2-40B4-BE49-F238E27FC236}">
                <a16:creationId xmlns:a16="http://schemas.microsoft.com/office/drawing/2014/main" id="{8749C815-4249-47B2-AB3F-706CCF3A03DF}"/>
              </a:ext>
            </a:extLst>
          </p:cNvPr>
          <p:cNvSpPr txBox="1">
            <a:spLocks noChangeArrowheads="1"/>
          </p:cNvSpPr>
          <p:nvPr/>
        </p:nvSpPr>
        <p:spPr bwMode="auto">
          <a:xfrm>
            <a:off x="916819" y="5645919"/>
            <a:ext cx="2749471"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帧破坏</a:t>
            </a:r>
            <a:endParaRPr lang="en-US" altLang="zh-CN" dirty="0">
              <a:solidFill>
                <a:srgbClr val="C00000"/>
              </a:solidFill>
              <a:sym typeface="+mn-lt"/>
            </a:endParaRPr>
          </a:p>
          <a:p>
            <a:r>
              <a:rPr lang="zh-CN" altLang="en-US" dirty="0">
                <a:sym typeface="+mn-lt"/>
              </a:rPr>
              <a:t>收到否定应答帧后重发</a:t>
            </a:r>
          </a:p>
        </p:txBody>
      </p:sp>
      <p:sp>
        <p:nvSpPr>
          <p:cNvPr id="34" name="Line 40">
            <a:extLst>
              <a:ext uri="{FF2B5EF4-FFF2-40B4-BE49-F238E27FC236}">
                <a16:creationId xmlns:a16="http://schemas.microsoft.com/office/drawing/2014/main" id="{92995B78-E68F-4AA5-A98C-00A7703D3619}"/>
              </a:ext>
            </a:extLst>
          </p:cNvPr>
          <p:cNvSpPr>
            <a:spLocks noChangeShapeType="1"/>
          </p:cNvSpPr>
          <p:nvPr/>
        </p:nvSpPr>
        <p:spPr bwMode="auto">
          <a:xfrm>
            <a:off x="5268912"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41">
            <a:extLst>
              <a:ext uri="{FF2B5EF4-FFF2-40B4-BE49-F238E27FC236}">
                <a16:creationId xmlns:a16="http://schemas.microsoft.com/office/drawing/2014/main" id="{0F21D1A9-62A9-47B8-9FAF-84408E364301}"/>
              </a:ext>
            </a:extLst>
          </p:cNvPr>
          <p:cNvSpPr>
            <a:spLocks noChangeShapeType="1"/>
          </p:cNvSpPr>
          <p:nvPr/>
        </p:nvSpPr>
        <p:spPr bwMode="auto">
          <a:xfrm flipH="1">
            <a:off x="5268912"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Text Box 42">
            <a:extLst>
              <a:ext uri="{FF2B5EF4-FFF2-40B4-BE49-F238E27FC236}">
                <a16:creationId xmlns:a16="http://schemas.microsoft.com/office/drawing/2014/main" id="{220946A8-236F-4E4C-B3E7-A67F9559722B}"/>
              </a:ext>
            </a:extLst>
          </p:cNvPr>
          <p:cNvSpPr txBox="1">
            <a:spLocks noChangeArrowheads="1"/>
          </p:cNvSpPr>
          <p:nvPr/>
        </p:nvSpPr>
        <p:spPr bwMode="auto">
          <a:xfrm>
            <a:off x="5718175"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37" name="Text Box 43">
            <a:extLst>
              <a:ext uri="{FF2B5EF4-FFF2-40B4-BE49-F238E27FC236}">
                <a16:creationId xmlns:a16="http://schemas.microsoft.com/office/drawing/2014/main" id="{F2A714E7-DA1C-42AF-8051-8D2D943B4F89}"/>
              </a:ext>
            </a:extLst>
          </p:cNvPr>
          <p:cNvSpPr txBox="1">
            <a:spLocks noChangeArrowheads="1"/>
          </p:cNvSpPr>
          <p:nvPr/>
        </p:nvSpPr>
        <p:spPr bwMode="auto">
          <a:xfrm>
            <a:off x="5718175"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8" name="Text Box 44">
            <a:extLst>
              <a:ext uri="{FF2B5EF4-FFF2-40B4-BE49-F238E27FC236}">
                <a16:creationId xmlns:a16="http://schemas.microsoft.com/office/drawing/2014/main" id="{EF4F35FE-380E-41BA-893A-68ACC1F45953}"/>
              </a:ext>
            </a:extLst>
          </p:cNvPr>
          <p:cNvSpPr txBox="1">
            <a:spLocks noChangeArrowheads="1"/>
          </p:cNvSpPr>
          <p:nvPr/>
        </p:nvSpPr>
        <p:spPr bwMode="auto">
          <a:xfrm>
            <a:off x="4874682"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39" name="Text Box 45">
            <a:extLst>
              <a:ext uri="{FF2B5EF4-FFF2-40B4-BE49-F238E27FC236}">
                <a16:creationId xmlns:a16="http://schemas.microsoft.com/office/drawing/2014/main" id="{1B6A25D3-FB69-43DA-A0BD-0697A5A8A298}"/>
              </a:ext>
            </a:extLst>
          </p:cNvPr>
          <p:cNvSpPr txBox="1">
            <a:spLocks noChangeArrowheads="1"/>
          </p:cNvSpPr>
          <p:nvPr/>
        </p:nvSpPr>
        <p:spPr bwMode="auto">
          <a:xfrm>
            <a:off x="6603470"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41" name="Group 47">
            <a:extLst>
              <a:ext uri="{FF2B5EF4-FFF2-40B4-BE49-F238E27FC236}">
                <a16:creationId xmlns:a16="http://schemas.microsoft.com/office/drawing/2014/main" id="{06630C9C-5209-483A-B978-900553109934}"/>
              </a:ext>
            </a:extLst>
          </p:cNvPr>
          <p:cNvGrpSpPr>
            <a:grpSpLocks/>
          </p:cNvGrpSpPr>
          <p:nvPr/>
        </p:nvGrpSpPr>
        <p:grpSpPr bwMode="auto">
          <a:xfrm>
            <a:off x="5268912" y="1924819"/>
            <a:ext cx="1728788" cy="3744913"/>
            <a:chOff x="748" y="1253"/>
            <a:chExt cx="1089" cy="2586"/>
          </a:xfrm>
        </p:grpSpPr>
        <p:sp>
          <p:nvSpPr>
            <p:cNvPr id="58" name="Line 48">
              <a:extLst>
                <a:ext uri="{FF2B5EF4-FFF2-40B4-BE49-F238E27FC236}">
                  <a16:creationId xmlns:a16="http://schemas.microsoft.com/office/drawing/2014/main" id="{065F83C8-EE92-4D21-AED6-ADCED125E74A}"/>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9" name="Line 49">
              <a:extLst>
                <a:ext uri="{FF2B5EF4-FFF2-40B4-BE49-F238E27FC236}">
                  <a16:creationId xmlns:a16="http://schemas.microsoft.com/office/drawing/2014/main" id="{F7550D19-94B2-4580-A4AD-2333CAE39F03}"/>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3" name="Line 51">
            <a:extLst>
              <a:ext uri="{FF2B5EF4-FFF2-40B4-BE49-F238E27FC236}">
                <a16:creationId xmlns:a16="http://schemas.microsoft.com/office/drawing/2014/main" id="{16D19872-EA8C-4F62-AFD6-8FB348CB3D7C}"/>
              </a:ext>
            </a:extLst>
          </p:cNvPr>
          <p:cNvSpPr>
            <a:spLocks noChangeShapeType="1"/>
          </p:cNvSpPr>
          <p:nvPr/>
        </p:nvSpPr>
        <p:spPr bwMode="auto">
          <a:xfrm>
            <a:off x="5268912"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4" name="Line 52">
            <a:extLst>
              <a:ext uri="{FF2B5EF4-FFF2-40B4-BE49-F238E27FC236}">
                <a16:creationId xmlns:a16="http://schemas.microsoft.com/office/drawing/2014/main" id="{856967E3-EF86-4A26-B8D1-34701FB7D3CB}"/>
              </a:ext>
            </a:extLst>
          </p:cNvPr>
          <p:cNvSpPr>
            <a:spLocks noChangeShapeType="1"/>
          </p:cNvSpPr>
          <p:nvPr/>
        </p:nvSpPr>
        <p:spPr bwMode="auto">
          <a:xfrm flipH="1">
            <a:off x="5268912"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5" name="Text Box 53">
            <a:extLst>
              <a:ext uri="{FF2B5EF4-FFF2-40B4-BE49-F238E27FC236}">
                <a16:creationId xmlns:a16="http://schemas.microsoft.com/office/drawing/2014/main" id="{2F2A04FB-6688-4206-93EC-F6ADE0546385}"/>
              </a:ext>
            </a:extLst>
          </p:cNvPr>
          <p:cNvSpPr txBox="1">
            <a:spLocks noChangeArrowheads="1"/>
          </p:cNvSpPr>
          <p:nvPr/>
        </p:nvSpPr>
        <p:spPr bwMode="auto">
          <a:xfrm>
            <a:off x="5718175"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6" name="Text Box 54">
            <a:extLst>
              <a:ext uri="{FF2B5EF4-FFF2-40B4-BE49-F238E27FC236}">
                <a16:creationId xmlns:a16="http://schemas.microsoft.com/office/drawing/2014/main" id="{DC4DCCC2-8CAC-454C-9F45-1A2D87F9D9AE}"/>
              </a:ext>
            </a:extLst>
          </p:cNvPr>
          <p:cNvSpPr txBox="1">
            <a:spLocks noChangeArrowheads="1"/>
          </p:cNvSpPr>
          <p:nvPr/>
        </p:nvSpPr>
        <p:spPr bwMode="auto">
          <a:xfrm>
            <a:off x="5718175"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47" name="Line 55">
            <a:extLst>
              <a:ext uri="{FF2B5EF4-FFF2-40B4-BE49-F238E27FC236}">
                <a16:creationId xmlns:a16="http://schemas.microsoft.com/office/drawing/2014/main" id="{9E15C7E8-0D3D-42DA-8E3A-E3F4E6AE84C3}"/>
              </a:ext>
            </a:extLst>
          </p:cNvPr>
          <p:cNvSpPr>
            <a:spLocks noChangeShapeType="1"/>
          </p:cNvSpPr>
          <p:nvPr/>
        </p:nvSpPr>
        <p:spPr bwMode="auto">
          <a:xfrm>
            <a:off x="5267325" y="3679007"/>
            <a:ext cx="1585913" cy="188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8" name="Text Box 57">
            <a:extLst>
              <a:ext uri="{FF2B5EF4-FFF2-40B4-BE49-F238E27FC236}">
                <a16:creationId xmlns:a16="http://schemas.microsoft.com/office/drawing/2014/main" id="{84CE7C99-4A5E-4CEC-9BAF-ABC7BB9BBE96}"/>
              </a:ext>
            </a:extLst>
          </p:cNvPr>
          <p:cNvSpPr txBox="1">
            <a:spLocks noChangeArrowheads="1"/>
          </p:cNvSpPr>
          <p:nvPr/>
        </p:nvSpPr>
        <p:spPr bwMode="auto">
          <a:xfrm>
            <a:off x="5718175"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9" name="Line 59">
            <a:extLst>
              <a:ext uri="{FF2B5EF4-FFF2-40B4-BE49-F238E27FC236}">
                <a16:creationId xmlns:a16="http://schemas.microsoft.com/office/drawing/2014/main" id="{FE5F8F70-DD65-49CF-914A-07E94A122750}"/>
              </a:ext>
            </a:extLst>
          </p:cNvPr>
          <p:cNvSpPr>
            <a:spLocks noChangeShapeType="1"/>
          </p:cNvSpPr>
          <p:nvPr/>
        </p:nvSpPr>
        <p:spPr bwMode="auto">
          <a:xfrm>
            <a:off x="5267325" y="4615632"/>
            <a:ext cx="1730375"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0" name="Line 60">
            <a:extLst>
              <a:ext uri="{FF2B5EF4-FFF2-40B4-BE49-F238E27FC236}">
                <a16:creationId xmlns:a16="http://schemas.microsoft.com/office/drawing/2014/main" id="{5EB4C8B7-D7A1-4C17-BA6E-1A0F5CA0623F}"/>
              </a:ext>
            </a:extLst>
          </p:cNvPr>
          <p:cNvSpPr>
            <a:spLocks noChangeShapeType="1"/>
          </p:cNvSpPr>
          <p:nvPr/>
        </p:nvSpPr>
        <p:spPr bwMode="auto">
          <a:xfrm flipH="1">
            <a:off x="5268912"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Text Box 61">
            <a:extLst>
              <a:ext uri="{FF2B5EF4-FFF2-40B4-BE49-F238E27FC236}">
                <a16:creationId xmlns:a16="http://schemas.microsoft.com/office/drawing/2014/main" id="{7E0CD210-0BDD-4D2C-BF42-F08D897517D1}"/>
              </a:ext>
            </a:extLst>
          </p:cNvPr>
          <p:cNvSpPr txBox="1">
            <a:spLocks noChangeArrowheads="1"/>
          </p:cNvSpPr>
          <p:nvPr/>
        </p:nvSpPr>
        <p:spPr bwMode="auto">
          <a:xfrm>
            <a:off x="5718175"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52" name="Text Box 62">
            <a:extLst>
              <a:ext uri="{FF2B5EF4-FFF2-40B4-BE49-F238E27FC236}">
                <a16:creationId xmlns:a16="http://schemas.microsoft.com/office/drawing/2014/main" id="{A23A904B-E0BC-4CCC-BC95-E3426A432D16}"/>
              </a:ext>
            </a:extLst>
          </p:cNvPr>
          <p:cNvSpPr txBox="1">
            <a:spLocks noChangeArrowheads="1"/>
          </p:cNvSpPr>
          <p:nvPr/>
        </p:nvSpPr>
        <p:spPr bwMode="auto">
          <a:xfrm>
            <a:off x="5718175"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53" name="Text Box 63">
            <a:extLst>
              <a:ext uri="{FF2B5EF4-FFF2-40B4-BE49-F238E27FC236}">
                <a16:creationId xmlns:a16="http://schemas.microsoft.com/office/drawing/2014/main" id="{A3D2722B-41E5-4504-9B17-FA481C0D534F}"/>
              </a:ext>
            </a:extLst>
          </p:cNvPr>
          <p:cNvSpPr txBox="1">
            <a:spLocks noChangeArrowheads="1"/>
          </p:cNvSpPr>
          <p:nvPr/>
        </p:nvSpPr>
        <p:spPr bwMode="auto">
          <a:xfrm>
            <a:off x="5570081" y="5645919"/>
            <a:ext cx="121058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帧丢失</a:t>
            </a:r>
            <a:endParaRPr lang="en-US" altLang="zh-CN" dirty="0">
              <a:solidFill>
                <a:srgbClr val="C00000"/>
              </a:solidFill>
              <a:sym typeface="+mn-lt"/>
            </a:endParaRPr>
          </a:p>
          <a:p>
            <a:r>
              <a:rPr lang="zh-CN" altLang="en-US" dirty="0">
                <a:sym typeface="+mn-lt"/>
              </a:rPr>
              <a:t>超时重发</a:t>
            </a:r>
          </a:p>
        </p:txBody>
      </p:sp>
      <p:sp>
        <p:nvSpPr>
          <p:cNvPr id="54" name="Text Box 88">
            <a:extLst>
              <a:ext uri="{FF2B5EF4-FFF2-40B4-BE49-F238E27FC236}">
                <a16:creationId xmlns:a16="http://schemas.microsoft.com/office/drawing/2014/main" id="{F351E388-FD3C-468A-89B5-20042A5BC3E9}"/>
              </a:ext>
            </a:extLst>
          </p:cNvPr>
          <p:cNvSpPr txBox="1">
            <a:spLocks noChangeArrowheads="1"/>
          </p:cNvSpPr>
          <p:nvPr/>
        </p:nvSpPr>
        <p:spPr bwMode="auto">
          <a:xfrm>
            <a:off x="4764087" y="3823469"/>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55" name="Line 93">
            <a:extLst>
              <a:ext uri="{FF2B5EF4-FFF2-40B4-BE49-F238E27FC236}">
                <a16:creationId xmlns:a16="http://schemas.microsoft.com/office/drawing/2014/main" id="{9D1FFDEC-6966-4ABC-BA16-0A335B37B2F2}"/>
              </a:ext>
            </a:extLst>
          </p:cNvPr>
          <p:cNvSpPr>
            <a:spLocks noChangeShapeType="1"/>
          </p:cNvSpPr>
          <p:nvPr/>
        </p:nvSpPr>
        <p:spPr bwMode="auto">
          <a:xfrm>
            <a:off x="4906962" y="3679007"/>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6" name="Line 94">
            <a:extLst>
              <a:ext uri="{FF2B5EF4-FFF2-40B4-BE49-F238E27FC236}">
                <a16:creationId xmlns:a16="http://schemas.microsoft.com/office/drawing/2014/main" id="{491656A0-9613-4AE5-AB09-A8A88FB7FB9F}"/>
              </a:ext>
            </a:extLst>
          </p:cNvPr>
          <p:cNvSpPr>
            <a:spLocks noChangeShapeType="1"/>
          </p:cNvSpPr>
          <p:nvPr/>
        </p:nvSpPr>
        <p:spPr bwMode="auto">
          <a:xfrm>
            <a:off x="4906962" y="4615632"/>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7" name="Line 95">
            <a:extLst>
              <a:ext uri="{FF2B5EF4-FFF2-40B4-BE49-F238E27FC236}">
                <a16:creationId xmlns:a16="http://schemas.microsoft.com/office/drawing/2014/main" id="{6B04637C-032E-49E2-8F6B-60308866C2AA}"/>
              </a:ext>
            </a:extLst>
          </p:cNvPr>
          <p:cNvSpPr>
            <a:spLocks noChangeShapeType="1"/>
          </p:cNvSpPr>
          <p:nvPr/>
        </p:nvSpPr>
        <p:spPr bwMode="auto">
          <a:xfrm>
            <a:off x="5122862" y="3679007"/>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0" name="矩形 59">
            <a:extLst>
              <a:ext uri="{FF2B5EF4-FFF2-40B4-BE49-F238E27FC236}">
                <a16:creationId xmlns:a16="http://schemas.microsoft.com/office/drawing/2014/main" id="{BC0F6B64-BD9E-4767-BC66-E1CA44D09A50}"/>
              </a:ext>
            </a:extLst>
          </p:cNvPr>
          <p:cNvSpPr/>
          <p:nvPr/>
        </p:nvSpPr>
        <p:spPr>
          <a:xfrm>
            <a:off x="2878818" y="3587357"/>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1" name="矩形 60">
            <a:extLst>
              <a:ext uri="{FF2B5EF4-FFF2-40B4-BE49-F238E27FC236}">
                <a16:creationId xmlns:a16="http://schemas.microsoft.com/office/drawing/2014/main" id="{31CFBFF4-3CA6-493D-ABCE-46DF260F5682}"/>
              </a:ext>
            </a:extLst>
          </p:cNvPr>
          <p:cNvSpPr/>
          <p:nvPr/>
        </p:nvSpPr>
        <p:spPr>
          <a:xfrm>
            <a:off x="6484030" y="3486919"/>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4" name="Line 64">
            <a:extLst>
              <a:ext uri="{FF2B5EF4-FFF2-40B4-BE49-F238E27FC236}">
                <a16:creationId xmlns:a16="http://schemas.microsoft.com/office/drawing/2014/main" id="{70C6F305-EEF9-4FC5-B189-92C80C0D4985}"/>
              </a:ext>
            </a:extLst>
          </p:cNvPr>
          <p:cNvSpPr>
            <a:spLocks noChangeShapeType="1"/>
          </p:cNvSpPr>
          <p:nvPr/>
        </p:nvSpPr>
        <p:spPr bwMode="auto">
          <a:xfrm>
            <a:off x="9299574" y="1911325"/>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5" name="Line 65">
            <a:extLst>
              <a:ext uri="{FF2B5EF4-FFF2-40B4-BE49-F238E27FC236}">
                <a16:creationId xmlns:a16="http://schemas.microsoft.com/office/drawing/2014/main" id="{EDE4F008-8271-4801-ACA6-FB0612146C80}"/>
              </a:ext>
            </a:extLst>
          </p:cNvPr>
          <p:cNvSpPr>
            <a:spLocks noChangeShapeType="1"/>
          </p:cNvSpPr>
          <p:nvPr/>
        </p:nvSpPr>
        <p:spPr bwMode="auto">
          <a:xfrm flipH="1">
            <a:off x="9299574" y="2244700"/>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6" name="Text Box 66">
            <a:extLst>
              <a:ext uri="{FF2B5EF4-FFF2-40B4-BE49-F238E27FC236}">
                <a16:creationId xmlns:a16="http://schemas.microsoft.com/office/drawing/2014/main" id="{3E035FE4-73E6-42EE-915A-F839BA88BA6C}"/>
              </a:ext>
            </a:extLst>
          </p:cNvPr>
          <p:cNvSpPr txBox="1">
            <a:spLocks noChangeArrowheads="1"/>
          </p:cNvSpPr>
          <p:nvPr/>
        </p:nvSpPr>
        <p:spPr bwMode="auto">
          <a:xfrm>
            <a:off x="9748837" y="183036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67" name="Text Box 67">
            <a:extLst>
              <a:ext uri="{FF2B5EF4-FFF2-40B4-BE49-F238E27FC236}">
                <a16:creationId xmlns:a16="http://schemas.microsoft.com/office/drawing/2014/main" id="{501A7372-4A85-499F-BD07-424E3B6A7D57}"/>
              </a:ext>
            </a:extLst>
          </p:cNvPr>
          <p:cNvSpPr txBox="1">
            <a:spLocks noChangeArrowheads="1"/>
          </p:cNvSpPr>
          <p:nvPr/>
        </p:nvSpPr>
        <p:spPr bwMode="auto">
          <a:xfrm>
            <a:off x="9748837" y="2263750"/>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68" name="Text Box 68">
            <a:extLst>
              <a:ext uri="{FF2B5EF4-FFF2-40B4-BE49-F238E27FC236}">
                <a16:creationId xmlns:a16="http://schemas.microsoft.com/office/drawing/2014/main" id="{BCF87D94-F176-48D8-A9A6-20FA24439791}"/>
              </a:ext>
            </a:extLst>
          </p:cNvPr>
          <p:cNvSpPr txBox="1">
            <a:spLocks noChangeArrowheads="1"/>
          </p:cNvSpPr>
          <p:nvPr/>
        </p:nvSpPr>
        <p:spPr bwMode="auto">
          <a:xfrm>
            <a:off x="8905343"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69" name="Text Box 69">
            <a:extLst>
              <a:ext uri="{FF2B5EF4-FFF2-40B4-BE49-F238E27FC236}">
                <a16:creationId xmlns:a16="http://schemas.microsoft.com/office/drawing/2014/main" id="{AE311FEF-A369-4CBD-B8D1-5401FCCE6334}"/>
              </a:ext>
            </a:extLst>
          </p:cNvPr>
          <p:cNvSpPr txBox="1">
            <a:spLocks noChangeArrowheads="1"/>
          </p:cNvSpPr>
          <p:nvPr/>
        </p:nvSpPr>
        <p:spPr bwMode="auto">
          <a:xfrm>
            <a:off x="10634131"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71" name="Group 71">
            <a:extLst>
              <a:ext uri="{FF2B5EF4-FFF2-40B4-BE49-F238E27FC236}">
                <a16:creationId xmlns:a16="http://schemas.microsoft.com/office/drawing/2014/main" id="{4DA98C1C-5B44-4245-B1C6-9F7332B28831}"/>
              </a:ext>
            </a:extLst>
          </p:cNvPr>
          <p:cNvGrpSpPr>
            <a:grpSpLocks/>
          </p:cNvGrpSpPr>
          <p:nvPr/>
        </p:nvGrpSpPr>
        <p:grpSpPr bwMode="auto">
          <a:xfrm>
            <a:off x="9299574" y="1839887"/>
            <a:ext cx="1728787" cy="3744913"/>
            <a:chOff x="748" y="1253"/>
            <a:chExt cx="1089" cy="2586"/>
          </a:xfrm>
        </p:grpSpPr>
        <p:sp>
          <p:nvSpPr>
            <p:cNvPr id="90" name="Line 72">
              <a:extLst>
                <a:ext uri="{FF2B5EF4-FFF2-40B4-BE49-F238E27FC236}">
                  <a16:creationId xmlns:a16="http://schemas.microsoft.com/office/drawing/2014/main" id="{89EE103E-AF5C-4E00-954D-F4CFBC0ED8F4}"/>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1" name="Line 73">
              <a:extLst>
                <a:ext uri="{FF2B5EF4-FFF2-40B4-BE49-F238E27FC236}">
                  <a16:creationId xmlns:a16="http://schemas.microsoft.com/office/drawing/2014/main" id="{296E7BF9-38F1-4589-AA24-D67EC9E5FB4D}"/>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73" name="Line 75">
            <a:extLst>
              <a:ext uri="{FF2B5EF4-FFF2-40B4-BE49-F238E27FC236}">
                <a16:creationId xmlns:a16="http://schemas.microsoft.com/office/drawing/2014/main" id="{D26BA84C-3B55-4A60-BB94-B0CF05AF6148}"/>
              </a:ext>
            </a:extLst>
          </p:cNvPr>
          <p:cNvSpPr>
            <a:spLocks noChangeShapeType="1"/>
          </p:cNvSpPr>
          <p:nvPr/>
        </p:nvSpPr>
        <p:spPr bwMode="auto">
          <a:xfrm>
            <a:off x="9299574" y="2713012"/>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4" name="Line 76">
            <a:extLst>
              <a:ext uri="{FF2B5EF4-FFF2-40B4-BE49-F238E27FC236}">
                <a16:creationId xmlns:a16="http://schemas.microsoft.com/office/drawing/2014/main" id="{B9ED7D34-B3B2-4B30-9849-AAAE796C96D4}"/>
              </a:ext>
            </a:extLst>
          </p:cNvPr>
          <p:cNvSpPr>
            <a:spLocks noChangeShapeType="1"/>
          </p:cNvSpPr>
          <p:nvPr/>
        </p:nvSpPr>
        <p:spPr bwMode="auto">
          <a:xfrm flipH="1">
            <a:off x="9299574" y="30463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5" name="Text Box 77">
            <a:extLst>
              <a:ext uri="{FF2B5EF4-FFF2-40B4-BE49-F238E27FC236}">
                <a16:creationId xmlns:a16="http://schemas.microsoft.com/office/drawing/2014/main" id="{EE006B8F-F095-48C9-B65A-0C16F114F489}"/>
              </a:ext>
            </a:extLst>
          </p:cNvPr>
          <p:cNvSpPr txBox="1">
            <a:spLocks noChangeArrowheads="1"/>
          </p:cNvSpPr>
          <p:nvPr/>
        </p:nvSpPr>
        <p:spPr bwMode="auto">
          <a:xfrm>
            <a:off x="9748837" y="26320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6" name="Text Box 78">
            <a:extLst>
              <a:ext uri="{FF2B5EF4-FFF2-40B4-BE49-F238E27FC236}">
                <a16:creationId xmlns:a16="http://schemas.microsoft.com/office/drawing/2014/main" id="{4A227A79-1864-434F-A698-1D2B89DD5BA6}"/>
              </a:ext>
            </a:extLst>
          </p:cNvPr>
          <p:cNvSpPr txBox="1">
            <a:spLocks noChangeArrowheads="1"/>
          </p:cNvSpPr>
          <p:nvPr/>
        </p:nvSpPr>
        <p:spPr bwMode="auto">
          <a:xfrm>
            <a:off x="9748837" y="30654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77" name="Line 79">
            <a:extLst>
              <a:ext uri="{FF2B5EF4-FFF2-40B4-BE49-F238E27FC236}">
                <a16:creationId xmlns:a16="http://schemas.microsoft.com/office/drawing/2014/main" id="{F42095A1-C813-47CB-9394-0B7C247D0DB9}"/>
              </a:ext>
            </a:extLst>
          </p:cNvPr>
          <p:cNvSpPr>
            <a:spLocks noChangeShapeType="1"/>
          </p:cNvSpPr>
          <p:nvPr/>
        </p:nvSpPr>
        <p:spPr bwMode="auto">
          <a:xfrm>
            <a:off x="9299574" y="3594075"/>
            <a:ext cx="1728787" cy="2714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8" name="Line 80">
            <a:extLst>
              <a:ext uri="{FF2B5EF4-FFF2-40B4-BE49-F238E27FC236}">
                <a16:creationId xmlns:a16="http://schemas.microsoft.com/office/drawing/2014/main" id="{F1A64FCC-03ED-48B5-B2DD-F154ECFC61AB}"/>
              </a:ext>
            </a:extLst>
          </p:cNvPr>
          <p:cNvSpPr>
            <a:spLocks noChangeShapeType="1"/>
          </p:cNvSpPr>
          <p:nvPr/>
        </p:nvSpPr>
        <p:spPr bwMode="auto">
          <a:xfrm flipH="1">
            <a:off x="9588499" y="3909987"/>
            <a:ext cx="1439862" cy="3063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9" name="Text Box 81">
            <a:extLst>
              <a:ext uri="{FF2B5EF4-FFF2-40B4-BE49-F238E27FC236}">
                <a16:creationId xmlns:a16="http://schemas.microsoft.com/office/drawing/2014/main" id="{19B5A8E2-36A0-4F5E-BDD2-7283FFA6B127}"/>
              </a:ext>
            </a:extLst>
          </p:cNvPr>
          <p:cNvSpPr txBox="1">
            <a:spLocks noChangeArrowheads="1"/>
          </p:cNvSpPr>
          <p:nvPr/>
        </p:nvSpPr>
        <p:spPr bwMode="auto">
          <a:xfrm>
            <a:off x="9748837" y="34956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0" name="Text Box 82">
            <a:extLst>
              <a:ext uri="{FF2B5EF4-FFF2-40B4-BE49-F238E27FC236}">
                <a16:creationId xmlns:a16="http://schemas.microsoft.com/office/drawing/2014/main" id="{278F4CA7-40DB-43DF-A186-F7E78765FB0B}"/>
              </a:ext>
            </a:extLst>
          </p:cNvPr>
          <p:cNvSpPr txBox="1">
            <a:spLocks noChangeArrowheads="1"/>
          </p:cNvSpPr>
          <p:nvPr/>
        </p:nvSpPr>
        <p:spPr bwMode="auto">
          <a:xfrm>
            <a:off x="9748837" y="39290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1" name="Line 83">
            <a:extLst>
              <a:ext uri="{FF2B5EF4-FFF2-40B4-BE49-F238E27FC236}">
                <a16:creationId xmlns:a16="http://schemas.microsoft.com/office/drawing/2014/main" id="{595C88F2-DC0D-4E2A-9194-FB554C5DDDF2}"/>
              </a:ext>
            </a:extLst>
          </p:cNvPr>
          <p:cNvSpPr>
            <a:spLocks noChangeShapeType="1"/>
          </p:cNvSpPr>
          <p:nvPr/>
        </p:nvSpPr>
        <p:spPr bwMode="auto">
          <a:xfrm>
            <a:off x="9299574" y="4530700"/>
            <a:ext cx="1728787"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4">
            <a:extLst>
              <a:ext uri="{FF2B5EF4-FFF2-40B4-BE49-F238E27FC236}">
                <a16:creationId xmlns:a16="http://schemas.microsoft.com/office/drawing/2014/main" id="{3CDEC77E-51E1-4369-A697-DB5CC1D36666}"/>
              </a:ext>
            </a:extLst>
          </p:cNvPr>
          <p:cNvSpPr>
            <a:spLocks noChangeShapeType="1"/>
          </p:cNvSpPr>
          <p:nvPr/>
        </p:nvSpPr>
        <p:spPr bwMode="auto">
          <a:xfrm flipH="1">
            <a:off x="9299574" y="48370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Text Box 85">
            <a:extLst>
              <a:ext uri="{FF2B5EF4-FFF2-40B4-BE49-F238E27FC236}">
                <a16:creationId xmlns:a16="http://schemas.microsoft.com/office/drawing/2014/main" id="{11808261-343A-465D-873D-202D4D343A8C}"/>
              </a:ext>
            </a:extLst>
          </p:cNvPr>
          <p:cNvSpPr txBox="1">
            <a:spLocks noChangeArrowheads="1"/>
          </p:cNvSpPr>
          <p:nvPr/>
        </p:nvSpPr>
        <p:spPr bwMode="auto">
          <a:xfrm>
            <a:off x="9748837" y="44227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4" name="Text Box 86">
            <a:extLst>
              <a:ext uri="{FF2B5EF4-FFF2-40B4-BE49-F238E27FC236}">
                <a16:creationId xmlns:a16="http://schemas.microsoft.com/office/drawing/2014/main" id="{A7C57DD0-C4B2-4B91-AFA1-D3183E9C34E7}"/>
              </a:ext>
            </a:extLst>
          </p:cNvPr>
          <p:cNvSpPr txBox="1">
            <a:spLocks noChangeArrowheads="1"/>
          </p:cNvSpPr>
          <p:nvPr/>
        </p:nvSpPr>
        <p:spPr bwMode="auto">
          <a:xfrm>
            <a:off x="9748837" y="48561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5" name="Text Box 87">
            <a:extLst>
              <a:ext uri="{FF2B5EF4-FFF2-40B4-BE49-F238E27FC236}">
                <a16:creationId xmlns:a16="http://schemas.microsoft.com/office/drawing/2014/main" id="{0D68B0DA-54B3-4A0A-954D-C774FD7C072E}"/>
              </a:ext>
            </a:extLst>
          </p:cNvPr>
          <p:cNvSpPr txBox="1">
            <a:spLocks noChangeArrowheads="1"/>
          </p:cNvSpPr>
          <p:nvPr/>
        </p:nvSpPr>
        <p:spPr bwMode="auto">
          <a:xfrm>
            <a:off x="9429640" y="5645919"/>
            <a:ext cx="146706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C00000"/>
                </a:solidFill>
                <a:latin typeface="+mn-ea"/>
                <a:cs typeface="+mn-ea"/>
                <a:sym typeface="+mn-lt"/>
              </a:rPr>
              <a:t>应答帧丢失</a:t>
            </a:r>
            <a:endParaRPr lang="en-US" altLang="zh-CN" sz="2000" dirty="0">
              <a:solidFill>
                <a:srgbClr val="C00000"/>
              </a:solidFill>
              <a:latin typeface="+mn-ea"/>
              <a:cs typeface="+mn-ea"/>
              <a:sym typeface="+mn-lt"/>
            </a:endParaRPr>
          </a:p>
          <a:p>
            <a:pPr algn="ctr" fontAlgn="base">
              <a:lnSpc>
                <a:spcPct val="120000"/>
              </a:lnSpc>
              <a:spcBef>
                <a:spcPct val="0"/>
              </a:spcBef>
              <a:spcAft>
                <a:spcPct val="0"/>
              </a:spcAft>
            </a:pPr>
            <a:r>
              <a:rPr lang="zh-CN" altLang="en-US" sz="2000" dirty="0">
                <a:solidFill>
                  <a:srgbClr val="000000"/>
                </a:solidFill>
                <a:latin typeface="+mn-ea"/>
                <a:cs typeface="+mn-ea"/>
                <a:sym typeface="+mn-lt"/>
              </a:rPr>
              <a:t>超时重发</a:t>
            </a:r>
          </a:p>
        </p:txBody>
      </p:sp>
      <p:sp>
        <p:nvSpPr>
          <p:cNvPr id="86" name="Text Box 96">
            <a:extLst>
              <a:ext uri="{FF2B5EF4-FFF2-40B4-BE49-F238E27FC236}">
                <a16:creationId xmlns:a16="http://schemas.microsoft.com/office/drawing/2014/main" id="{CE544A0F-D21C-45E9-AA34-3478674A241A}"/>
              </a:ext>
            </a:extLst>
          </p:cNvPr>
          <p:cNvSpPr txBox="1">
            <a:spLocks noChangeArrowheads="1"/>
          </p:cNvSpPr>
          <p:nvPr/>
        </p:nvSpPr>
        <p:spPr bwMode="auto">
          <a:xfrm>
            <a:off x="8796337" y="3738537"/>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87" name="Line 97">
            <a:extLst>
              <a:ext uri="{FF2B5EF4-FFF2-40B4-BE49-F238E27FC236}">
                <a16:creationId xmlns:a16="http://schemas.microsoft.com/office/drawing/2014/main" id="{13B060A3-2AC9-4387-AF09-688C8F87E7D9}"/>
              </a:ext>
            </a:extLst>
          </p:cNvPr>
          <p:cNvSpPr>
            <a:spLocks noChangeShapeType="1"/>
          </p:cNvSpPr>
          <p:nvPr/>
        </p:nvSpPr>
        <p:spPr bwMode="auto">
          <a:xfrm>
            <a:off x="8939212" y="3594075"/>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8" name="Line 98">
            <a:extLst>
              <a:ext uri="{FF2B5EF4-FFF2-40B4-BE49-F238E27FC236}">
                <a16:creationId xmlns:a16="http://schemas.microsoft.com/office/drawing/2014/main" id="{B3E254FC-B4BE-40F0-9F5E-7FF3515861E6}"/>
              </a:ext>
            </a:extLst>
          </p:cNvPr>
          <p:cNvSpPr>
            <a:spLocks noChangeShapeType="1"/>
          </p:cNvSpPr>
          <p:nvPr/>
        </p:nvSpPr>
        <p:spPr bwMode="auto">
          <a:xfrm>
            <a:off x="8939212" y="4530700"/>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9" name="Line 99">
            <a:extLst>
              <a:ext uri="{FF2B5EF4-FFF2-40B4-BE49-F238E27FC236}">
                <a16:creationId xmlns:a16="http://schemas.microsoft.com/office/drawing/2014/main" id="{83EF7D79-1DAC-4ADB-9935-2DED94316F74}"/>
              </a:ext>
            </a:extLst>
          </p:cNvPr>
          <p:cNvSpPr>
            <a:spLocks noChangeShapeType="1"/>
          </p:cNvSpPr>
          <p:nvPr/>
        </p:nvSpPr>
        <p:spPr bwMode="auto">
          <a:xfrm>
            <a:off x="9155112" y="3594075"/>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2" name="图形 91">
            <a:extLst>
              <a:ext uri="{FF2B5EF4-FFF2-40B4-BE49-F238E27FC236}">
                <a16:creationId xmlns:a16="http://schemas.microsoft.com/office/drawing/2014/main" id="{3FC28AEA-4032-4C19-82B1-70AE9A9AD8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1469" y="1475812"/>
            <a:ext cx="588835" cy="445833"/>
          </a:xfrm>
          <a:prstGeom prst="rect">
            <a:avLst/>
          </a:prstGeom>
        </p:spPr>
      </p:pic>
      <p:pic>
        <p:nvPicPr>
          <p:cNvPr id="93" name="图形 92">
            <a:extLst>
              <a:ext uri="{FF2B5EF4-FFF2-40B4-BE49-F238E27FC236}">
                <a16:creationId xmlns:a16="http://schemas.microsoft.com/office/drawing/2014/main" id="{F13C9367-CFFF-4614-BC63-42BF2F4F3F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41" y="1483083"/>
            <a:ext cx="588835" cy="445833"/>
          </a:xfrm>
          <a:prstGeom prst="rect">
            <a:avLst/>
          </a:prstGeom>
        </p:spPr>
      </p:pic>
      <p:pic>
        <p:nvPicPr>
          <p:cNvPr id="94" name="图形 93">
            <a:extLst>
              <a:ext uri="{FF2B5EF4-FFF2-40B4-BE49-F238E27FC236}">
                <a16:creationId xmlns:a16="http://schemas.microsoft.com/office/drawing/2014/main" id="{769D3078-B446-4FDA-92BC-B299A83AF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5399" y="1388117"/>
            <a:ext cx="588835" cy="445833"/>
          </a:xfrm>
          <a:prstGeom prst="rect">
            <a:avLst/>
          </a:prstGeom>
        </p:spPr>
      </p:pic>
      <p:pic>
        <p:nvPicPr>
          <p:cNvPr id="95" name="图形 94">
            <a:extLst>
              <a:ext uri="{FF2B5EF4-FFF2-40B4-BE49-F238E27FC236}">
                <a16:creationId xmlns:a16="http://schemas.microsoft.com/office/drawing/2014/main" id="{1A21EA13-ECA6-433F-8E72-0E5E012DF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2136" y="1395388"/>
            <a:ext cx="588835" cy="445833"/>
          </a:xfrm>
          <a:prstGeom prst="rect">
            <a:avLst/>
          </a:prstGeom>
        </p:spPr>
      </p:pic>
      <p:sp>
        <p:nvSpPr>
          <p:cNvPr id="96" name="Line 104">
            <a:extLst>
              <a:ext uri="{FF2B5EF4-FFF2-40B4-BE49-F238E27FC236}">
                <a16:creationId xmlns:a16="http://schemas.microsoft.com/office/drawing/2014/main" id="{D5C9D286-148E-47B9-8F65-D843CE1001CE}"/>
              </a:ext>
            </a:extLst>
          </p:cNvPr>
          <p:cNvSpPr>
            <a:spLocks noChangeShapeType="1"/>
          </p:cNvSpPr>
          <p:nvPr/>
        </p:nvSpPr>
        <p:spPr bwMode="auto">
          <a:xfrm>
            <a:off x="9504234" y="1654490"/>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7" name="Line 104">
            <a:extLst>
              <a:ext uri="{FF2B5EF4-FFF2-40B4-BE49-F238E27FC236}">
                <a16:creationId xmlns:a16="http://schemas.microsoft.com/office/drawing/2014/main" id="{C35228E3-36C1-4555-957D-57E1192ABF29}"/>
              </a:ext>
            </a:extLst>
          </p:cNvPr>
          <p:cNvSpPr>
            <a:spLocks noChangeShapeType="1"/>
          </p:cNvSpPr>
          <p:nvPr/>
        </p:nvSpPr>
        <p:spPr bwMode="auto">
          <a:xfrm>
            <a:off x="1573598" y="1705999"/>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8" name="图形 97">
            <a:extLst>
              <a:ext uri="{FF2B5EF4-FFF2-40B4-BE49-F238E27FC236}">
                <a16:creationId xmlns:a16="http://schemas.microsoft.com/office/drawing/2014/main" id="{A9A1C070-E176-43DD-8203-30C2733F88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763" y="1468237"/>
            <a:ext cx="588835" cy="445833"/>
          </a:xfrm>
          <a:prstGeom prst="rect">
            <a:avLst/>
          </a:prstGeom>
        </p:spPr>
      </p:pic>
      <p:pic>
        <p:nvPicPr>
          <p:cNvPr id="99" name="图形 98">
            <a:extLst>
              <a:ext uri="{FF2B5EF4-FFF2-40B4-BE49-F238E27FC236}">
                <a16:creationId xmlns:a16="http://schemas.microsoft.com/office/drawing/2014/main" id="{D5DDBAF3-57E3-4552-832B-715860667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2641" y="1448696"/>
            <a:ext cx="588835" cy="445833"/>
          </a:xfrm>
          <a:prstGeom prst="rect">
            <a:avLst/>
          </a:prstGeom>
        </p:spPr>
      </p:pic>
      <p:sp>
        <p:nvSpPr>
          <p:cNvPr id="100" name="矩形 99">
            <a:extLst>
              <a:ext uri="{FF2B5EF4-FFF2-40B4-BE49-F238E27FC236}">
                <a16:creationId xmlns:a16="http://schemas.microsoft.com/office/drawing/2014/main" id="{BD1EF1CF-11FC-4A87-A592-A780C3D26906}"/>
              </a:ext>
            </a:extLst>
          </p:cNvPr>
          <p:cNvSpPr/>
          <p:nvPr/>
        </p:nvSpPr>
        <p:spPr>
          <a:xfrm>
            <a:off x="9437527" y="3773463"/>
            <a:ext cx="492443" cy="767390"/>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Tree>
    <p:extLst>
      <p:ext uri="{BB962C8B-B14F-4D97-AF65-F5344CB8AC3E}">
        <p14:creationId xmlns:p14="http://schemas.microsoft.com/office/powerpoint/2010/main" val="46195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063A9-F1FC-4555-81DD-10F7C7475858}"/>
              </a:ext>
            </a:extLst>
          </p:cNvPr>
          <p:cNvSpPr>
            <a:spLocks noGrp="1"/>
          </p:cNvSpPr>
          <p:nvPr>
            <p:ph type="title"/>
          </p:nvPr>
        </p:nvSpPr>
        <p:spPr/>
        <p:txBody>
          <a:bodyPr/>
          <a:lstStyle/>
          <a:p>
            <a:r>
              <a:rPr lang="zh-CN" altLang="en-US" dirty="0"/>
              <a:t>基于停等协议实现差错控制的技术要点</a:t>
            </a:r>
          </a:p>
        </p:txBody>
      </p:sp>
      <p:sp>
        <p:nvSpPr>
          <p:cNvPr id="3" name="内容占位符 2">
            <a:extLst>
              <a:ext uri="{FF2B5EF4-FFF2-40B4-BE49-F238E27FC236}">
                <a16:creationId xmlns:a16="http://schemas.microsoft.com/office/drawing/2014/main" id="{705728CF-D2B1-49FC-BA37-2C0E539E4871}"/>
              </a:ext>
            </a:extLst>
          </p:cNvPr>
          <p:cNvSpPr>
            <a:spLocks noGrp="1"/>
          </p:cNvSpPr>
          <p:nvPr>
            <p:ph idx="1"/>
          </p:nvPr>
        </p:nvSpPr>
        <p:spPr/>
        <p:txBody>
          <a:bodyPr/>
          <a:lstStyle/>
          <a:p>
            <a:r>
              <a:rPr lang="zh-CN" altLang="en-US" dirty="0"/>
              <a:t>发送端要保留数据帧的</a:t>
            </a:r>
            <a:r>
              <a:rPr lang="zh-CN" altLang="en-US" dirty="0">
                <a:solidFill>
                  <a:srgbClr val="C00000"/>
                </a:solidFill>
              </a:rPr>
              <a:t>备份</a:t>
            </a:r>
            <a:r>
              <a:rPr lang="zh-CN" altLang="en-US" dirty="0"/>
              <a:t>。</a:t>
            </a:r>
          </a:p>
          <a:p>
            <a:r>
              <a:rPr lang="zh-CN" altLang="en-US" dirty="0"/>
              <a:t>发送的数据帧</a:t>
            </a:r>
            <a:r>
              <a:rPr lang="zh-CN" altLang="en-US" dirty="0">
                <a:solidFill>
                  <a:srgbClr val="C00000"/>
                </a:solidFill>
              </a:rPr>
              <a:t>序号</a:t>
            </a:r>
            <a:r>
              <a:rPr lang="zh-CN" altLang="en-US" dirty="0"/>
              <a:t>必须要</a:t>
            </a:r>
            <a:r>
              <a:rPr lang="en-US" altLang="zh-CN" dirty="0"/>
              <a:t>0</a:t>
            </a:r>
            <a:r>
              <a:rPr lang="zh-CN" altLang="en-US" dirty="0"/>
              <a:t>和</a:t>
            </a:r>
            <a:r>
              <a:rPr lang="en-US" altLang="zh-CN" dirty="0"/>
              <a:t>1</a:t>
            </a:r>
            <a:r>
              <a:rPr lang="zh-CN" altLang="en-US" dirty="0"/>
              <a:t>交替</a:t>
            </a:r>
            <a:endParaRPr lang="en-US" altLang="zh-CN" dirty="0"/>
          </a:p>
          <a:p>
            <a:r>
              <a:rPr lang="zh-CN" altLang="en-US" dirty="0">
                <a:solidFill>
                  <a:srgbClr val="C00000"/>
                </a:solidFill>
              </a:rPr>
              <a:t>应答帧</a:t>
            </a:r>
            <a:r>
              <a:rPr lang="en-US" altLang="zh-CN" dirty="0">
                <a:solidFill>
                  <a:srgbClr val="C00000"/>
                </a:solidFill>
              </a:rPr>
              <a:t>(ACK)</a:t>
            </a:r>
            <a:r>
              <a:rPr lang="zh-CN" altLang="en-US" dirty="0">
                <a:solidFill>
                  <a:srgbClr val="C00000"/>
                </a:solidFill>
              </a:rPr>
              <a:t>：</a:t>
            </a:r>
            <a:r>
              <a:rPr lang="zh-CN" altLang="en-US" dirty="0"/>
              <a:t>对正确接收帧的确认</a:t>
            </a:r>
            <a:endParaRPr lang="en-US" altLang="zh-CN" dirty="0"/>
          </a:p>
          <a:p>
            <a:pPr lvl="1"/>
            <a:r>
              <a:rPr lang="zh-CN" altLang="en-US" dirty="0"/>
              <a:t>应答帧的序号和接收帧序号相反，表示当前帧已经收到，期望接收的下一帧的序号</a:t>
            </a:r>
          </a:p>
          <a:p>
            <a:r>
              <a:rPr lang="zh-CN" altLang="en-US" dirty="0">
                <a:solidFill>
                  <a:srgbClr val="C00000"/>
                </a:solidFill>
              </a:rPr>
              <a:t>否定应答帧</a:t>
            </a:r>
            <a:r>
              <a:rPr lang="en-US" altLang="zh-CN" dirty="0">
                <a:solidFill>
                  <a:srgbClr val="C00000"/>
                </a:solidFill>
              </a:rPr>
              <a:t>(NAK)</a:t>
            </a:r>
            <a:r>
              <a:rPr lang="zh-CN" altLang="en-US" dirty="0">
                <a:solidFill>
                  <a:srgbClr val="C00000"/>
                </a:solidFill>
              </a:rPr>
              <a:t>：</a:t>
            </a:r>
            <a:r>
              <a:rPr lang="zh-CN" altLang="en-US" dirty="0"/>
              <a:t>通知发送方重新发送最近的一帧</a:t>
            </a:r>
          </a:p>
          <a:p>
            <a:r>
              <a:rPr lang="zh-CN" altLang="en-US" dirty="0">
                <a:solidFill>
                  <a:srgbClr val="C00000"/>
                </a:solidFill>
              </a:rPr>
              <a:t>定时器：</a:t>
            </a:r>
            <a:r>
              <a:rPr lang="zh-CN" altLang="en-US" dirty="0"/>
              <a:t>判断数据帧在约定的时间内没有收到确认，需要重发</a:t>
            </a:r>
          </a:p>
          <a:p>
            <a:endParaRPr lang="zh-CN" altLang="en-US" dirty="0"/>
          </a:p>
        </p:txBody>
      </p:sp>
      <p:sp>
        <p:nvSpPr>
          <p:cNvPr id="4" name="灯片编号占位符 3">
            <a:extLst>
              <a:ext uri="{FF2B5EF4-FFF2-40B4-BE49-F238E27FC236}">
                <a16:creationId xmlns:a16="http://schemas.microsoft.com/office/drawing/2014/main" id="{A45873F2-5642-4F6E-81C9-9EE938489119}"/>
              </a:ext>
            </a:extLst>
          </p:cNvPr>
          <p:cNvSpPr>
            <a:spLocks noGrp="1"/>
          </p:cNvSpPr>
          <p:nvPr>
            <p:ph type="sldNum" sz="quarter" idx="12"/>
          </p:nvPr>
        </p:nvSpPr>
        <p:spPr/>
        <p:txBody>
          <a:bodyPr/>
          <a:lstStyle/>
          <a:p>
            <a:fld id="{C8BB1146-E542-4D4E-B8E9-6919A11DDD48}" type="slidenum">
              <a:rPr lang="en-US" smtClean="0"/>
              <a:t>49</a:t>
            </a:fld>
            <a:endParaRPr lang="en-US"/>
          </a:p>
        </p:txBody>
      </p:sp>
    </p:spTree>
    <p:extLst>
      <p:ext uri="{BB962C8B-B14F-4D97-AF65-F5344CB8AC3E}">
        <p14:creationId xmlns:p14="http://schemas.microsoft.com/office/powerpoint/2010/main" val="28711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C238B-87BC-46D7-B8DD-72CF6D0513AB}"/>
              </a:ext>
            </a:extLst>
          </p:cNvPr>
          <p:cNvSpPr>
            <a:spLocks noGrp="1"/>
          </p:cNvSpPr>
          <p:nvPr>
            <p:ph type="title"/>
          </p:nvPr>
        </p:nvSpPr>
        <p:spPr/>
        <p:txBody>
          <a:bodyPr/>
          <a:lstStyle/>
          <a:p>
            <a:r>
              <a:rPr lang="zh-CN" altLang="en-US" dirty="0"/>
              <a:t>对互连的网络思考一个问题</a:t>
            </a:r>
          </a:p>
        </p:txBody>
      </p:sp>
      <p:sp>
        <p:nvSpPr>
          <p:cNvPr id="4" name="内容占位符 3">
            <a:extLst>
              <a:ext uri="{FF2B5EF4-FFF2-40B4-BE49-F238E27FC236}">
                <a16:creationId xmlns:a16="http://schemas.microsoft.com/office/drawing/2014/main" id="{8A9C0857-0999-4B93-ABBE-1D1EB09A89AD}"/>
              </a:ext>
            </a:extLst>
          </p:cNvPr>
          <p:cNvSpPr>
            <a:spLocks noGrp="1"/>
          </p:cNvSpPr>
          <p:nvPr>
            <p:ph idx="10"/>
          </p:nvPr>
        </p:nvSpPr>
        <p:spPr>
          <a:xfrm>
            <a:off x="5453506" y="1130982"/>
            <a:ext cx="6065394" cy="5008562"/>
          </a:xfrm>
        </p:spPr>
        <p:txBody>
          <a:bodyPr>
            <a:normAutofit/>
          </a:bodyPr>
          <a:lstStyle/>
          <a:p>
            <a:r>
              <a:rPr lang="zh-CN" altLang="en-US" dirty="0"/>
              <a:t>网络中任意两个结点，不管是否直接相连，从网络层层面看，都能够相互通信：</a:t>
            </a:r>
          </a:p>
          <a:p>
            <a:pPr lvl="1"/>
            <a:r>
              <a:rPr lang="zh-CN" altLang="en-US" dirty="0"/>
              <a:t>不直接相连的两个结点，通过中间结点的转发</a:t>
            </a:r>
          </a:p>
          <a:p>
            <a:pPr lvl="1"/>
            <a:r>
              <a:rPr lang="zh-CN" altLang="en-US" dirty="0"/>
              <a:t>直接相连的两个结点，可以直接发送到对方</a:t>
            </a:r>
          </a:p>
          <a:p>
            <a:r>
              <a:rPr lang="zh-CN" altLang="en-US" dirty="0"/>
              <a:t>不管结点间是直接发送，还是通过沿途其它中间结点来转发，最终都要通过两个直接相连的结点在相连接口、相连线路上来发送数据、接收数据</a:t>
            </a:r>
          </a:p>
          <a:p>
            <a:pPr algn="ctr">
              <a:lnSpc>
                <a:spcPct val="120000"/>
              </a:lnSpc>
            </a:pPr>
            <a:r>
              <a:rPr lang="zh-CN" altLang="en-US" sz="2400" dirty="0">
                <a:solidFill>
                  <a:srgbClr val="3333FF"/>
                </a:solidFill>
                <a:cs typeface="+mn-ea"/>
                <a:sym typeface="+mn-lt"/>
              </a:rPr>
              <a:t>在物理层提供比特流传输服务基础上，相连结点如何实现</a:t>
            </a:r>
            <a:r>
              <a:rPr lang="zh-CN" altLang="en-US" sz="2400" dirty="0">
                <a:solidFill>
                  <a:srgbClr val="FF0000"/>
                </a:solidFill>
                <a:cs typeface="+mn-ea"/>
                <a:sym typeface="+mn-lt"/>
              </a:rPr>
              <a:t>正确</a:t>
            </a:r>
            <a:r>
              <a:rPr lang="zh-CN" altLang="en-US" sz="2400" dirty="0">
                <a:solidFill>
                  <a:srgbClr val="3333FF"/>
                </a:solidFill>
                <a:cs typeface="+mn-ea"/>
                <a:sym typeface="+mn-lt"/>
              </a:rPr>
              <a:t>的数据发送与接收？</a:t>
            </a:r>
            <a:endParaRPr lang="en-US" altLang="zh-CN" sz="2400" dirty="0">
              <a:solidFill>
                <a:srgbClr val="3333FF"/>
              </a:solidFill>
              <a:cs typeface="+mn-ea"/>
              <a:sym typeface="+mn-lt"/>
            </a:endParaRPr>
          </a:p>
          <a:p>
            <a:endParaRPr lang="zh-CN" altLang="en-US" dirty="0"/>
          </a:p>
        </p:txBody>
      </p:sp>
      <p:sp>
        <p:nvSpPr>
          <p:cNvPr id="5" name="灯片编号占位符 4">
            <a:extLst>
              <a:ext uri="{FF2B5EF4-FFF2-40B4-BE49-F238E27FC236}">
                <a16:creationId xmlns:a16="http://schemas.microsoft.com/office/drawing/2014/main" id="{CCBA02A5-502F-4E76-9AD7-6B85718BC004}"/>
              </a:ext>
            </a:extLst>
          </p:cNvPr>
          <p:cNvSpPr>
            <a:spLocks noGrp="1"/>
          </p:cNvSpPr>
          <p:nvPr>
            <p:ph type="sldNum" sz="quarter" idx="12"/>
          </p:nvPr>
        </p:nvSpPr>
        <p:spPr/>
        <p:txBody>
          <a:bodyPr/>
          <a:lstStyle/>
          <a:p>
            <a:fld id="{C8BB1146-E542-4D4E-B8E9-6919A11DDD48}" type="slidenum">
              <a:rPr lang="en-US" smtClean="0"/>
              <a:t>5</a:t>
            </a:fld>
            <a:endParaRPr lang="en-US"/>
          </a:p>
        </p:txBody>
      </p:sp>
      <p:pic>
        <p:nvPicPr>
          <p:cNvPr id="7" name="图形 6">
            <a:extLst>
              <a:ext uri="{FF2B5EF4-FFF2-40B4-BE49-F238E27FC236}">
                <a16:creationId xmlns:a16="http://schemas.microsoft.com/office/drawing/2014/main" id="{A24B079F-7D22-41A4-B652-A23192002A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7828" y="1505154"/>
            <a:ext cx="502240" cy="439979"/>
          </a:xfrm>
          <a:prstGeom prst="rect">
            <a:avLst/>
          </a:prstGeom>
        </p:spPr>
      </p:pic>
      <p:sp>
        <p:nvSpPr>
          <p:cNvPr id="8" name="Freeform 9">
            <a:extLst>
              <a:ext uri="{FF2B5EF4-FFF2-40B4-BE49-F238E27FC236}">
                <a16:creationId xmlns:a16="http://schemas.microsoft.com/office/drawing/2014/main" id="{F3710D7E-A2C0-424E-B99A-7802508E3E13}"/>
              </a:ext>
            </a:extLst>
          </p:cNvPr>
          <p:cNvSpPr/>
          <p:nvPr/>
        </p:nvSpPr>
        <p:spPr bwMode="auto">
          <a:xfrm rot="20235030">
            <a:off x="4447658" y="4241061"/>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9" name="图形 8">
            <a:extLst>
              <a:ext uri="{FF2B5EF4-FFF2-40B4-BE49-F238E27FC236}">
                <a16:creationId xmlns:a16="http://schemas.microsoft.com/office/drawing/2014/main" id="{37545F5D-C3CA-450E-9E5A-B5A496F704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91288" y="1491448"/>
            <a:ext cx="623733" cy="562931"/>
          </a:xfrm>
          <a:prstGeom prst="rect">
            <a:avLst/>
          </a:prstGeom>
        </p:spPr>
      </p:pic>
      <p:pic>
        <p:nvPicPr>
          <p:cNvPr id="10" name="图形 9">
            <a:extLst>
              <a:ext uri="{FF2B5EF4-FFF2-40B4-BE49-F238E27FC236}">
                <a16:creationId xmlns:a16="http://schemas.microsoft.com/office/drawing/2014/main" id="{195D46C9-B056-46D6-A969-A443F653A5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30121" y="2727008"/>
            <a:ext cx="623733" cy="562931"/>
          </a:xfrm>
          <a:prstGeom prst="rect">
            <a:avLst/>
          </a:prstGeom>
        </p:spPr>
      </p:pic>
      <p:pic>
        <p:nvPicPr>
          <p:cNvPr id="11" name="图形 10">
            <a:extLst>
              <a:ext uri="{FF2B5EF4-FFF2-40B4-BE49-F238E27FC236}">
                <a16:creationId xmlns:a16="http://schemas.microsoft.com/office/drawing/2014/main" id="{4BE67047-2111-45CE-B43B-FC9BCC071E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89753" y="2755346"/>
            <a:ext cx="623733" cy="562931"/>
          </a:xfrm>
          <a:prstGeom prst="rect">
            <a:avLst/>
          </a:prstGeom>
        </p:spPr>
      </p:pic>
      <p:sp>
        <p:nvSpPr>
          <p:cNvPr id="12" name="Freeform 9">
            <a:extLst>
              <a:ext uri="{FF2B5EF4-FFF2-40B4-BE49-F238E27FC236}">
                <a16:creationId xmlns:a16="http://schemas.microsoft.com/office/drawing/2014/main" id="{D96D24D5-3A29-4D02-99C6-D7AEE56698DC}"/>
              </a:ext>
            </a:extLst>
          </p:cNvPr>
          <p:cNvSpPr/>
          <p:nvPr/>
        </p:nvSpPr>
        <p:spPr bwMode="auto">
          <a:xfrm rot="1988854">
            <a:off x="3873927" y="4278692"/>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3" name="Line 233">
            <a:extLst>
              <a:ext uri="{FF2B5EF4-FFF2-40B4-BE49-F238E27FC236}">
                <a16:creationId xmlns:a16="http://schemas.microsoft.com/office/drawing/2014/main" id="{4C84F3BF-F5D2-4C0B-9BF7-9D86534FBC24}"/>
              </a:ext>
            </a:extLst>
          </p:cNvPr>
          <p:cNvSpPr>
            <a:spLocks noChangeShapeType="1"/>
          </p:cNvSpPr>
          <p:nvPr>
            <p:custDataLst>
              <p:tags r:id="rId1"/>
            </p:custDataLst>
          </p:nvPr>
        </p:nvSpPr>
        <p:spPr bwMode="auto">
          <a:xfrm flipV="1">
            <a:off x="1137466" y="5008975"/>
            <a:ext cx="368249" cy="375880"/>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D1BA59E2-B1C5-4E23-9BD8-FED9D608B12D}"/>
              </a:ext>
            </a:extLst>
          </p:cNvPr>
          <p:cNvSpPr>
            <a:spLocks noChangeShapeType="1"/>
          </p:cNvSpPr>
          <p:nvPr>
            <p:custDataLst>
              <p:tags r:id="rId2"/>
            </p:custDataLst>
          </p:nvPr>
        </p:nvSpPr>
        <p:spPr bwMode="auto">
          <a:xfrm flipH="1" flipV="1">
            <a:off x="2162758" y="5005140"/>
            <a:ext cx="398142"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233">
            <a:extLst>
              <a:ext uri="{FF2B5EF4-FFF2-40B4-BE49-F238E27FC236}">
                <a16:creationId xmlns:a16="http://schemas.microsoft.com/office/drawing/2014/main" id="{EA62A0B7-4657-4B69-B347-90F40D182995}"/>
              </a:ext>
            </a:extLst>
          </p:cNvPr>
          <p:cNvSpPr>
            <a:spLocks noChangeShapeType="1"/>
          </p:cNvSpPr>
          <p:nvPr>
            <p:custDataLst>
              <p:tags r:id="rId3"/>
            </p:custDataLst>
          </p:nvPr>
        </p:nvSpPr>
        <p:spPr bwMode="auto">
          <a:xfrm flipV="1">
            <a:off x="2341988" y="3278695"/>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6" name="Line 99">
            <a:extLst>
              <a:ext uri="{FF2B5EF4-FFF2-40B4-BE49-F238E27FC236}">
                <a16:creationId xmlns:a16="http://schemas.microsoft.com/office/drawing/2014/main" id="{10393320-14AC-4E24-BB6F-4273D20F2211}"/>
              </a:ext>
            </a:extLst>
          </p:cNvPr>
          <p:cNvSpPr>
            <a:spLocks noChangeShapeType="1"/>
          </p:cNvSpPr>
          <p:nvPr>
            <p:custDataLst>
              <p:tags r:id="rId4"/>
            </p:custDataLst>
          </p:nvPr>
        </p:nvSpPr>
        <p:spPr bwMode="auto">
          <a:xfrm rot="5400000" flipH="1" flipV="1">
            <a:off x="2446161" y="2048021"/>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8A88970D-0B2F-4007-A4FB-4FF5A6DA6FA6}"/>
              </a:ext>
            </a:extLst>
          </p:cNvPr>
          <p:cNvSpPr>
            <a:spLocks noChangeShapeType="1"/>
          </p:cNvSpPr>
          <p:nvPr>
            <p:custDataLst>
              <p:tags r:id="rId5"/>
            </p:custDataLst>
          </p:nvPr>
        </p:nvSpPr>
        <p:spPr bwMode="auto">
          <a:xfrm rot="5400000" flipH="1">
            <a:off x="3393418" y="2115163"/>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977F610-A55A-4C1F-A782-0E9B0B680CA1}"/>
              </a:ext>
            </a:extLst>
          </p:cNvPr>
          <p:cNvSpPr>
            <a:spLocks noChangeShapeType="1"/>
          </p:cNvSpPr>
          <p:nvPr>
            <p:custDataLst>
              <p:tags r:id="rId6"/>
            </p:custDataLst>
          </p:nvPr>
        </p:nvSpPr>
        <p:spPr bwMode="auto">
          <a:xfrm rot="5400000" flipH="1" flipV="1">
            <a:off x="3277455" y="2420110"/>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1CC9FF0C-0069-4AB5-AB85-9A110C2A1BC4}"/>
              </a:ext>
            </a:extLst>
          </p:cNvPr>
          <p:cNvSpPr>
            <a:spLocks noChangeShapeType="1"/>
          </p:cNvSpPr>
          <p:nvPr>
            <p:custDataLst>
              <p:tags r:id="rId7"/>
            </p:custDataLst>
          </p:nvPr>
        </p:nvSpPr>
        <p:spPr bwMode="auto">
          <a:xfrm rot="5400000" flipH="1">
            <a:off x="3902291" y="3564668"/>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Line 99">
            <a:extLst>
              <a:ext uri="{FF2B5EF4-FFF2-40B4-BE49-F238E27FC236}">
                <a16:creationId xmlns:a16="http://schemas.microsoft.com/office/drawing/2014/main" id="{A3342C63-F2CB-46A7-BC92-2B47F148A1B7}"/>
              </a:ext>
            </a:extLst>
          </p:cNvPr>
          <p:cNvSpPr>
            <a:spLocks noChangeShapeType="1"/>
          </p:cNvSpPr>
          <p:nvPr>
            <p:custDataLst>
              <p:tags r:id="rId8"/>
            </p:custDataLst>
          </p:nvPr>
        </p:nvSpPr>
        <p:spPr bwMode="auto">
          <a:xfrm rot="5400000" flipH="1">
            <a:off x="2220059" y="1036790"/>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1" name="文本框 20">
            <a:extLst>
              <a:ext uri="{FF2B5EF4-FFF2-40B4-BE49-F238E27FC236}">
                <a16:creationId xmlns:a16="http://schemas.microsoft.com/office/drawing/2014/main" id="{4E3B0BE1-5857-41BE-85A1-2D09952BC5C3}"/>
              </a:ext>
            </a:extLst>
          </p:cNvPr>
          <p:cNvSpPr txBox="1"/>
          <p:nvPr/>
        </p:nvSpPr>
        <p:spPr>
          <a:xfrm>
            <a:off x="681266" y="1278362"/>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2" name="文本框 21">
            <a:extLst>
              <a:ext uri="{FF2B5EF4-FFF2-40B4-BE49-F238E27FC236}">
                <a16:creationId xmlns:a16="http://schemas.microsoft.com/office/drawing/2014/main" id="{E6FF5B5C-9744-4162-B1DC-11D3DA3C3DF1}"/>
              </a:ext>
            </a:extLst>
          </p:cNvPr>
          <p:cNvSpPr txBox="1"/>
          <p:nvPr/>
        </p:nvSpPr>
        <p:spPr>
          <a:xfrm>
            <a:off x="2959951" y="123196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3" name="文本框 22">
            <a:extLst>
              <a:ext uri="{FF2B5EF4-FFF2-40B4-BE49-F238E27FC236}">
                <a16:creationId xmlns:a16="http://schemas.microsoft.com/office/drawing/2014/main" id="{3101E278-C982-4BAF-A3F5-9B1C0968A5D2}"/>
              </a:ext>
            </a:extLst>
          </p:cNvPr>
          <p:cNvSpPr txBox="1"/>
          <p:nvPr/>
        </p:nvSpPr>
        <p:spPr>
          <a:xfrm>
            <a:off x="4439873" y="288292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4" name="文本框 23">
            <a:extLst>
              <a:ext uri="{FF2B5EF4-FFF2-40B4-BE49-F238E27FC236}">
                <a16:creationId xmlns:a16="http://schemas.microsoft.com/office/drawing/2014/main" id="{3744418B-7D6D-4236-9125-288369ACA6D5}"/>
              </a:ext>
            </a:extLst>
          </p:cNvPr>
          <p:cNvSpPr txBox="1"/>
          <p:nvPr/>
        </p:nvSpPr>
        <p:spPr>
          <a:xfrm>
            <a:off x="1408544" y="2913528"/>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5" name="文本框 24">
            <a:extLst>
              <a:ext uri="{FF2B5EF4-FFF2-40B4-BE49-F238E27FC236}">
                <a16:creationId xmlns:a16="http://schemas.microsoft.com/office/drawing/2014/main" id="{F87F440D-D210-47D2-AD86-5D70DDD73B9A}"/>
              </a:ext>
            </a:extLst>
          </p:cNvPr>
          <p:cNvSpPr txBox="1"/>
          <p:nvPr/>
        </p:nvSpPr>
        <p:spPr>
          <a:xfrm>
            <a:off x="4394958" y="4150282"/>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6" name="文本框 25">
            <a:extLst>
              <a:ext uri="{FF2B5EF4-FFF2-40B4-BE49-F238E27FC236}">
                <a16:creationId xmlns:a16="http://schemas.microsoft.com/office/drawing/2014/main" id="{36672BFC-954F-43F7-8757-F31AFEEAEB45}"/>
              </a:ext>
            </a:extLst>
          </p:cNvPr>
          <p:cNvSpPr txBox="1"/>
          <p:nvPr/>
        </p:nvSpPr>
        <p:spPr>
          <a:xfrm>
            <a:off x="1775166" y="5709755"/>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7" name="文本框 26">
            <a:extLst>
              <a:ext uri="{FF2B5EF4-FFF2-40B4-BE49-F238E27FC236}">
                <a16:creationId xmlns:a16="http://schemas.microsoft.com/office/drawing/2014/main" id="{603CF492-AB11-4867-B2DE-3BB83E98A208}"/>
              </a:ext>
            </a:extLst>
          </p:cNvPr>
          <p:cNvSpPr txBox="1"/>
          <p:nvPr/>
        </p:nvSpPr>
        <p:spPr>
          <a:xfrm>
            <a:off x="3599384" y="5709691"/>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8" name="文本框 27">
            <a:extLst>
              <a:ext uri="{FF2B5EF4-FFF2-40B4-BE49-F238E27FC236}">
                <a16:creationId xmlns:a16="http://schemas.microsoft.com/office/drawing/2014/main" id="{5F7A5B0B-9D86-4B1E-B211-AA590F261E1E}"/>
              </a:ext>
            </a:extLst>
          </p:cNvPr>
          <p:cNvSpPr txBox="1"/>
          <p:nvPr/>
        </p:nvSpPr>
        <p:spPr>
          <a:xfrm>
            <a:off x="4394958" y="5669054"/>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9" name="矩形 28">
            <a:extLst>
              <a:ext uri="{FF2B5EF4-FFF2-40B4-BE49-F238E27FC236}">
                <a16:creationId xmlns:a16="http://schemas.microsoft.com/office/drawing/2014/main" id="{8426E976-93DE-4A79-9C6E-7A8B5CE0C321}"/>
              </a:ext>
            </a:extLst>
          </p:cNvPr>
          <p:cNvSpPr/>
          <p:nvPr/>
        </p:nvSpPr>
        <p:spPr>
          <a:xfrm>
            <a:off x="3656188" y="2064512"/>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30" name="矩形 29">
            <a:extLst>
              <a:ext uri="{FF2B5EF4-FFF2-40B4-BE49-F238E27FC236}">
                <a16:creationId xmlns:a16="http://schemas.microsoft.com/office/drawing/2014/main" id="{E634D1AA-8CAB-4CF7-810F-AD9522E5E73A}"/>
              </a:ext>
            </a:extLst>
          </p:cNvPr>
          <p:cNvSpPr/>
          <p:nvPr/>
        </p:nvSpPr>
        <p:spPr>
          <a:xfrm>
            <a:off x="4208838" y="338620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grpSp>
        <p:nvGrpSpPr>
          <p:cNvPr id="32" name="组合 31">
            <a:extLst>
              <a:ext uri="{FF2B5EF4-FFF2-40B4-BE49-F238E27FC236}">
                <a16:creationId xmlns:a16="http://schemas.microsoft.com/office/drawing/2014/main" id="{076BC249-3685-4FD6-9AD4-A1D3D81EF57D}"/>
              </a:ext>
            </a:extLst>
          </p:cNvPr>
          <p:cNvGrpSpPr/>
          <p:nvPr/>
        </p:nvGrpSpPr>
        <p:grpSpPr>
          <a:xfrm>
            <a:off x="1386067" y="4791737"/>
            <a:ext cx="843917" cy="213405"/>
            <a:chOff x="6596063" y="4965700"/>
            <a:chExt cx="839787" cy="282575"/>
          </a:xfrm>
        </p:grpSpPr>
        <p:sp>
          <p:nvSpPr>
            <p:cNvPr id="33" name="Freeform 5">
              <a:extLst>
                <a:ext uri="{FF2B5EF4-FFF2-40B4-BE49-F238E27FC236}">
                  <a16:creationId xmlns:a16="http://schemas.microsoft.com/office/drawing/2014/main" id="{B6D28EAB-39DB-4673-8CD6-66FAA44E3655}"/>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6">
              <a:extLst>
                <a:ext uri="{FF2B5EF4-FFF2-40B4-BE49-F238E27FC236}">
                  <a16:creationId xmlns:a16="http://schemas.microsoft.com/office/drawing/2014/main" id="{64CAB4D2-D9A5-43D7-BE0C-DAD204AC8A6F}"/>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7">
              <a:extLst>
                <a:ext uri="{FF2B5EF4-FFF2-40B4-BE49-F238E27FC236}">
                  <a16:creationId xmlns:a16="http://schemas.microsoft.com/office/drawing/2014/main" id="{51C0C28D-494F-45FD-B1EC-D8FE1AE4A27B}"/>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8">
              <a:extLst>
                <a:ext uri="{FF2B5EF4-FFF2-40B4-BE49-F238E27FC236}">
                  <a16:creationId xmlns:a16="http://schemas.microsoft.com/office/drawing/2014/main" id="{647A0723-84A5-493F-B32E-888FC97C07F6}"/>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9">
              <a:extLst>
                <a:ext uri="{FF2B5EF4-FFF2-40B4-BE49-F238E27FC236}">
                  <a16:creationId xmlns:a16="http://schemas.microsoft.com/office/drawing/2014/main" id="{A57A9B3B-2887-449E-A57F-7D61A9529E8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0">
              <a:extLst>
                <a:ext uri="{FF2B5EF4-FFF2-40B4-BE49-F238E27FC236}">
                  <a16:creationId xmlns:a16="http://schemas.microsoft.com/office/drawing/2014/main" id="{10A3D29A-BFAE-487C-BB95-DD2DA465AF0B}"/>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9" name="Freeform 11">
              <a:extLst>
                <a:ext uri="{FF2B5EF4-FFF2-40B4-BE49-F238E27FC236}">
                  <a16:creationId xmlns:a16="http://schemas.microsoft.com/office/drawing/2014/main" id="{0AB15EE1-31AA-4467-91F0-C0936DDEBF71}"/>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41" name="图形 40">
            <a:extLst>
              <a:ext uri="{FF2B5EF4-FFF2-40B4-BE49-F238E27FC236}">
                <a16:creationId xmlns:a16="http://schemas.microsoft.com/office/drawing/2014/main" id="{08744F05-AB71-40F3-A20D-0F1C9DECD5F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4080" y="5389226"/>
            <a:ext cx="356718" cy="270087"/>
          </a:xfrm>
          <a:prstGeom prst="rect">
            <a:avLst/>
          </a:prstGeom>
        </p:spPr>
      </p:pic>
      <p:sp>
        <p:nvSpPr>
          <p:cNvPr id="42" name="矩形 41">
            <a:extLst>
              <a:ext uri="{FF2B5EF4-FFF2-40B4-BE49-F238E27FC236}">
                <a16:creationId xmlns:a16="http://schemas.microsoft.com/office/drawing/2014/main" id="{8C5CB409-C6D5-45CF-B835-E7F566B9B23F}"/>
              </a:ext>
            </a:extLst>
          </p:cNvPr>
          <p:cNvSpPr/>
          <p:nvPr/>
        </p:nvSpPr>
        <p:spPr>
          <a:xfrm>
            <a:off x="3940638" y="4791489"/>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pic>
        <p:nvPicPr>
          <p:cNvPr id="45" name="图形 44">
            <a:extLst>
              <a:ext uri="{FF2B5EF4-FFF2-40B4-BE49-F238E27FC236}">
                <a16:creationId xmlns:a16="http://schemas.microsoft.com/office/drawing/2014/main" id="{9A035C42-06C6-4AA6-BBC1-76A09CF56D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21063" y="3906023"/>
            <a:ext cx="447238" cy="297273"/>
          </a:xfrm>
          <a:prstGeom prst="rect">
            <a:avLst/>
          </a:prstGeom>
        </p:spPr>
      </p:pic>
      <p:pic>
        <p:nvPicPr>
          <p:cNvPr id="46" name="图形 45">
            <a:extLst>
              <a:ext uri="{FF2B5EF4-FFF2-40B4-BE49-F238E27FC236}">
                <a16:creationId xmlns:a16="http://schemas.microsoft.com/office/drawing/2014/main" id="{408B0648-940A-48F5-85DE-CE6769426D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01049" y="5384857"/>
            <a:ext cx="356718" cy="270087"/>
          </a:xfrm>
          <a:prstGeom prst="rect">
            <a:avLst/>
          </a:prstGeom>
        </p:spPr>
      </p:pic>
      <p:pic>
        <p:nvPicPr>
          <p:cNvPr id="47" name="图形 46">
            <a:extLst>
              <a:ext uri="{FF2B5EF4-FFF2-40B4-BE49-F238E27FC236}">
                <a16:creationId xmlns:a16="http://schemas.microsoft.com/office/drawing/2014/main" id="{A74786FB-EFD7-44BB-A320-66DA0DD0D10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43062" y="5382914"/>
            <a:ext cx="356718" cy="270087"/>
          </a:xfrm>
          <a:prstGeom prst="rect">
            <a:avLst/>
          </a:prstGeom>
        </p:spPr>
      </p:pic>
      <p:pic>
        <p:nvPicPr>
          <p:cNvPr id="48" name="图形 47">
            <a:extLst>
              <a:ext uri="{FF2B5EF4-FFF2-40B4-BE49-F238E27FC236}">
                <a16:creationId xmlns:a16="http://schemas.microsoft.com/office/drawing/2014/main" id="{83B903DC-C8BB-47A3-8DC5-BF1D31C56D2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68144" y="5407220"/>
            <a:ext cx="356718" cy="270087"/>
          </a:xfrm>
          <a:prstGeom prst="rect">
            <a:avLst/>
          </a:prstGeom>
        </p:spPr>
      </p:pic>
      <p:sp>
        <p:nvSpPr>
          <p:cNvPr id="49" name="Line 233">
            <a:extLst>
              <a:ext uri="{FF2B5EF4-FFF2-40B4-BE49-F238E27FC236}">
                <a16:creationId xmlns:a16="http://schemas.microsoft.com/office/drawing/2014/main" id="{6208674B-565B-4E9F-B0C1-E45B6F4EAA1D}"/>
              </a:ext>
            </a:extLst>
          </p:cNvPr>
          <p:cNvSpPr>
            <a:spLocks noChangeShapeType="1"/>
          </p:cNvSpPr>
          <p:nvPr>
            <p:custDataLst>
              <p:tags r:id="rId9"/>
            </p:custDataLst>
          </p:nvPr>
        </p:nvSpPr>
        <p:spPr bwMode="auto">
          <a:xfrm flipH="1" flipV="1">
            <a:off x="1826808" y="5005141"/>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Line 233">
            <a:extLst>
              <a:ext uri="{FF2B5EF4-FFF2-40B4-BE49-F238E27FC236}">
                <a16:creationId xmlns:a16="http://schemas.microsoft.com/office/drawing/2014/main" id="{E6771400-C562-4993-B163-1E71044FAAEE}"/>
              </a:ext>
            </a:extLst>
          </p:cNvPr>
          <p:cNvSpPr>
            <a:spLocks noChangeShapeType="1"/>
          </p:cNvSpPr>
          <p:nvPr>
            <p:custDataLst>
              <p:tags r:id="rId10"/>
            </p:custDataLst>
          </p:nvPr>
        </p:nvSpPr>
        <p:spPr bwMode="auto">
          <a:xfrm flipV="1">
            <a:off x="1915880" y="4229902"/>
            <a:ext cx="272372" cy="561834"/>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1" name="Line 233">
            <a:extLst>
              <a:ext uri="{FF2B5EF4-FFF2-40B4-BE49-F238E27FC236}">
                <a16:creationId xmlns:a16="http://schemas.microsoft.com/office/drawing/2014/main" id="{874CC739-6958-495F-BC0C-2FA81C2A84FF}"/>
              </a:ext>
            </a:extLst>
          </p:cNvPr>
          <p:cNvSpPr>
            <a:spLocks noChangeShapeType="1"/>
          </p:cNvSpPr>
          <p:nvPr>
            <p:custDataLst>
              <p:tags r:id="rId11"/>
            </p:custDataLst>
          </p:nvPr>
        </p:nvSpPr>
        <p:spPr bwMode="auto">
          <a:xfrm flipH="1" flipV="1">
            <a:off x="2513869" y="4224718"/>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2" name="文本框 51">
            <a:extLst>
              <a:ext uri="{FF2B5EF4-FFF2-40B4-BE49-F238E27FC236}">
                <a16:creationId xmlns:a16="http://schemas.microsoft.com/office/drawing/2014/main" id="{9C4160C9-18E6-4FC1-9389-8B56E8966DCA}"/>
              </a:ext>
            </a:extLst>
          </p:cNvPr>
          <p:cNvSpPr txBox="1"/>
          <p:nvPr/>
        </p:nvSpPr>
        <p:spPr>
          <a:xfrm>
            <a:off x="2527836" y="3941687"/>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3" name="文本框 52">
            <a:extLst>
              <a:ext uri="{FF2B5EF4-FFF2-40B4-BE49-F238E27FC236}">
                <a16:creationId xmlns:a16="http://schemas.microsoft.com/office/drawing/2014/main" id="{1F01D329-7B10-45C6-9B42-B153B26FA494}"/>
              </a:ext>
            </a:extLst>
          </p:cNvPr>
          <p:cNvSpPr txBox="1"/>
          <p:nvPr/>
        </p:nvSpPr>
        <p:spPr>
          <a:xfrm>
            <a:off x="2163815" y="4772948"/>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5" name="矩形 54">
            <a:extLst>
              <a:ext uri="{FF2B5EF4-FFF2-40B4-BE49-F238E27FC236}">
                <a16:creationId xmlns:a16="http://schemas.microsoft.com/office/drawing/2014/main" id="{A935CF11-6E8C-4184-9D25-A3E891907EE2}"/>
              </a:ext>
            </a:extLst>
          </p:cNvPr>
          <p:cNvSpPr/>
          <p:nvPr/>
        </p:nvSpPr>
        <p:spPr>
          <a:xfrm>
            <a:off x="2809000" y="304478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6" name="矩形 55">
            <a:extLst>
              <a:ext uri="{FF2B5EF4-FFF2-40B4-BE49-F238E27FC236}">
                <a16:creationId xmlns:a16="http://schemas.microsoft.com/office/drawing/2014/main" id="{FF47F4C8-56BB-468B-A5C8-88E09E1D8529}"/>
              </a:ext>
            </a:extLst>
          </p:cNvPr>
          <p:cNvSpPr/>
          <p:nvPr/>
        </p:nvSpPr>
        <p:spPr>
          <a:xfrm>
            <a:off x="2728034" y="4290594"/>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7" name="图形 56">
            <a:extLst>
              <a:ext uri="{FF2B5EF4-FFF2-40B4-BE49-F238E27FC236}">
                <a16:creationId xmlns:a16="http://schemas.microsoft.com/office/drawing/2014/main" id="{08B11237-FBE6-4FDA-BB75-BC33B552B42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20020" y="3849460"/>
            <a:ext cx="520365" cy="367316"/>
          </a:xfrm>
          <a:prstGeom prst="rect">
            <a:avLst/>
          </a:prstGeom>
        </p:spPr>
      </p:pic>
      <p:grpSp>
        <p:nvGrpSpPr>
          <p:cNvPr id="58" name="组合 57">
            <a:extLst>
              <a:ext uri="{FF2B5EF4-FFF2-40B4-BE49-F238E27FC236}">
                <a16:creationId xmlns:a16="http://schemas.microsoft.com/office/drawing/2014/main" id="{E635EB9E-172A-43D0-9EFE-49649B7877D7}"/>
              </a:ext>
            </a:extLst>
          </p:cNvPr>
          <p:cNvGrpSpPr/>
          <p:nvPr/>
        </p:nvGrpSpPr>
        <p:grpSpPr>
          <a:xfrm>
            <a:off x="4513216" y="5425517"/>
            <a:ext cx="361325" cy="243537"/>
            <a:chOff x="4513216" y="5597452"/>
            <a:chExt cx="361325" cy="243537"/>
          </a:xfrm>
        </p:grpSpPr>
        <p:sp>
          <p:nvSpPr>
            <p:cNvPr id="59" name="Freeform 192">
              <a:extLst>
                <a:ext uri="{FF2B5EF4-FFF2-40B4-BE49-F238E27FC236}">
                  <a16:creationId xmlns:a16="http://schemas.microsoft.com/office/drawing/2014/main" id="{5AE53DEB-32AD-4E3C-BB43-EC98A40D1789}"/>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Freeform 193">
              <a:extLst>
                <a:ext uri="{FF2B5EF4-FFF2-40B4-BE49-F238E27FC236}">
                  <a16:creationId xmlns:a16="http://schemas.microsoft.com/office/drawing/2014/main" id="{D366929C-9A34-4CE5-A149-DADDF6E3EB79}"/>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4">
              <a:extLst>
                <a:ext uri="{FF2B5EF4-FFF2-40B4-BE49-F238E27FC236}">
                  <a16:creationId xmlns:a16="http://schemas.microsoft.com/office/drawing/2014/main" id="{795DA6C0-DE2F-42DE-A44A-D86238D12085}"/>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5">
              <a:extLst>
                <a:ext uri="{FF2B5EF4-FFF2-40B4-BE49-F238E27FC236}">
                  <a16:creationId xmlns:a16="http://schemas.microsoft.com/office/drawing/2014/main" id="{DD29685A-1639-47AD-946B-7BA84BCE3C5A}"/>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6">
              <a:extLst>
                <a:ext uri="{FF2B5EF4-FFF2-40B4-BE49-F238E27FC236}">
                  <a16:creationId xmlns:a16="http://schemas.microsoft.com/office/drawing/2014/main" id="{3CC0D6AF-50E4-41D0-8A51-6A70B4DB2F4B}"/>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7">
              <a:extLst>
                <a:ext uri="{FF2B5EF4-FFF2-40B4-BE49-F238E27FC236}">
                  <a16:creationId xmlns:a16="http://schemas.microsoft.com/office/drawing/2014/main" id="{A8501344-BC7B-4B65-9DE9-000EC006CA4A}"/>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198">
              <a:extLst>
                <a:ext uri="{FF2B5EF4-FFF2-40B4-BE49-F238E27FC236}">
                  <a16:creationId xmlns:a16="http://schemas.microsoft.com/office/drawing/2014/main" id="{4DADBF6D-EF76-4DB1-A51D-E181A5BF3FB1}"/>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199">
              <a:extLst>
                <a:ext uri="{FF2B5EF4-FFF2-40B4-BE49-F238E27FC236}">
                  <a16:creationId xmlns:a16="http://schemas.microsoft.com/office/drawing/2014/main" id="{D173EC86-D29F-4C10-A100-792FFB3FA7D5}"/>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0">
              <a:extLst>
                <a:ext uri="{FF2B5EF4-FFF2-40B4-BE49-F238E27FC236}">
                  <a16:creationId xmlns:a16="http://schemas.microsoft.com/office/drawing/2014/main" id="{7EDA75AA-3CA6-456C-A812-0556BB4F81FB}"/>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1">
              <a:extLst>
                <a:ext uri="{FF2B5EF4-FFF2-40B4-BE49-F238E27FC236}">
                  <a16:creationId xmlns:a16="http://schemas.microsoft.com/office/drawing/2014/main" id="{E255706A-DA33-4332-923D-C9AAC2458518}"/>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9" name="Freeform 202">
              <a:extLst>
                <a:ext uri="{FF2B5EF4-FFF2-40B4-BE49-F238E27FC236}">
                  <a16:creationId xmlns:a16="http://schemas.microsoft.com/office/drawing/2014/main" id="{10AED643-2D4E-404B-A81B-D80EEC9AB1C0}"/>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70" name="Freeform 203">
              <a:extLst>
                <a:ext uri="{FF2B5EF4-FFF2-40B4-BE49-F238E27FC236}">
                  <a16:creationId xmlns:a16="http://schemas.microsoft.com/office/drawing/2014/main" id="{54E31B3B-4E34-444B-878A-A0DAC7126AE1}"/>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71" name="组合 70">
            <a:extLst>
              <a:ext uri="{FF2B5EF4-FFF2-40B4-BE49-F238E27FC236}">
                <a16:creationId xmlns:a16="http://schemas.microsoft.com/office/drawing/2014/main" id="{463D4EB9-80EF-403B-ABBC-EA2F12584F06}"/>
              </a:ext>
            </a:extLst>
          </p:cNvPr>
          <p:cNvGrpSpPr/>
          <p:nvPr/>
        </p:nvGrpSpPr>
        <p:grpSpPr>
          <a:xfrm>
            <a:off x="3755583" y="5409479"/>
            <a:ext cx="168187" cy="261472"/>
            <a:chOff x="3755583" y="5581414"/>
            <a:chExt cx="168187" cy="261472"/>
          </a:xfrm>
        </p:grpSpPr>
        <p:sp>
          <p:nvSpPr>
            <p:cNvPr id="72" name="任意多边形: 形状 71">
              <a:extLst>
                <a:ext uri="{FF2B5EF4-FFF2-40B4-BE49-F238E27FC236}">
                  <a16:creationId xmlns:a16="http://schemas.microsoft.com/office/drawing/2014/main" id="{22F69321-F9EB-4A37-B979-1A39DD07EC5A}"/>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918C6CB-4D0E-4342-A058-E5B28A53116A}"/>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F6957110-113C-4EAB-AA8E-680D4068A5FE}"/>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C63CB2E-D7A7-4D7C-B37C-47B6D8D64E41}"/>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902FCE3-DD91-4C81-A857-A5100FB0B975}"/>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
        <p:nvSpPr>
          <p:cNvPr id="77" name="Line 233">
            <a:extLst>
              <a:ext uri="{FF2B5EF4-FFF2-40B4-BE49-F238E27FC236}">
                <a16:creationId xmlns:a16="http://schemas.microsoft.com/office/drawing/2014/main" id="{96BFBCC9-E55F-425D-94F8-16364BE9BE1E}"/>
              </a:ext>
            </a:extLst>
          </p:cNvPr>
          <p:cNvSpPr>
            <a:spLocks noChangeShapeType="1"/>
          </p:cNvSpPr>
          <p:nvPr>
            <p:custDataLst>
              <p:tags r:id="rId12"/>
            </p:custDataLst>
          </p:nvPr>
        </p:nvSpPr>
        <p:spPr bwMode="auto">
          <a:xfrm flipH="1" flipV="1">
            <a:off x="1488964" y="1645883"/>
            <a:ext cx="1569428" cy="26912"/>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8" name="Line 233">
            <a:extLst>
              <a:ext uri="{FF2B5EF4-FFF2-40B4-BE49-F238E27FC236}">
                <a16:creationId xmlns:a16="http://schemas.microsoft.com/office/drawing/2014/main" id="{6834B997-20D9-45E5-829C-E2570D308838}"/>
              </a:ext>
            </a:extLst>
          </p:cNvPr>
          <p:cNvSpPr>
            <a:spLocks noChangeShapeType="1"/>
          </p:cNvSpPr>
          <p:nvPr>
            <p:custDataLst>
              <p:tags r:id="rId13"/>
            </p:custDataLst>
          </p:nvPr>
        </p:nvSpPr>
        <p:spPr bwMode="auto">
          <a:xfrm flipH="1">
            <a:off x="2306849" y="1979432"/>
            <a:ext cx="717859" cy="568023"/>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9" name="Line 233">
            <a:extLst>
              <a:ext uri="{FF2B5EF4-FFF2-40B4-BE49-F238E27FC236}">
                <a16:creationId xmlns:a16="http://schemas.microsoft.com/office/drawing/2014/main" id="{A4D817B5-4459-475B-90F5-700B3469DDF4}"/>
              </a:ext>
            </a:extLst>
          </p:cNvPr>
          <p:cNvSpPr>
            <a:spLocks noChangeShapeType="1"/>
          </p:cNvSpPr>
          <p:nvPr>
            <p:custDataLst>
              <p:tags r:id="rId14"/>
            </p:custDataLst>
          </p:nvPr>
        </p:nvSpPr>
        <p:spPr bwMode="auto">
          <a:xfrm flipH="1">
            <a:off x="2239826" y="3302145"/>
            <a:ext cx="0" cy="609001"/>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80" name="任意多边形: 形状 79">
            <a:extLst>
              <a:ext uri="{FF2B5EF4-FFF2-40B4-BE49-F238E27FC236}">
                <a16:creationId xmlns:a16="http://schemas.microsoft.com/office/drawing/2014/main" id="{45524C9F-56B3-402A-84CB-375E1FD1CDD6}"/>
              </a:ext>
            </a:extLst>
          </p:cNvPr>
          <p:cNvSpPr/>
          <p:nvPr/>
        </p:nvSpPr>
        <p:spPr>
          <a:xfrm>
            <a:off x="1131286" y="4213786"/>
            <a:ext cx="1157408" cy="1112478"/>
          </a:xfrm>
          <a:custGeom>
            <a:avLst/>
            <a:gdLst>
              <a:gd name="connsiteX0" fmla="*/ 0 w 1187669"/>
              <a:gd name="connsiteY0" fmla="*/ 935420 h 935420"/>
              <a:gd name="connsiteX1" fmla="*/ 10511 w 1187669"/>
              <a:gd name="connsiteY1" fmla="*/ 620110 h 935420"/>
              <a:gd name="connsiteX2" fmla="*/ 21021 w 1187669"/>
              <a:gd name="connsiteY2" fmla="*/ 588579 h 935420"/>
              <a:gd name="connsiteX3" fmla="*/ 31531 w 1187669"/>
              <a:gd name="connsiteY3" fmla="*/ 515007 h 935420"/>
              <a:gd name="connsiteX4" fmla="*/ 73573 w 1187669"/>
              <a:gd name="connsiteY4" fmla="*/ 451944 h 935420"/>
              <a:gd name="connsiteX5" fmla="*/ 84083 w 1187669"/>
              <a:gd name="connsiteY5" fmla="*/ 420413 h 935420"/>
              <a:gd name="connsiteX6" fmla="*/ 115614 w 1187669"/>
              <a:gd name="connsiteY6" fmla="*/ 399393 h 935420"/>
              <a:gd name="connsiteX7" fmla="*/ 178676 w 1187669"/>
              <a:gd name="connsiteY7" fmla="*/ 378372 h 935420"/>
              <a:gd name="connsiteX8" fmla="*/ 210207 w 1187669"/>
              <a:gd name="connsiteY8" fmla="*/ 367862 h 935420"/>
              <a:gd name="connsiteX9" fmla="*/ 294290 w 1187669"/>
              <a:gd name="connsiteY9" fmla="*/ 357351 h 935420"/>
              <a:gd name="connsiteX10" fmla="*/ 388883 w 1187669"/>
              <a:gd name="connsiteY10" fmla="*/ 336331 h 935420"/>
              <a:gd name="connsiteX11" fmla="*/ 546538 w 1187669"/>
              <a:gd name="connsiteY11" fmla="*/ 325820 h 935420"/>
              <a:gd name="connsiteX12" fmla="*/ 620111 w 1187669"/>
              <a:gd name="connsiteY12" fmla="*/ 315310 h 935420"/>
              <a:gd name="connsiteX13" fmla="*/ 777766 w 1187669"/>
              <a:gd name="connsiteY13" fmla="*/ 304800 h 935420"/>
              <a:gd name="connsiteX14" fmla="*/ 851338 w 1187669"/>
              <a:gd name="connsiteY14" fmla="*/ 283779 h 935420"/>
              <a:gd name="connsiteX15" fmla="*/ 882869 w 1187669"/>
              <a:gd name="connsiteY15" fmla="*/ 262758 h 935420"/>
              <a:gd name="connsiteX16" fmla="*/ 924911 w 1187669"/>
              <a:gd name="connsiteY16" fmla="*/ 241738 h 935420"/>
              <a:gd name="connsiteX17" fmla="*/ 945931 w 1187669"/>
              <a:gd name="connsiteY17" fmla="*/ 210207 h 935420"/>
              <a:gd name="connsiteX18" fmla="*/ 977462 w 1187669"/>
              <a:gd name="connsiteY18" fmla="*/ 199696 h 935420"/>
              <a:gd name="connsiteX19" fmla="*/ 1040525 w 1187669"/>
              <a:gd name="connsiteY19" fmla="*/ 157655 h 935420"/>
              <a:gd name="connsiteX20" fmla="*/ 1114097 w 1187669"/>
              <a:gd name="connsiteY20" fmla="*/ 73572 h 935420"/>
              <a:gd name="connsiteX21" fmla="*/ 1135118 w 1187669"/>
              <a:gd name="connsiteY21" fmla="*/ 42041 h 935420"/>
              <a:gd name="connsiteX22" fmla="*/ 1166649 w 1187669"/>
              <a:gd name="connsiteY22" fmla="*/ 21020 h 935420"/>
              <a:gd name="connsiteX23" fmla="*/ 1187669 w 1187669"/>
              <a:gd name="connsiteY23" fmla="*/ 0 h 9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7669" h="935420">
                <a:moveTo>
                  <a:pt x="0" y="935420"/>
                </a:moveTo>
                <a:cubicBezTo>
                  <a:pt x="3504" y="830317"/>
                  <a:pt x="4149" y="725079"/>
                  <a:pt x="10511" y="620110"/>
                </a:cubicBezTo>
                <a:cubicBezTo>
                  <a:pt x="11181" y="609051"/>
                  <a:pt x="18848" y="599443"/>
                  <a:pt x="21021" y="588579"/>
                </a:cubicBezTo>
                <a:cubicBezTo>
                  <a:pt x="25879" y="564287"/>
                  <a:pt x="22638" y="538129"/>
                  <a:pt x="31531" y="515007"/>
                </a:cubicBezTo>
                <a:cubicBezTo>
                  <a:pt x="40600" y="491427"/>
                  <a:pt x="73573" y="451944"/>
                  <a:pt x="73573" y="451944"/>
                </a:cubicBezTo>
                <a:cubicBezTo>
                  <a:pt x="77076" y="441434"/>
                  <a:pt x="77162" y="429064"/>
                  <a:pt x="84083" y="420413"/>
                </a:cubicBezTo>
                <a:cubicBezTo>
                  <a:pt x="91974" y="410549"/>
                  <a:pt x="104071" y="404523"/>
                  <a:pt x="115614" y="399393"/>
                </a:cubicBezTo>
                <a:cubicBezTo>
                  <a:pt x="135862" y="390394"/>
                  <a:pt x="157655" y="385379"/>
                  <a:pt x="178676" y="378372"/>
                </a:cubicBezTo>
                <a:cubicBezTo>
                  <a:pt x="189186" y="374869"/>
                  <a:pt x="199214" y="369236"/>
                  <a:pt x="210207" y="367862"/>
                </a:cubicBezTo>
                <a:cubicBezTo>
                  <a:pt x="238235" y="364358"/>
                  <a:pt x="266429" y="361995"/>
                  <a:pt x="294290" y="357351"/>
                </a:cubicBezTo>
                <a:cubicBezTo>
                  <a:pt x="346956" y="348573"/>
                  <a:pt x="330459" y="342173"/>
                  <a:pt x="388883" y="336331"/>
                </a:cubicBezTo>
                <a:cubicBezTo>
                  <a:pt x="441290" y="331090"/>
                  <a:pt x="493986" y="329324"/>
                  <a:pt x="546538" y="325820"/>
                </a:cubicBezTo>
                <a:cubicBezTo>
                  <a:pt x="571062" y="322317"/>
                  <a:pt x="595439" y="317553"/>
                  <a:pt x="620111" y="315310"/>
                </a:cubicBezTo>
                <a:cubicBezTo>
                  <a:pt x="672563" y="310542"/>
                  <a:pt x="725387" y="310314"/>
                  <a:pt x="777766" y="304800"/>
                </a:cubicBezTo>
                <a:cubicBezTo>
                  <a:pt x="797049" y="302770"/>
                  <a:pt x="831801" y="290291"/>
                  <a:pt x="851338" y="283779"/>
                </a:cubicBezTo>
                <a:cubicBezTo>
                  <a:pt x="861848" y="276772"/>
                  <a:pt x="871901" y="269025"/>
                  <a:pt x="882869" y="262758"/>
                </a:cubicBezTo>
                <a:cubicBezTo>
                  <a:pt x="896473" y="254985"/>
                  <a:pt x="912874" y="251768"/>
                  <a:pt x="924911" y="241738"/>
                </a:cubicBezTo>
                <a:cubicBezTo>
                  <a:pt x="934615" y="233651"/>
                  <a:pt x="936067" y="218098"/>
                  <a:pt x="945931" y="210207"/>
                </a:cubicBezTo>
                <a:cubicBezTo>
                  <a:pt x="954582" y="203286"/>
                  <a:pt x="967777" y="205076"/>
                  <a:pt x="977462" y="199696"/>
                </a:cubicBezTo>
                <a:cubicBezTo>
                  <a:pt x="999547" y="187427"/>
                  <a:pt x="1040525" y="157655"/>
                  <a:pt x="1040525" y="157655"/>
                </a:cubicBezTo>
                <a:cubicBezTo>
                  <a:pt x="1089573" y="84083"/>
                  <a:pt x="1061545" y="108607"/>
                  <a:pt x="1114097" y="73572"/>
                </a:cubicBezTo>
                <a:cubicBezTo>
                  <a:pt x="1121104" y="63062"/>
                  <a:pt x="1126186" y="50973"/>
                  <a:pt x="1135118" y="42041"/>
                </a:cubicBezTo>
                <a:cubicBezTo>
                  <a:pt x="1144050" y="33109"/>
                  <a:pt x="1156785" y="28911"/>
                  <a:pt x="1166649" y="21020"/>
                </a:cubicBezTo>
                <a:cubicBezTo>
                  <a:pt x="1174387" y="14830"/>
                  <a:pt x="1180662" y="7007"/>
                  <a:pt x="1187669" y="0"/>
                </a:cubicBezTo>
              </a:path>
            </a:pathLst>
          </a:custGeom>
          <a:noFill/>
          <a:ln w="28575">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文本框 80">
            <a:extLst>
              <a:ext uri="{FF2B5EF4-FFF2-40B4-BE49-F238E27FC236}">
                <a16:creationId xmlns:a16="http://schemas.microsoft.com/office/drawing/2014/main" id="{B08F75E4-A557-41D6-9786-1F469BA8E3A0}"/>
              </a:ext>
            </a:extLst>
          </p:cNvPr>
          <p:cNvSpPr txBox="1"/>
          <p:nvPr/>
        </p:nvSpPr>
        <p:spPr>
          <a:xfrm>
            <a:off x="1312319" y="4280295"/>
            <a:ext cx="415498"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①</a:t>
            </a:r>
          </a:p>
        </p:txBody>
      </p:sp>
      <p:sp>
        <p:nvSpPr>
          <p:cNvPr id="82" name="矩形 81">
            <a:extLst>
              <a:ext uri="{FF2B5EF4-FFF2-40B4-BE49-F238E27FC236}">
                <a16:creationId xmlns:a16="http://schemas.microsoft.com/office/drawing/2014/main" id="{A114A85B-F2A3-48C3-ABEC-879200B19ECF}"/>
              </a:ext>
            </a:extLst>
          </p:cNvPr>
          <p:cNvSpPr/>
          <p:nvPr/>
        </p:nvSpPr>
        <p:spPr>
          <a:xfrm>
            <a:off x="1846014" y="342256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②</a:t>
            </a:r>
          </a:p>
        </p:txBody>
      </p:sp>
      <p:sp>
        <p:nvSpPr>
          <p:cNvPr id="83" name="矩形 82">
            <a:extLst>
              <a:ext uri="{FF2B5EF4-FFF2-40B4-BE49-F238E27FC236}">
                <a16:creationId xmlns:a16="http://schemas.microsoft.com/office/drawing/2014/main" id="{4E211EDB-8D5B-4C25-BF9B-EC54850DE32A}"/>
              </a:ext>
            </a:extLst>
          </p:cNvPr>
          <p:cNvSpPr/>
          <p:nvPr/>
        </p:nvSpPr>
        <p:spPr>
          <a:xfrm>
            <a:off x="2259512" y="198084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③</a:t>
            </a:r>
          </a:p>
        </p:txBody>
      </p:sp>
      <p:sp>
        <p:nvSpPr>
          <p:cNvPr id="84" name="矩形 83">
            <a:extLst>
              <a:ext uri="{FF2B5EF4-FFF2-40B4-BE49-F238E27FC236}">
                <a16:creationId xmlns:a16="http://schemas.microsoft.com/office/drawing/2014/main" id="{4A979CF7-1688-4881-82B5-A45FA2CEE1F3}"/>
              </a:ext>
            </a:extLst>
          </p:cNvPr>
          <p:cNvSpPr/>
          <p:nvPr/>
        </p:nvSpPr>
        <p:spPr>
          <a:xfrm>
            <a:off x="2052066" y="1250137"/>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④</a:t>
            </a:r>
          </a:p>
        </p:txBody>
      </p:sp>
      <p:sp>
        <p:nvSpPr>
          <p:cNvPr id="85" name="矩形 84">
            <a:extLst>
              <a:ext uri="{FF2B5EF4-FFF2-40B4-BE49-F238E27FC236}">
                <a16:creationId xmlns:a16="http://schemas.microsoft.com/office/drawing/2014/main" id="{88F98F83-6DFA-47D6-8A0B-31558F74E22F}"/>
              </a:ext>
            </a:extLst>
          </p:cNvPr>
          <p:cNvSpPr/>
          <p:nvPr/>
        </p:nvSpPr>
        <p:spPr>
          <a:xfrm>
            <a:off x="1137466" y="6156832"/>
            <a:ext cx="9410043" cy="429861"/>
          </a:xfrm>
          <a:prstGeom prst="rect">
            <a:avLst/>
          </a:prstGeom>
          <a:solidFill>
            <a:schemeClr val="bg2">
              <a:lumMod val="90000"/>
              <a:alpha val="57000"/>
            </a:schemeClr>
          </a:solidFill>
        </p:spPr>
        <p:txBody>
          <a:bodyPr wrap="square">
            <a:spAutoFit/>
          </a:bodyPr>
          <a:lstStyle/>
          <a:p>
            <a:pPr algn="ctr">
              <a:lnSpc>
                <a:spcPct val="120000"/>
              </a:lnSpc>
            </a:pPr>
            <a:endParaRPr lang="en-US" altLang="zh-CN" sz="2000" dirty="0">
              <a:solidFill>
                <a:srgbClr val="3333FF"/>
              </a:solidFill>
              <a:cs typeface="+mn-ea"/>
              <a:sym typeface="+mn-lt"/>
            </a:endParaRPr>
          </a:p>
        </p:txBody>
      </p:sp>
      <p:sp>
        <p:nvSpPr>
          <p:cNvPr id="86" name="Line 233">
            <a:extLst>
              <a:ext uri="{FF2B5EF4-FFF2-40B4-BE49-F238E27FC236}">
                <a16:creationId xmlns:a16="http://schemas.microsoft.com/office/drawing/2014/main" id="{C29307AD-3979-40D3-95FD-E266A63FC34C}"/>
              </a:ext>
            </a:extLst>
          </p:cNvPr>
          <p:cNvSpPr>
            <a:spLocks noChangeShapeType="1"/>
          </p:cNvSpPr>
          <p:nvPr>
            <p:custDataLst>
              <p:tags r:id="rId15"/>
            </p:custDataLst>
          </p:nvPr>
        </p:nvSpPr>
        <p:spPr bwMode="auto">
          <a:xfrm flipH="1" flipV="1">
            <a:off x="1015999" y="1977296"/>
            <a:ext cx="6835" cy="3325175"/>
          </a:xfrm>
          <a:prstGeom prst="line">
            <a:avLst/>
          </a:prstGeom>
          <a:noFill/>
          <a:ln w="31750">
            <a:solidFill>
              <a:srgbClr val="3333FF"/>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Tree>
    <p:extLst>
      <p:ext uri="{BB962C8B-B14F-4D97-AF65-F5344CB8AC3E}">
        <p14:creationId xmlns:p14="http://schemas.microsoft.com/office/powerpoint/2010/main" val="302079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C5C43-ED35-4655-BB34-E420816D4335}"/>
              </a:ext>
            </a:extLst>
          </p:cNvPr>
          <p:cNvSpPr>
            <a:spLocks noGrp="1"/>
          </p:cNvSpPr>
          <p:nvPr>
            <p:ph type="title"/>
          </p:nvPr>
        </p:nvSpPr>
        <p:spPr/>
        <p:txBody>
          <a:bodyPr/>
          <a:lstStyle/>
          <a:p>
            <a:r>
              <a:rPr lang="zh-CN" altLang="en-US" dirty="0">
                <a:cs typeface="+mn-ea"/>
                <a:sym typeface="+mn-lt"/>
              </a:rPr>
              <a:t>停等协议的性能问题</a:t>
            </a:r>
            <a:endParaRPr lang="zh-CN" altLang="en-US" dirty="0"/>
          </a:p>
        </p:txBody>
      </p:sp>
      <p:sp>
        <p:nvSpPr>
          <p:cNvPr id="3" name="内容占位符 2">
            <a:extLst>
              <a:ext uri="{FF2B5EF4-FFF2-40B4-BE49-F238E27FC236}">
                <a16:creationId xmlns:a16="http://schemas.microsoft.com/office/drawing/2014/main" id="{EF6D51AE-5E8B-4C2F-8623-89B89462E3AD}"/>
              </a:ext>
            </a:extLst>
          </p:cNvPr>
          <p:cNvSpPr>
            <a:spLocks noGrp="1"/>
          </p:cNvSpPr>
          <p:nvPr>
            <p:ph idx="1"/>
          </p:nvPr>
        </p:nvSpPr>
        <p:spPr/>
        <p:txBody>
          <a:bodyPr>
            <a:normAutofit/>
          </a:bodyPr>
          <a:lstStyle/>
          <a:p>
            <a:r>
              <a:rPr lang="zh-CN" altLang="en-US" dirty="0"/>
              <a:t>信道利用率低</a:t>
            </a:r>
          </a:p>
          <a:p>
            <a:pPr lvl="1"/>
            <a:r>
              <a:rPr lang="zh-CN" altLang="en-US" dirty="0"/>
              <a:t>假如将链路看成是一根管道，帧是管道中流动的数据流，在传输延迟较长的信道上，由于：</a:t>
            </a:r>
          </a:p>
          <a:p>
            <a:pPr lvl="2"/>
            <a:r>
              <a:rPr lang="zh-CN" altLang="en-US" sz="2000" dirty="0">
                <a:latin typeface="+mn-ea"/>
              </a:rPr>
              <a:t>信道上数据传输速率低</a:t>
            </a:r>
          </a:p>
          <a:p>
            <a:pPr lvl="2"/>
            <a:r>
              <a:rPr lang="zh-CN" altLang="en-US" sz="2000" dirty="0">
                <a:latin typeface="+mn-ea"/>
              </a:rPr>
              <a:t>线路长</a:t>
            </a:r>
          </a:p>
          <a:p>
            <a:pPr lvl="2"/>
            <a:r>
              <a:rPr lang="zh-CN" altLang="en-US" sz="2000" dirty="0">
                <a:latin typeface="+mn-ea"/>
              </a:rPr>
              <a:t>接收方接收过程时间长确认回应迟</a:t>
            </a:r>
          </a:p>
          <a:p>
            <a:pPr lvl="2"/>
            <a:r>
              <a:rPr lang="zh-CN" altLang="en-US" sz="2000" dirty="0">
                <a:latin typeface="+mn-ea"/>
              </a:rPr>
              <a:t>   </a:t>
            </a:r>
            <a:r>
              <a:rPr lang="en-US" altLang="zh-CN" sz="2000" dirty="0">
                <a:latin typeface="+mn-ea"/>
              </a:rPr>
              <a:t>…….</a:t>
            </a:r>
          </a:p>
          <a:p>
            <a:pPr lvl="1"/>
            <a:r>
              <a:rPr lang="en-US" altLang="zh-CN" dirty="0"/>
              <a:t> </a:t>
            </a:r>
            <a:r>
              <a:rPr lang="zh-CN" altLang="en-US" dirty="0"/>
              <a:t>停等协议无法使数据充满管道，因而信道利用率很低</a:t>
            </a:r>
          </a:p>
          <a:p>
            <a:r>
              <a:rPr lang="zh-CN" altLang="en-US" dirty="0"/>
              <a:t>解决办法</a:t>
            </a:r>
          </a:p>
          <a:p>
            <a:pPr lvl="1"/>
            <a:r>
              <a:rPr lang="zh-CN" altLang="en-US" dirty="0"/>
              <a:t>流水线协议或管道协议：允许发送方在没收到确认前连续发送多个帧</a:t>
            </a:r>
          </a:p>
          <a:p>
            <a:endParaRPr lang="zh-CN" altLang="en-US" dirty="0"/>
          </a:p>
        </p:txBody>
      </p:sp>
      <p:sp>
        <p:nvSpPr>
          <p:cNvPr id="4" name="灯片编号占位符 3">
            <a:extLst>
              <a:ext uri="{FF2B5EF4-FFF2-40B4-BE49-F238E27FC236}">
                <a16:creationId xmlns:a16="http://schemas.microsoft.com/office/drawing/2014/main" id="{8C442996-6A30-4155-B2C7-0499BD8A4450}"/>
              </a:ext>
            </a:extLst>
          </p:cNvPr>
          <p:cNvSpPr>
            <a:spLocks noGrp="1"/>
          </p:cNvSpPr>
          <p:nvPr>
            <p:ph type="sldNum" sz="quarter" idx="12"/>
          </p:nvPr>
        </p:nvSpPr>
        <p:spPr/>
        <p:txBody>
          <a:bodyPr/>
          <a:lstStyle/>
          <a:p>
            <a:fld id="{C8BB1146-E542-4D4E-B8E9-6919A11DDD48}" type="slidenum">
              <a:rPr lang="en-US" smtClean="0"/>
              <a:t>50</a:t>
            </a:fld>
            <a:endParaRPr lang="en-US"/>
          </a:p>
        </p:txBody>
      </p:sp>
    </p:spTree>
    <p:extLst>
      <p:ext uri="{BB962C8B-B14F-4D97-AF65-F5344CB8AC3E}">
        <p14:creationId xmlns:p14="http://schemas.microsoft.com/office/powerpoint/2010/main" val="2790863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51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滑动窗口协议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108636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9831-7FBA-445B-9530-6C2CCA3ED8B2}"/>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BAF348C4-BCF5-470B-BD00-88546CE55663}"/>
              </a:ext>
            </a:extLst>
          </p:cNvPr>
          <p:cNvSpPr>
            <a:spLocks noGrp="1"/>
          </p:cNvSpPr>
          <p:nvPr>
            <p:ph idx="1"/>
          </p:nvPr>
        </p:nvSpPr>
        <p:spPr/>
        <p:txBody>
          <a:bodyPr>
            <a:normAutofit/>
          </a:bodyPr>
          <a:lstStyle/>
          <a:p>
            <a:r>
              <a:rPr lang="zh-CN" altLang="en-US" sz="2600" dirty="0"/>
              <a:t>实现流量控制的原理： </a:t>
            </a:r>
          </a:p>
          <a:p>
            <a:pPr lvl="1"/>
            <a:r>
              <a:rPr lang="zh-CN" altLang="en-US" dirty="0"/>
              <a:t>窗口是发送方和接收方存放数据帧的缓冲区，发送方在收到应答前可以连续发送若干帧</a:t>
            </a:r>
            <a:endParaRPr lang="en-US" altLang="zh-CN" dirty="0"/>
          </a:p>
          <a:p>
            <a:r>
              <a:rPr lang="zh-CN" altLang="en-US" dirty="0"/>
              <a:t>目的</a:t>
            </a:r>
          </a:p>
          <a:p>
            <a:pPr lvl="1"/>
            <a:r>
              <a:rPr lang="zh-CN" altLang="en-US" dirty="0"/>
              <a:t>对可以连续发出的最多帧数（已发出但未确认的帧）作限制</a:t>
            </a:r>
          </a:p>
          <a:p>
            <a:r>
              <a:rPr lang="zh-CN" altLang="en-US" dirty="0"/>
              <a:t>序号使用</a:t>
            </a:r>
          </a:p>
          <a:p>
            <a:pPr lvl="1"/>
            <a:r>
              <a:rPr lang="zh-CN" altLang="en-US" dirty="0"/>
              <a:t>循环重复使用有限的帧序号</a:t>
            </a:r>
          </a:p>
          <a:p>
            <a:r>
              <a:rPr lang="zh-CN" altLang="en-US" dirty="0"/>
              <a:t>流量控制：接收窗口驱动发送窗口的移动</a:t>
            </a:r>
          </a:p>
          <a:p>
            <a:pPr lvl="1"/>
            <a:r>
              <a:rPr lang="zh-CN" altLang="en-US" dirty="0"/>
              <a:t>发送窗口：大小记作</a:t>
            </a:r>
            <a:r>
              <a:rPr lang="en-US" altLang="zh-CN" dirty="0"/>
              <a:t>W</a:t>
            </a:r>
            <a:r>
              <a:rPr lang="en-US" altLang="zh-CN" baseline="-25000" dirty="0"/>
              <a:t>S</a:t>
            </a:r>
            <a:r>
              <a:rPr lang="zh-CN" altLang="en-US" dirty="0"/>
              <a:t>，表示在收到对方确认之前，可以连续发出的最多数据帧数</a:t>
            </a:r>
          </a:p>
          <a:p>
            <a:pPr lvl="1"/>
            <a:r>
              <a:rPr lang="zh-CN" altLang="en-US" dirty="0"/>
              <a:t>接收窗口：其大小记作</a:t>
            </a:r>
            <a:r>
              <a:rPr lang="en-US" altLang="zh-CN" dirty="0"/>
              <a:t>W</a:t>
            </a:r>
            <a:r>
              <a:rPr lang="en-US" altLang="zh-CN" baseline="-25000" dirty="0"/>
              <a:t>R</a:t>
            </a:r>
            <a:r>
              <a:rPr lang="en-US" altLang="zh-CN" dirty="0"/>
              <a:t> </a:t>
            </a:r>
            <a:r>
              <a:rPr lang="zh-CN" altLang="en-US" dirty="0"/>
              <a:t>，表示可以连续接收的最多数据帧数</a:t>
            </a:r>
            <a:endParaRPr lang="en-US" altLang="zh-CN" dirty="0"/>
          </a:p>
          <a:p>
            <a:r>
              <a:rPr lang="zh-CN" altLang="en-US" dirty="0"/>
              <a:t>累积确认：接收方使用一个</a:t>
            </a:r>
            <a:r>
              <a:rPr lang="en-US" altLang="zh-CN" dirty="0"/>
              <a:t>ACK</a:t>
            </a:r>
            <a:r>
              <a:rPr lang="zh-CN" altLang="en-US" dirty="0"/>
              <a:t>帧来对多个收到的数据帧进行确认</a:t>
            </a:r>
          </a:p>
          <a:p>
            <a:endParaRPr lang="zh-CN" altLang="en-US" dirty="0"/>
          </a:p>
        </p:txBody>
      </p:sp>
      <p:sp>
        <p:nvSpPr>
          <p:cNvPr id="4" name="灯片编号占位符 3">
            <a:extLst>
              <a:ext uri="{FF2B5EF4-FFF2-40B4-BE49-F238E27FC236}">
                <a16:creationId xmlns:a16="http://schemas.microsoft.com/office/drawing/2014/main" id="{F9A398A5-4901-400D-985A-114D56A19336}"/>
              </a:ext>
            </a:extLst>
          </p:cNvPr>
          <p:cNvSpPr>
            <a:spLocks noGrp="1"/>
          </p:cNvSpPr>
          <p:nvPr>
            <p:ph type="sldNum" sz="quarter" idx="12"/>
          </p:nvPr>
        </p:nvSpPr>
        <p:spPr/>
        <p:txBody>
          <a:bodyPr/>
          <a:lstStyle/>
          <a:p>
            <a:fld id="{C8BB1146-E542-4D4E-B8E9-6919A11DDD48}" type="slidenum">
              <a:rPr lang="en-US" smtClean="0"/>
              <a:t>52</a:t>
            </a:fld>
            <a:endParaRPr lang="en-US"/>
          </a:p>
        </p:txBody>
      </p:sp>
    </p:spTree>
    <p:extLst>
      <p:ext uri="{BB962C8B-B14F-4D97-AF65-F5344CB8AC3E}">
        <p14:creationId xmlns:p14="http://schemas.microsoft.com/office/powerpoint/2010/main" val="1833167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0B6FC-5A3D-4A83-B36A-197EAC3AB1CD}"/>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126C473C-394C-4328-A7EB-B26465F34DCA}"/>
              </a:ext>
            </a:extLst>
          </p:cNvPr>
          <p:cNvSpPr>
            <a:spLocks noGrp="1"/>
          </p:cNvSpPr>
          <p:nvPr>
            <p:ph idx="1"/>
          </p:nvPr>
        </p:nvSpPr>
        <p:spPr/>
        <p:txBody>
          <a:bodyPr/>
          <a:lstStyle/>
          <a:p>
            <a:r>
              <a:rPr lang="zh-CN" altLang="en-US" dirty="0"/>
              <a:t>帧编号</a:t>
            </a:r>
          </a:p>
          <a:p>
            <a:pPr lvl="1"/>
            <a:r>
              <a:rPr lang="zh-CN" altLang="en-US" dirty="0"/>
              <a:t>在滑动窗口协议中，数据帧以模</a:t>
            </a:r>
            <a:r>
              <a:rPr lang="en-US" altLang="zh-CN" dirty="0"/>
              <a:t>n</a:t>
            </a:r>
            <a:r>
              <a:rPr lang="zh-CN" altLang="en-US" dirty="0"/>
              <a:t>方式编号，也就是说，编号从</a:t>
            </a:r>
            <a:r>
              <a:rPr lang="en-US" altLang="zh-CN" dirty="0"/>
              <a:t>0</a:t>
            </a:r>
            <a:r>
              <a:rPr lang="zh-CN" altLang="en-US" dirty="0"/>
              <a:t>到</a:t>
            </a:r>
            <a:r>
              <a:rPr lang="en-US" altLang="zh-CN" dirty="0"/>
              <a:t>n-1</a:t>
            </a:r>
          </a:p>
          <a:p>
            <a:pPr lvl="1"/>
            <a:r>
              <a:rPr lang="zh-CN" altLang="en-US" dirty="0"/>
              <a:t>窗口的大小是</a:t>
            </a:r>
            <a:r>
              <a:rPr lang="en-US" altLang="zh-CN" dirty="0"/>
              <a:t>n-1</a:t>
            </a:r>
          </a:p>
          <a:p>
            <a:pPr lvl="1"/>
            <a:r>
              <a:rPr lang="zh-CN" altLang="en-US" dirty="0"/>
              <a:t>接收方发送的应答帧</a:t>
            </a:r>
            <a:r>
              <a:rPr lang="en-US" altLang="zh-CN" dirty="0"/>
              <a:t>(ACK)</a:t>
            </a:r>
            <a:r>
              <a:rPr lang="zh-CN" altLang="en-US" dirty="0"/>
              <a:t>编号</a:t>
            </a:r>
            <a:r>
              <a:rPr lang="en-US" altLang="zh-CN" dirty="0"/>
              <a:t>x</a:t>
            </a:r>
            <a:r>
              <a:rPr lang="zh-CN" altLang="en-US" dirty="0"/>
              <a:t>是接收方希望收到的下一帧的编号</a:t>
            </a:r>
            <a:endParaRPr lang="en-US" altLang="zh-CN" dirty="0"/>
          </a:p>
          <a:p>
            <a:pPr marL="266700" lvl="1" indent="-266700">
              <a:buFont typeface="Wingdings" panose="05000000000000000000" pitchFamily="2" charset="2"/>
              <a:buChar char="n"/>
            </a:pPr>
            <a:r>
              <a:rPr lang="zh-CN" altLang="en-US" sz="2400" dirty="0"/>
              <a:t>窗口大小问题</a:t>
            </a:r>
          </a:p>
          <a:p>
            <a:pPr lvl="1"/>
            <a:r>
              <a:rPr lang="zh-CN" altLang="en-US" dirty="0"/>
              <a:t>为了应对突发性流量，发送窗口和接收窗口均可以设置大一点</a:t>
            </a:r>
          </a:p>
          <a:p>
            <a:pPr lvl="1"/>
            <a:r>
              <a:rPr lang="zh-CN" altLang="en-US" dirty="0"/>
              <a:t>窗口大一点，也有利于区分帧序号循环产生的新帧还是重发的帧，避免重复接收</a:t>
            </a:r>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9707D50D-3A15-47BB-BDF9-56AE5D66B87F}"/>
              </a:ext>
            </a:extLst>
          </p:cNvPr>
          <p:cNvSpPr>
            <a:spLocks noGrp="1"/>
          </p:cNvSpPr>
          <p:nvPr>
            <p:ph type="sldNum" sz="quarter" idx="12"/>
          </p:nvPr>
        </p:nvSpPr>
        <p:spPr/>
        <p:txBody>
          <a:bodyPr/>
          <a:lstStyle/>
          <a:p>
            <a:fld id="{C8BB1146-E542-4D4E-B8E9-6919A11DDD48}" type="slidenum">
              <a:rPr lang="en-US" smtClean="0"/>
              <a:t>53</a:t>
            </a:fld>
            <a:endParaRPr lang="en-US"/>
          </a:p>
        </p:txBody>
      </p:sp>
    </p:spTree>
    <p:extLst>
      <p:ext uri="{BB962C8B-B14F-4D97-AF65-F5344CB8AC3E}">
        <p14:creationId xmlns:p14="http://schemas.microsoft.com/office/powerpoint/2010/main" val="973408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发送方窗口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54</a:t>
            </a:fld>
            <a:endParaRPr lang="en-US"/>
          </a:p>
        </p:txBody>
      </p:sp>
      <p:grpSp>
        <p:nvGrpSpPr>
          <p:cNvPr id="5" name="Group 125">
            <a:extLst>
              <a:ext uri="{FF2B5EF4-FFF2-40B4-BE49-F238E27FC236}">
                <a16:creationId xmlns:a16="http://schemas.microsoft.com/office/drawing/2014/main" id="{FA28FA1C-8E4E-46A8-AEDE-AF56B3BFD1BF}"/>
              </a:ext>
            </a:extLst>
          </p:cNvPr>
          <p:cNvGrpSpPr>
            <a:grpSpLocks/>
          </p:cNvGrpSpPr>
          <p:nvPr/>
        </p:nvGrpSpPr>
        <p:grpSpPr bwMode="auto">
          <a:xfrm>
            <a:off x="2127932" y="1215952"/>
            <a:ext cx="3375025" cy="2089150"/>
            <a:chOff x="550" y="709"/>
            <a:chExt cx="2126" cy="1316"/>
          </a:xfrm>
        </p:grpSpPr>
        <p:sp>
          <p:nvSpPr>
            <p:cNvPr id="6" name="Rectangle 4">
              <a:extLst>
                <a:ext uri="{FF2B5EF4-FFF2-40B4-BE49-F238E27FC236}">
                  <a16:creationId xmlns:a16="http://schemas.microsoft.com/office/drawing/2014/main" id="{E9145AB1-A3E7-4917-AA16-407A03E0263F}"/>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a:extLst>
                <a:ext uri="{FF2B5EF4-FFF2-40B4-BE49-F238E27FC236}">
                  <a16:creationId xmlns:a16="http://schemas.microsoft.com/office/drawing/2014/main" id="{67A43F3C-7EB2-4EFE-A83A-457D903D633D}"/>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a:extLst>
                <a:ext uri="{FF2B5EF4-FFF2-40B4-BE49-F238E27FC236}">
                  <a16:creationId xmlns:a16="http://schemas.microsoft.com/office/drawing/2014/main" id="{C92A5F1D-A41F-4DEC-881D-C537F5995004}"/>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a:extLst>
                <a:ext uri="{FF2B5EF4-FFF2-40B4-BE49-F238E27FC236}">
                  <a16:creationId xmlns:a16="http://schemas.microsoft.com/office/drawing/2014/main" id="{1E44D48B-B75D-472A-BD7D-CD281027AA9E}"/>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a:extLst>
                <a:ext uri="{FF2B5EF4-FFF2-40B4-BE49-F238E27FC236}">
                  <a16:creationId xmlns:a16="http://schemas.microsoft.com/office/drawing/2014/main" id="{157FA9EA-6299-412B-8B76-2C299C7B435E}"/>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a:extLst>
                <a:ext uri="{FF2B5EF4-FFF2-40B4-BE49-F238E27FC236}">
                  <a16:creationId xmlns:a16="http://schemas.microsoft.com/office/drawing/2014/main" id="{6975044E-C59B-4B87-93E2-680481B88B5A}"/>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a:extLst>
                <a:ext uri="{FF2B5EF4-FFF2-40B4-BE49-F238E27FC236}">
                  <a16:creationId xmlns:a16="http://schemas.microsoft.com/office/drawing/2014/main" id="{AD2EDA9B-9673-4442-ADD0-643314154005}"/>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a:extLst>
                <a:ext uri="{FF2B5EF4-FFF2-40B4-BE49-F238E27FC236}">
                  <a16:creationId xmlns:a16="http://schemas.microsoft.com/office/drawing/2014/main" id="{B32FC94F-EEEC-42D0-BDF6-D2C992315F3B}"/>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a:extLst>
                <a:ext uri="{FF2B5EF4-FFF2-40B4-BE49-F238E27FC236}">
                  <a16:creationId xmlns:a16="http://schemas.microsoft.com/office/drawing/2014/main" id="{2590132E-4394-4ED3-B8C1-AE6EB4138E83}"/>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a:extLst>
                <a:ext uri="{FF2B5EF4-FFF2-40B4-BE49-F238E27FC236}">
                  <a16:creationId xmlns:a16="http://schemas.microsoft.com/office/drawing/2014/main" id="{BD5F092F-1226-47B8-A1EF-1AFE698E41C5}"/>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a:extLst>
                <a:ext uri="{FF2B5EF4-FFF2-40B4-BE49-F238E27FC236}">
                  <a16:creationId xmlns:a16="http://schemas.microsoft.com/office/drawing/2014/main" id="{39FDA0B7-0C21-4100-9722-683FF5779835}"/>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a:extLst>
                <a:ext uri="{FF2B5EF4-FFF2-40B4-BE49-F238E27FC236}">
                  <a16:creationId xmlns:a16="http://schemas.microsoft.com/office/drawing/2014/main" id="{2F9A71D5-8C04-459C-82B5-5DBB2247DADC}"/>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a:extLst>
                <a:ext uri="{FF2B5EF4-FFF2-40B4-BE49-F238E27FC236}">
                  <a16:creationId xmlns:a16="http://schemas.microsoft.com/office/drawing/2014/main" id="{DB87DC04-FEEA-44E0-B545-EDF2EFEE65B9}"/>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a:extLst>
                <a:ext uri="{FF2B5EF4-FFF2-40B4-BE49-F238E27FC236}">
                  <a16:creationId xmlns:a16="http://schemas.microsoft.com/office/drawing/2014/main" id="{392976FD-72BD-4322-96E3-4B8FFAFB526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a:extLst>
                <a:ext uri="{FF2B5EF4-FFF2-40B4-BE49-F238E27FC236}">
                  <a16:creationId xmlns:a16="http://schemas.microsoft.com/office/drawing/2014/main" id="{0A88AAB1-C96B-4E05-BF67-D68DCF26818B}"/>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a:extLst>
                <a:ext uri="{FF2B5EF4-FFF2-40B4-BE49-F238E27FC236}">
                  <a16:creationId xmlns:a16="http://schemas.microsoft.com/office/drawing/2014/main" id="{6B1F9F83-F90F-4CF1-9DA3-361407772FB7}"/>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a:extLst>
                <a:ext uri="{FF2B5EF4-FFF2-40B4-BE49-F238E27FC236}">
                  <a16:creationId xmlns:a16="http://schemas.microsoft.com/office/drawing/2014/main" id="{D724C82B-91C4-49C6-B56B-E98E59F7F60F}"/>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a:extLst>
                <a:ext uri="{FF2B5EF4-FFF2-40B4-BE49-F238E27FC236}">
                  <a16:creationId xmlns:a16="http://schemas.microsoft.com/office/drawing/2014/main" id="{2BC006AD-ABD2-4232-A4D8-CDD837C837FA}"/>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a:extLst>
                <a:ext uri="{FF2B5EF4-FFF2-40B4-BE49-F238E27FC236}">
                  <a16:creationId xmlns:a16="http://schemas.microsoft.com/office/drawing/2014/main" id="{18F84BFD-2DEB-4D37-8BF8-DE3C1BE85DE5}"/>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初始时，未发送任何帧，分界和窗口的左边界重叠，窗口中的帧都是未发送但是可以发送的帧。</a:t>
              </a:r>
            </a:p>
          </p:txBody>
        </p:sp>
        <p:sp>
          <p:nvSpPr>
            <p:cNvPr id="25" name="AutoShape 23">
              <a:extLst>
                <a:ext uri="{FF2B5EF4-FFF2-40B4-BE49-F238E27FC236}">
                  <a16:creationId xmlns:a16="http://schemas.microsoft.com/office/drawing/2014/main" id="{D0CD867F-8C06-406C-8663-589E5C1271C2}"/>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17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窗口右边是不可以发送的帧</a:t>
              </a:r>
            </a:p>
          </p:txBody>
        </p:sp>
        <p:sp>
          <p:nvSpPr>
            <p:cNvPr id="26" name="Rectangle 24">
              <a:extLst>
                <a:ext uri="{FF2B5EF4-FFF2-40B4-BE49-F238E27FC236}">
                  <a16:creationId xmlns:a16="http://schemas.microsoft.com/office/drawing/2014/main" id="{7BD1FD5E-B155-4855-A672-F5658F402261}"/>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6">
              <a:extLst>
                <a:ext uri="{FF2B5EF4-FFF2-40B4-BE49-F238E27FC236}">
                  <a16:creationId xmlns:a16="http://schemas.microsoft.com/office/drawing/2014/main" id="{C4C0585E-DAC3-4B4E-8D7B-09805555D18E}"/>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7">
              <a:extLst>
                <a:ext uri="{FF2B5EF4-FFF2-40B4-BE49-F238E27FC236}">
                  <a16:creationId xmlns:a16="http://schemas.microsoft.com/office/drawing/2014/main" id="{A566C3BB-D288-40A5-8DF8-6E974EB66C82}"/>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8">
              <a:extLst>
                <a:ext uri="{FF2B5EF4-FFF2-40B4-BE49-F238E27FC236}">
                  <a16:creationId xmlns:a16="http://schemas.microsoft.com/office/drawing/2014/main" id="{29DA788D-2004-462B-8220-E84C58259074}"/>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9">
              <a:extLst>
                <a:ext uri="{FF2B5EF4-FFF2-40B4-BE49-F238E27FC236}">
                  <a16:creationId xmlns:a16="http://schemas.microsoft.com/office/drawing/2014/main" id="{A0403F19-7A3B-4D18-983A-4E733CBEC966}"/>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30">
              <a:extLst>
                <a:ext uri="{FF2B5EF4-FFF2-40B4-BE49-F238E27FC236}">
                  <a16:creationId xmlns:a16="http://schemas.microsoft.com/office/drawing/2014/main" id="{4CE340CA-738C-44A6-A953-98B22CAD9FF3}"/>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1">
              <a:extLst>
                <a:ext uri="{FF2B5EF4-FFF2-40B4-BE49-F238E27FC236}">
                  <a16:creationId xmlns:a16="http://schemas.microsoft.com/office/drawing/2014/main" id="{F2B9CD26-EAA4-46FE-A3F6-BD2B1FD39812}"/>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4">
            <a:extLst>
              <a:ext uri="{FF2B5EF4-FFF2-40B4-BE49-F238E27FC236}">
                <a16:creationId xmlns:a16="http://schemas.microsoft.com/office/drawing/2014/main" id="{C92D45C8-9141-43F6-8F25-2F031934FA64}"/>
              </a:ext>
            </a:extLst>
          </p:cNvPr>
          <p:cNvGrpSpPr>
            <a:grpSpLocks/>
          </p:cNvGrpSpPr>
          <p:nvPr/>
        </p:nvGrpSpPr>
        <p:grpSpPr bwMode="auto">
          <a:xfrm>
            <a:off x="6304643" y="1215953"/>
            <a:ext cx="3602038" cy="2016125"/>
            <a:chOff x="2856" y="754"/>
            <a:chExt cx="2269" cy="1270"/>
          </a:xfrm>
        </p:grpSpPr>
        <p:sp>
          <p:nvSpPr>
            <p:cNvPr id="34" name="Rectangle 62">
              <a:extLst>
                <a:ext uri="{FF2B5EF4-FFF2-40B4-BE49-F238E27FC236}">
                  <a16:creationId xmlns:a16="http://schemas.microsoft.com/office/drawing/2014/main" id="{A3788C55-92CE-4466-A35C-0B9BB0C6CEF8}"/>
                </a:ext>
              </a:extLst>
            </p:cNvPr>
            <p:cNvSpPr>
              <a:spLocks noChangeArrowheads="1"/>
            </p:cNvSpPr>
            <p:nvPr/>
          </p:nvSpPr>
          <p:spPr bwMode="auto">
            <a:xfrm>
              <a:off x="2999" y="1107"/>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32">
              <a:extLst>
                <a:ext uri="{FF2B5EF4-FFF2-40B4-BE49-F238E27FC236}">
                  <a16:creationId xmlns:a16="http://schemas.microsoft.com/office/drawing/2014/main" id="{436440E4-41A3-4A38-A922-F8E053E665A7}"/>
                </a:ext>
              </a:extLst>
            </p:cNvPr>
            <p:cNvSpPr>
              <a:spLocks noChangeArrowheads="1"/>
            </p:cNvSpPr>
            <p:nvPr/>
          </p:nvSpPr>
          <p:spPr bwMode="auto">
            <a:xfrm>
              <a:off x="3613" y="1107"/>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33">
              <a:extLst>
                <a:ext uri="{FF2B5EF4-FFF2-40B4-BE49-F238E27FC236}">
                  <a16:creationId xmlns:a16="http://schemas.microsoft.com/office/drawing/2014/main" id="{0A7723B1-35EC-4642-8988-0BA0DBEF1D43}"/>
                </a:ext>
              </a:extLst>
            </p:cNvPr>
            <p:cNvSpPr>
              <a:spLocks noChangeArrowheads="1"/>
            </p:cNvSpPr>
            <p:nvPr/>
          </p:nvSpPr>
          <p:spPr bwMode="auto">
            <a:xfrm>
              <a:off x="503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34">
              <a:extLst>
                <a:ext uri="{FF2B5EF4-FFF2-40B4-BE49-F238E27FC236}">
                  <a16:creationId xmlns:a16="http://schemas.microsoft.com/office/drawing/2014/main" id="{3A4417B1-36D3-45A4-A00A-ADF584BAD70E}"/>
                </a:ext>
              </a:extLst>
            </p:cNvPr>
            <p:cNvSpPr>
              <a:spLocks noChangeArrowheads="1"/>
            </p:cNvSpPr>
            <p:nvPr/>
          </p:nvSpPr>
          <p:spPr bwMode="auto">
            <a:xfrm>
              <a:off x="487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35">
              <a:extLst>
                <a:ext uri="{FF2B5EF4-FFF2-40B4-BE49-F238E27FC236}">
                  <a16:creationId xmlns:a16="http://schemas.microsoft.com/office/drawing/2014/main" id="{EB778E93-74DD-4270-A5D3-907FF1418978}"/>
                </a:ext>
              </a:extLst>
            </p:cNvPr>
            <p:cNvSpPr>
              <a:spLocks noChangeArrowheads="1"/>
            </p:cNvSpPr>
            <p:nvPr/>
          </p:nvSpPr>
          <p:spPr bwMode="auto">
            <a:xfrm>
              <a:off x="472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36">
              <a:extLst>
                <a:ext uri="{FF2B5EF4-FFF2-40B4-BE49-F238E27FC236}">
                  <a16:creationId xmlns:a16="http://schemas.microsoft.com/office/drawing/2014/main" id="{69B51E89-E0AA-41E5-8113-0587AF402BD5}"/>
                </a:ext>
              </a:extLst>
            </p:cNvPr>
            <p:cNvSpPr>
              <a:spLocks noChangeArrowheads="1"/>
            </p:cNvSpPr>
            <p:nvPr/>
          </p:nvSpPr>
          <p:spPr bwMode="auto">
            <a:xfrm>
              <a:off x="457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37">
              <a:extLst>
                <a:ext uri="{FF2B5EF4-FFF2-40B4-BE49-F238E27FC236}">
                  <a16:creationId xmlns:a16="http://schemas.microsoft.com/office/drawing/2014/main" id="{571A1079-AABF-4B43-8A0C-3DE1036E77C0}"/>
                </a:ext>
              </a:extLst>
            </p:cNvPr>
            <p:cNvSpPr>
              <a:spLocks noChangeArrowheads="1"/>
            </p:cNvSpPr>
            <p:nvPr/>
          </p:nvSpPr>
          <p:spPr bwMode="auto">
            <a:xfrm>
              <a:off x="4428"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38">
              <a:extLst>
                <a:ext uri="{FF2B5EF4-FFF2-40B4-BE49-F238E27FC236}">
                  <a16:creationId xmlns:a16="http://schemas.microsoft.com/office/drawing/2014/main" id="{49DBBB36-8425-47B9-BFAE-9537827E78FF}"/>
                </a:ext>
              </a:extLst>
            </p:cNvPr>
            <p:cNvSpPr>
              <a:spLocks noChangeArrowheads="1"/>
            </p:cNvSpPr>
            <p:nvPr/>
          </p:nvSpPr>
          <p:spPr bwMode="auto">
            <a:xfrm>
              <a:off x="428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39">
              <a:extLst>
                <a:ext uri="{FF2B5EF4-FFF2-40B4-BE49-F238E27FC236}">
                  <a16:creationId xmlns:a16="http://schemas.microsoft.com/office/drawing/2014/main" id="{7129DEAD-2AE0-4627-8E0E-F49DA48664DE}"/>
                </a:ext>
              </a:extLst>
            </p:cNvPr>
            <p:cNvSpPr>
              <a:spLocks noChangeArrowheads="1"/>
            </p:cNvSpPr>
            <p:nvPr/>
          </p:nvSpPr>
          <p:spPr bwMode="auto">
            <a:xfrm>
              <a:off x="4141"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40">
              <a:extLst>
                <a:ext uri="{FF2B5EF4-FFF2-40B4-BE49-F238E27FC236}">
                  <a16:creationId xmlns:a16="http://schemas.microsoft.com/office/drawing/2014/main" id="{D590E33D-A1FE-404A-BDCF-51CCFEFD1C45}"/>
                </a:ext>
              </a:extLst>
            </p:cNvPr>
            <p:cNvSpPr>
              <a:spLocks noChangeArrowheads="1"/>
            </p:cNvSpPr>
            <p:nvPr/>
          </p:nvSpPr>
          <p:spPr bwMode="auto">
            <a:xfrm>
              <a:off x="396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41">
              <a:extLst>
                <a:ext uri="{FF2B5EF4-FFF2-40B4-BE49-F238E27FC236}">
                  <a16:creationId xmlns:a16="http://schemas.microsoft.com/office/drawing/2014/main" id="{81A47DFD-2E66-4C8E-A90B-858CC65F9535}"/>
                </a:ext>
              </a:extLst>
            </p:cNvPr>
            <p:cNvSpPr>
              <a:spLocks noChangeArrowheads="1"/>
            </p:cNvSpPr>
            <p:nvPr/>
          </p:nvSpPr>
          <p:spPr bwMode="auto">
            <a:xfrm>
              <a:off x="3813"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42">
              <a:extLst>
                <a:ext uri="{FF2B5EF4-FFF2-40B4-BE49-F238E27FC236}">
                  <a16:creationId xmlns:a16="http://schemas.microsoft.com/office/drawing/2014/main" id="{5646FC80-3856-4E24-B8B9-C058CD282F78}"/>
                </a:ext>
              </a:extLst>
            </p:cNvPr>
            <p:cNvSpPr>
              <a:spLocks noChangeArrowheads="1"/>
            </p:cNvSpPr>
            <p:nvPr/>
          </p:nvSpPr>
          <p:spPr bwMode="auto">
            <a:xfrm>
              <a:off x="3664"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43">
              <a:extLst>
                <a:ext uri="{FF2B5EF4-FFF2-40B4-BE49-F238E27FC236}">
                  <a16:creationId xmlns:a16="http://schemas.microsoft.com/office/drawing/2014/main" id="{4E9A38E0-CC49-4492-A136-96037C555C98}"/>
                </a:ext>
              </a:extLst>
            </p:cNvPr>
            <p:cNvSpPr>
              <a:spLocks noChangeArrowheads="1"/>
            </p:cNvSpPr>
            <p:nvPr/>
          </p:nvSpPr>
          <p:spPr bwMode="auto">
            <a:xfrm>
              <a:off x="350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44">
              <a:extLst>
                <a:ext uri="{FF2B5EF4-FFF2-40B4-BE49-F238E27FC236}">
                  <a16:creationId xmlns:a16="http://schemas.microsoft.com/office/drawing/2014/main" id="{8B7D2457-20C1-435C-9DDC-010297F716D3}"/>
                </a:ext>
              </a:extLst>
            </p:cNvPr>
            <p:cNvSpPr>
              <a:spLocks noChangeArrowheads="1"/>
            </p:cNvSpPr>
            <p:nvPr/>
          </p:nvSpPr>
          <p:spPr bwMode="auto">
            <a:xfrm>
              <a:off x="336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45">
              <a:extLst>
                <a:ext uri="{FF2B5EF4-FFF2-40B4-BE49-F238E27FC236}">
                  <a16:creationId xmlns:a16="http://schemas.microsoft.com/office/drawing/2014/main" id="{D7E83B44-A3A8-4CBB-AA51-EE26756F986B}"/>
                </a:ext>
              </a:extLst>
            </p:cNvPr>
            <p:cNvSpPr>
              <a:spLocks noChangeArrowheads="1"/>
            </p:cNvSpPr>
            <p:nvPr/>
          </p:nvSpPr>
          <p:spPr bwMode="auto">
            <a:xfrm>
              <a:off x="3216"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46">
              <a:extLst>
                <a:ext uri="{FF2B5EF4-FFF2-40B4-BE49-F238E27FC236}">
                  <a16:creationId xmlns:a16="http://schemas.microsoft.com/office/drawing/2014/main" id="{6344AD96-0438-4B69-AE63-57124541F4D2}"/>
                </a:ext>
              </a:extLst>
            </p:cNvPr>
            <p:cNvSpPr>
              <a:spLocks noChangeArrowheads="1"/>
            </p:cNvSpPr>
            <p:nvPr/>
          </p:nvSpPr>
          <p:spPr bwMode="auto">
            <a:xfrm>
              <a:off x="305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47">
              <a:extLst>
                <a:ext uri="{FF2B5EF4-FFF2-40B4-BE49-F238E27FC236}">
                  <a16:creationId xmlns:a16="http://schemas.microsoft.com/office/drawing/2014/main" id="{A2B71398-C8EC-4302-B787-81C342BD1711}"/>
                </a:ext>
              </a:extLst>
            </p:cNvPr>
            <p:cNvSpPr>
              <a:spLocks noChangeShapeType="1"/>
            </p:cNvSpPr>
            <p:nvPr/>
          </p:nvSpPr>
          <p:spPr bwMode="auto">
            <a:xfrm>
              <a:off x="2999" y="1220"/>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48">
              <a:extLst>
                <a:ext uri="{FF2B5EF4-FFF2-40B4-BE49-F238E27FC236}">
                  <a16:creationId xmlns:a16="http://schemas.microsoft.com/office/drawing/2014/main" id="{707A1A3F-345F-40FC-968A-2839AABB2882}"/>
                </a:ext>
              </a:extLst>
            </p:cNvPr>
            <p:cNvSpPr>
              <a:spLocks noChangeShapeType="1"/>
            </p:cNvSpPr>
            <p:nvPr/>
          </p:nvSpPr>
          <p:spPr bwMode="auto">
            <a:xfrm>
              <a:off x="2999" y="13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49">
              <a:extLst>
                <a:ext uri="{FF2B5EF4-FFF2-40B4-BE49-F238E27FC236}">
                  <a16:creationId xmlns:a16="http://schemas.microsoft.com/office/drawing/2014/main" id="{A993AB47-1960-4B54-B27E-93816EB1263A}"/>
                </a:ext>
              </a:extLst>
            </p:cNvPr>
            <p:cNvSpPr>
              <a:spLocks noChangeShapeType="1"/>
            </p:cNvSpPr>
            <p:nvPr/>
          </p:nvSpPr>
          <p:spPr bwMode="auto">
            <a:xfrm>
              <a:off x="3611" y="827"/>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52">
              <a:extLst>
                <a:ext uri="{FF2B5EF4-FFF2-40B4-BE49-F238E27FC236}">
                  <a16:creationId xmlns:a16="http://schemas.microsoft.com/office/drawing/2014/main" id="{EC9612F2-2092-42E7-B153-750118B94B2D}"/>
                </a:ext>
              </a:extLst>
            </p:cNvPr>
            <p:cNvSpPr>
              <a:spLocks noChangeArrowheads="1"/>
            </p:cNvSpPr>
            <p:nvPr/>
          </p:nvSpPr>
          <p:spPr bwMode="auto">
            <a:xfrm>
              <a:off x="315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53">
              <a:extLst>
                <a:ext uri="{FF2B5EF4-FFF2-40B4-BE49-F238E27FC236}">
                  <a16:creationId xmlns:a16="http://schemas.microsoft.com/office/drawing/2014/main" id="{7EE7C596-5C4C-47F3-8A1B-4D2F167C6809}"/>
                </a:ext>
              </a:extLst>
            </p:cNvPr>
            <p:cNvSpPr>
              <a:spLocks noChangeArrowheads="1"/>
            </p:cNvSpPr>
            <p:nvPr/>
          </p:nvSpPr>
          <p:spPr bwMode="auto">
            <a:xfrm>
              <a:off x="346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54">
              <a:extLst>
                <a:ext uri="{FF2B5EF4-FFF2-40B4-BE49-F238E27FC236}">
                  <a16:creationId xmlns:a16="http://schemas.microsoft.com/office/drawing/2014/main" id="{0AD0BC59-97C3-4572-A427-FBD43062AB78}"/>
                </a:ext>
              </a:extLst>
            </p:cNvPr>
            <p:cNvSpPr>
              <a:spLocks noChangeArrowheads="1"/>
            </p:cNvSpPr>
            <p:nvPr/>
          </p:nvSpPr>
          <p:spPr bwMode="auto">
            <a:xfrm>
              <a:off x="3767"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55">
              <a:extLst>
                <a:ext uri="{FF2B5EF4-FFF2-40B4-BE49-F238E27FC236}">
                  <a16:creationId xmlns:a16="http://schemas.microsoft.com/office/drawing/2014/main" id="{CCD47670-DC03-41C8-97B5-4444304A4B87}"/>
                </a:ext>
              </a:extLst>
            </p:cNvPr>
            <p:cNvSpPr>
              <a:spLocks noChangeArrowheads="1"/>
            </p:cNvSpPr>
            <p:nvPr/>
          </p:nvSpPr>
          <p:spPr bwMode="auto">
            <a:xfrm>
              <a:off x="4080"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56">
              <a:extLst>
                <a:ext uri="{FF2B5EF4-FFF2-40B4-BE49-F238E27FC236}">
                  <a16:creationId xmlns:a16="http://schemas.microsoft.com/office/drawing/2014/main" id="{51C72F51-151A-4267-BC48-05B3ABC84775}"/>
                </a:ext>
              </a:extLst>
            </p:cNvPr>
            <p:cNvSpPr>
              <a:spLocks noChangeArrowheads="1"/>
            </p:cNvSpPr>
            <p:nvPr/>
          </p:nvSpPr>
          <p:spPr bwMode="auto">
            <a:xfrm>
              <a:off x="4376"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57">
              <a:extLst>
                <a:ext uri="{FF2B5EF4-FFF2-40B4-BE49-F238E27FC236}">
                  <a16:creationId xmlns:a16="http://schemas.microsoft.com/office/drawing/2014/main" id="{EB9780CF-A3CC-4D58-95B3-9D8146BA27EE}"/>
                </a:ext>
              </a:extLst>
            </p:cNvPr>
            <p:cNvSpPr>
              <a:spLocks noChangeArrowheads="1"/>
            </p:cNvSpPr>
            <p:nvPr/>
          </p:nvSpPr>
          <p:spPr bwMode="auto">
            <a:xfrm>
              <a:off x="467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58">
              <a:extLst>
                <a:ext uri="{FF2B5EF4-FFF2-40B4-BE49-F238E27FC236}">
                  <a16:creationId xmlns:a16="http://schemas.microsoft.com/office/drawing/2014/main" id="{67D82F49-938B-4AB4-B78E-73FFBBD78A68}"/>
                </a:ext>
              </a:extLst>
            </p:cNvPr>
            <p:cNvSpPr>
              <a:spLocks noChangeArrowheads="1"/>
            </p:cNvSpPr>
            <p:nvPr/>
          </p:nvSpPr>
          <p:spPr bwMode="auto">
            <a:xfrm>
              <a:off x="497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59">
              <a:extLst>
                <a:ext uri="{FF2B5EF4-FFF2-40B4-BE49-F238E27FC236}">
                  <a16:creationId xmlns:a16="http://schemas.microsoft.com/office/drawing/2014/main" id="{1D030C22-243E-4D26-B5EF-622436032E14}"/>
                </a:ext>
              </a:extLst>
            </p:cNvPr>
            <p:cNvSpPr>
              <a:spLocks noChangeArrowheads="1"/>
            </p:cNvSpPr>
            <p:nvPr/>
          </p:nvSpPr>
          <p:spPr bwMode="auto">
            <a:xfrm>
              <a:off x="2856" y="1706"/>
              <a:ext cx="756" cy="318"/>
            </a:xfrm>
            <a:prstGeom prst="wedgeRoundRectCallout">
              <a:avLst>
                <a:gd name="adj1" fmla="val 9259"/>
                <a:gd name="adj2" fmla="val -113208"/>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已发送但是未收到应答的帧</a:t>
              </a:r>
            </a:p>
          </p:txBody>
        </p:sp>
        <p:sp>
          <p:nvSpPr>
            <p:cNvPr id="61" name="AutoShape 60">
              <a:extLst>
                <a:ext uri="{FF2B5EF4-FFF2-40B4-BE49-F238E27FC236}">
                  <a16:creationId xmlns:a16="http://schemas.microsoft.com/office/drawing/2014/main" id="{3F4D5698-CFE0-4A52-9027-DF0B11AA94CB}"/>
                </a:ext>
              </a:extLst>
            </p:cNvPr>
            <p:cNvSpPr>
              <a:spLocks noChangeArrowheads="1"/>
            </p:cNvSpPr>
            <p:nvPr/>
          </p:nvSpPr>
          <p:spPr bwMode="auto">
            <a:xfrm>
              <a:off x="4014" y="1706"/>
              <a:ext cx="771" cy="317"/>
            </a:xfrm>
            <a:prstGeom prst="wedgeRoundRectCallout">
              <a:avLst>
                <a:gd name="adj1" fmla="val -57912"/>
                <a:gd name="adj2" fmla="val -101421"/>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未发送但是可以发送的帧</a:t>
              </a:r>
            </a:p>
          </p:txBody>
        </p:sp>
        <p:sp>
          <p:nvSpPr>
            <p:cNvPr id="62" name="AutoShape 61">
              <a:extLst>
                <a:ext uri="{FF2B5EF4-FFF2-40B4-BE49-F238E27FC236}">
                  <a16:creationId xmlns:a16="http://schemas.microsoft.com/office/drawing/2014/main" id="{926E9881-A91C-4AD9-A2DB-71038EB4CEEC}"/>
                </a:ext>
              </a:extLst>
            </p:cNvPr>
            <p:cNvSpPr>
              <a:spLocks noChangeArrowheads="1"/>
            </p:cNvSpPr>
            <p:nvPr/>
          </p:nvSpPr>
          <p:spPr bwMode="auto">
            <a:xfrm>
              <a:off x="3878" y="754"/>
              <a:ext cx="756" cy="318"/>
            </a:xfrm>
            <a:prstGeom prst="wedgeRoundRectCallout">
              <a:avLst>
                <a:gd name="adj1" fmla="val -84259"/>
                <a:gd name="adj2" fmla="val 34593"/>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发送了</a:t>
              </a:r>
              <a:r>
                <a:rPr lang="en-US" altLang="zh-CN" sz="1200" dirty="0">
                  <a:solidFill>
                    <a:srgbClr val="000000"/>
                  </a:solidFill>
                  <a:cs typeface="+mn-ea"/>
                  <a:sym typeface="+mn-lt"/>
                </a:rPr>
                <a:t>4</a:t>
              </a:r>
              <a:r>
                <a:rPr lang="zh-CN" altLang="en-US" sz="1200" dirty="0">
                  <a:solidFill>
                    <a:srgbClr val="000000"/>
                  </a:solidFill>
                  <a:cs typeface="+mn-ea"/>
                  <a:sym typeface="+mn-lt"/>
                </a:rPr>
                <a:t>帧，分界右移</a:t>
              </a:r>
              <a:r>
                <a:rPr lang="en-US" altLang="zh-CN" sz="1200" dirty="0">
                  <a:solidFill>
                    <a:srgbClr val="000000"/>
                  </a:solidFill>
                  <a:cs typeface="+mn-ea"/>
                  <a:sym typeface="+mn-lt"/>
                </a:rPr>
                <a:t>4</a:t>
              </a:r>
              <a:r>
                <a:rPr lang="zh-CN" altLang="en-US" sz="1200" dirty="0">
                  <a:solidFill>
                    <a:srgbClr val="000000"/>
                  </a:solidFill>
                  <a:cs typeface="+mn-ea"/>
                  <a:sym typeface="+mn-lt"/>
                </a:rPr>
                <a:t>帧</a:t>
              </a:r>
            </a:p>
          </p:txBody>
        </p:sp>
      </p:grpSp>
      <p:grpSp>
        <p:nvGrpSpPr>
          <p:cNvPr id="63" name="Group 126">
            <a:extLst>
              <a:ext uri="{FF2B5EF4-FFF2-40B4-BE49-F238E27FC236}">
                <a16:creationId xmlns:a16="http://schemas.microsoft.com/office/drawing/2014/main" id="{04C02CCF-1415-4325-8CC6-0DA046B4EACF}"/>
              </a:ext>
            </a:extLst>
          </p:cNvPr>
          <p:cNvGrpSpPr>
            <a:grpSpLocks/>
          </p:cNvGrpSpPr>
          <p:nvPr/>
        </p:nvGrpSpPr>
        <p:grpSpPr bwMode="auto">
          <a:xfrm>
            <a:off x="1985057" y="3952803"/>
            <a:ext cx="3602037" cy="2232025"/>
            <a:chOff x="381" y="2251"/>
            <a:chExt cx="2269" cy="1406"/>
          </a:xfrm>
        </p:grpSpPr>
        <p:sp>
          <p:nvSpPr>
            <p:cNvPr id="64" name="Rectangle 63">
              <a:extLst>
                <a:ext uri="{FF2B5EF4-FFF2-40B4-BE49-F238E27FC236}">
                  <a16:creationId xmlns:a16="http://schemas.microsoft.com/office/drawing/2014/main" id="{CE865C32-BE1D-420F-96FB-185B048F2648}"/>
                </a:ext>
              </a:extLst>
            </p:cNvPr>
            <p:cNvSpPr>
              <a:spLocks noChangeArrowheads="1"/>
            </p:cNvSpPr>
            <p:nvPr/>
          </p:nvSpPr>
          <p:spPr bwMode="auto">
            <a:xfrm>
              <a:off x="984" y="2728"/>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5" name="Rectangle 64">
              <a:extLst>
                <a:ext uri="{FF2B5EF4-FFF2-40B4-BE49-F238E27FC236}">
                  <a16:creationId xmlns:a16="http://schemas.microsoft.com/office/drawing/2014/main" id="{DF89E635-31E1-47B8-93E1-BA5AA7C726CA}"/>
                </a:ext>
              </a:extLst>
            </p:cNvPr>
            <p:cNvSpPr>
              <a:spLocks noChangeArrowheads="1"/>
            </p:cNvSpPr>
            <p:nvPr/>
          </p:nvSpPr>
          <p:spPr bwMode="auto">
            <a:xfrm>
              <a:off x="1138" y="2728"/>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65">
              <a:extLst>
                <a:ext uri="{FF2B5EF4-FFF2-40B4-BE49-F238E27FC236}">
                  <a16:creationId xmlns:a16="http://schemas.microsoft.com/office/drawing/2014/main" id="{FA8D7FB0-5554-4AC6-BE69-0B25C7A17468}"/>
                </a:ext>
              </a:extLst>
            </p:cNvPr>
            <p:cNvSpPr>
              <a:spLocks noChangeArrowheads="1"/>
            </p:cNvSpPr>
            <p:nvPr/>
          </p:nvSpPr>
          <p:spPr bwMode="auto">
            <a:xfrm>
              <a:off x="255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7" name="Rectangle 66">
              <a:extLst>
                <a:ext uri="{FF2B5EF4-FFF2-40B4-BE49-F238E27FC236}">
                  <a16:creationId xmlns:a16="http://schemas.microsoft.com/office/drawing/2014/main" id="{C7376ED3-5857-476C-9C13-5409904D3FDE}"/>
                </a:ext>
              </a:extLst>
            </p:cNvPr>
            <p:cNvSpPr>
              <a:spLocks noChangeArrowheads="1"/>
            </p:cNvSpPr>
            <p:nvPr/>
          </p:nvSpPr>
          <p:spPr bwMode="auto">
            <a:xfrm>
              <a:off x="240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8" name="Rectangle 67">
              <a:extLst>
                <a:ext uri="{FF2B5EF4-FFF2-40B4-BE49-F238E27FC236}">
                  <a16:creationId xmlns:a16="http://schemas.microsoft.com/office/drawing/2014/main" id="{328F26A5-DC9C-429D-90B9-2329CC1281B0}"/>
                </a:ext>
              </a:extLst>
            </p:cNvPr>
            <p:cNvSpPr>
              <a:spLocks noChangeArrowheads="1"/>
            </p:cNvSpPr>
            <p:nvPr/>
          </p:nvSpPr>
          <p:spPr bwMode="auto">
            <a:xfrm>
              <a:off x="225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69" name="Rectangle 68">
              <a:extLst>
                <a:ext uri="{FF2B5EF4-FFF2-40B4-BE49-F238E27FC236}">
                  <a16:creationId xmlns:a16="http://schemas.microsoft.com/office/drawing/2014/main" id="{F606D6F3-B812-4725-B5BD-7B4529FDA0AF}"/>
                </a:ext>
              </a:extLst>
            </p:cNvPr>
            <p:cNvSpPr>
              <a:spLocks noChangeArrowheads="1"/>
            </p:cNvSpPr>
            <p:nvPr/>
          </p:nvSpPr>
          <p:spPr bwMode="auto">
            <a:xfrm>
              <a:off x="209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0" name="Rectangle 69">
              <a:extLst>
                <a:ext uri="{FF2B5EF4-FFF2-40B4-BE49-F238E27FC236}">
                  <a16:creationId xmlns:a16="http://schemas.microsoft.com/office/drawing/2014/main" id="{E0CC73FC-D317-4D61-A462-66DF051548BA}"/>
                </a:ext>
              </a:extLst>
            </p:cNvPr>
            <p:cNvSpPr>
              <a:spLocks noChangeArrowheads="1"/>
            </p:cNvSpPr>
            <p:nvPr/>
          </p:nvSpPr>
          <p:spPr bwMode="auto">
            <a:xfrm>
              <a:off x="1953"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1" name="Rectangle 70">
              <a:extLst>
                <a:ext uri="{FF2B5EF4-FFF2-40B4-BE49-F238E27FC236}">
                  <a16:creationId xmlns:a16="http://schemas.microsoft.com/office/drawing/2014/main" id="{1D3F276F-F308-4FF9-85A2-E6A860E17150}"/>
                </a:ext>
              </a:extLst>
            </p:cNvPr>
            <p:cNvSpPr>
              <a:spLocks noChangeArrowheads="1"/>
            </p:cNvSpPr>
            <p:nvPr/>
          </p:nvSpPr>
          <p:spPr bwMode="auto">
            <a:xfrm>
              <a:off x="181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2" name="Rectangle 71">
              <a:extLst>
                <a:ext uri="{FF2B5EF4-FFF2-40B4-BE49-F238E27FC236}">
                  <a16:creationId xmlns:a16="http://schemas.microsoft.com/office/drawing/2014/main" id="{414D392D-A58B-49BA-AA1F-53E9DF5B4E0C}"/>
                </a:ext>
              </a:extLst>
            </p:cNvPr>
            <p:cNvSpPr>
              <a:spLocks noChangeArrowheads="1"/>
            </p:cNvSpPr>
            <p:nvPr/>
          </p:nvSpPr>
          <p:spPr bwMode="auto">
            <a:xfrm>
              <a:off x="1666"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3" name="Rectangle 72">
              <a:extLst>
                <a:ext uri="{FF2B5EF4-FFF2-40B4-BE49-F238E27FC236}">
                  <a16:creationId xmlns:a16="http://schemas.microsoft.com/office/drawing/2014/main" id="{7E6BC723-03A4-4859-8583-761C241BDE6D}"/>
                </a:ext>
              </a:extLst>
            </p:cNvPr>
            <p:cNvSpPr>
              <a:spLocks noChangeArrowheads="1"/>
            </p:cNvSpPr>
            <p:nvPr/>
          </p:nvSpPr>
          <p:spPr bwMode="auto">
            <a:xfrm>
              <a:off x="149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4" name="Rectangle 73">
              <a:extLst>
                <a:ext uri="{FF2B5EF4-FFF2-40B4-BE49-F238E27FC236}">
                  <a16:creationId xmlns:a16="http://schemas.microsoft.com/office/drawing/2014/main" id="{A694500D-9217-40BD-A5B3-3CBC7B25FFF9}"/>
                </a:ext>
              </a:extLst>
            </p:cNvPr>
            <p:cNvSpPr>
              <a:spLocks noChangeArrowheads="1"/>
            </p:cNvSpPr>
            <p:nvPr/>
          </p:nvSpPr>
          <p:spPr bwMode="auto">
            <a:xfrm>
              <a:off x="1338"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5" name="Rectangle 74">
              <a:extLst>
                <a:ext uri="{FF2B5EF4-FFF2-40B4-BE49-F238E27FC236}">
                  <a16:creationId xmlns:a16="http://schemas.microsoft.com/office/drawing/2014/main" id="{1204A614-D1F6-496F-B395-410B80B39F17}"/>
                </a:ext>
              </a:extLst>
            </p:cNvPr>
            <p:cNvSpPr>
              <a:spLocks noChangeArrowheads="1"/>
            </p:cNvSpPr>
            <p:nvPr/>
          </p:nvSpPr>
          <p:spPr bwMode="auto">
            <a:xfrm>
              <a:off x="1189"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6" name="Rectangle 75">
              <a:extLst>
                <a:ext uri="{FF2B5EF4-FFF2-40B4-BE49-F238E27FC236}">
                  <a16:creationId xmlns:a16="http://schemas.microsoft.com/office/drawing/2014/main" id="{08BD676B-90BA-4B41-8EDA-EFB8A0F402C6}"/>
                </a:ext>
              </a:extLst>
            </p:cNvPr>
            <p:cNvSpPr>
              <a:spLocks noChangeArrowheads="1"/>
            </p:cNvSpPr>
            <p:nvPr/>
          </p:nvSpPr>
          <p:spPr bwMode="auto">
            <a:xfrm>
              <a:off x="103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7" name="Rectangle 76">
              <a:extLst>
                <a:ext uri="{FF2B5EF4-FFF2-40B4-BE49-F238E27FC236}">
                  <a16:creationId xmlns:a16="http://schemas.microsoft.com/office/drawing/2014/main" id="{502ACC7E-AE83-4D53-8041-6D9385DCB806}"/>
                </a:ext>
              </a:extLst>
            </p:cNvPr>
            <p:cNvSpPr>
              <a:spLocks noChangeArrowheads="1"/>
            </p:cNvSpPr>
            <p:nvPr/>
          </p:nvSpPr>
          <p:spPr bwMode="auto">
            <a:xfrm>
              <a:off x="89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8" name="Rectangle 77">
              <a:extLst>
                <a:ext uri="{FF2B5EF4-FFF2-40B4-BE49-F238E27FC236}">
                  <a16:creationId xmlns:a16="http://schemas.microsoft.com/office/drawing/2014/main" id="{29DA7DCF-3D02-43FF-839A-240B2D3BEC95}"/>
                </a:ext>
              </a:extLst>
            </p:cNvPr>
            <p:cNvSpPr>
              <a:spLocks noChangeArrowheads="1"/>
            </p:cNvSpPr>
            <p:nvPr/>
          </p:nvSpPr>
          <p:spPr bwMode="auto">
            <a:xfrm>
              <a:off x="741"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9" name="Rectangle 78">
              <a:extLst>
                <a:ext uri="{FF2B5EF4-FFF2-40B4-BE49-F238E27FC236}">
                  <a16:creationId xmlns:a16="http://schemas.microsoft.com/office/drawing/2014/main" id="{B38ACF42-B494-4245-ABEB-5160E06161B4}"/>
                </a:ext>
              </a:extLst>
            </p:cNvPr>
            <p:cNvSpPr>
              <a:spLocks noChangeArrowheads="1"/>
            </p:cNvSpPr>
            <p:nvPr/>
          </p:nvSpPr>
          <p:spPr bwMode="auto">
            <a:xfrm>
              <a:off x="58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0" name="Line 79">
              <a:extLst>
                <a:ext uri="{FF2B5EF4-FFF2-40B4-BE49-F238E27FC236}">
                  <a16:creationId xmlns:a16="http://schemas.microsoft.com/office/drawing/2014/main" id="{6A01B962-8C79-4873-9A83-C4E6DAB50070}"/>
                </a:ext>
              </a:extLst>
            </p:cNvPr>
            <p:cNvSpPr>
              <a:spLocks noChangeShapeType="1"/>
            </p:cNvSpPr>
            <p:nvPr/>
          </p:nvSpPr>
          <p:spPr bwMode="auto">
            <a:xfrm>
              <a:off x="524" y="2841"/>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1" name="Line 80">
              <a:extLst>
                <a:ext uri="{FF2B5EF4-FFF2-40B4-BE49-F238E27FC236}">
                  <a16:creationId xmlns:a16="http://schemas.microsoft.com/office/drawing/2014/main" id="{5132EE46-6B95-48D2-AA49-0F68C2C79AAF}"/>
                </a:ext>
              </a:extLst>
            </p:cNvPr>
            <p:cNvSpPr>
              <a:spLocks noChangeShapeType="1"/>
            </p:cNvSpPr>
            <p:nvPr/>
          </p:nvSpPr>
          <p:spPr bwMode="auto">
            <a:xfrm>
              <a:off x="524" y="2998"/>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1">
              <a:extLst>
                <a:ext uri="{FF2B5EF4-FFF2-40B4-BE49-F238E27FC236}">
                  <a16:creationId xmlns:a16="http://schemas.microsoft.com/office/drawing/2014/main" id="{9EF2C490-C347-4E54-87C2-C80FD537D185}"/>
                </a:ext>
              </a:extLst>
            </p:cNvPr>
            <p:cNvSpPr>
              <a:spLocks noChangeShapeType="1"/>
            </p:cNvSpPr>
            <p:nvPr/>
          </p:nvSpPr>
          <p:spPr bwMode="auto">
            <a:xfrm>
              <a:off x="1136" y="2448"/>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Rectangle 82">
              <a:extLst>
                <a:ext uri="{FF2B5EF4-FFF2-40B4-BE49-F238E27FC236}">
                  <a16:creationId xmlns:a16="http://schemas.microsoft.com/office/drawing/2014/main" id="{ADBC8650-F904-4375-902D-09B957BF776E}"/>
                </a:ext>
              </a:extLst>
            </p:cNvPr>
            <p:cNvSpPr>
              <a:spLocks noChangeArrowheads="1"/>
            </p:cNvSpPr>
            <p:nvPr/>
          </p:nvSpPr>
          <p:spPr bwMode="auto">
            <a:xfrm>
              <a:off x="67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4" name="Rectangle 83">
              <a:extLst>
                <a:ext uri="{FF2B5EF4-FFF2-40B4-BE49-F238E27FC236}">
                  <a16:creationId xmlns:a16="http://schemas.microsoft.com/office/drawing/2014/main" id="{1A5481B5-7BC2-45FC-A5E0-7F4053572255}"/>
                </a:ext>
              </a:extLst>
            </p:cNvPr>
            <p:cNvSpPr>
              <a:spLocks noChangeArrowheads="1"/>
            </p:cNvSpPr>
            <p:nvPr/>
          </p:nvSpPr>
          <p:spPr bwMode="auto">
            <a:xfrm>
              <a:off x="98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84">
              <a:extLst>
                <a:ext uri="{FF2B5EF4-FFF2-40B4-BE49-F238E27FC236}">
                  <a16:creationId xmlns:a16="http://schemas.microsoft.com/office/drawing/2014/main" id="{B3E1216A-5CA6-4DD6-A25E-84619F8EB148}"/>
                </a:ext>
              </a:extLst>
            </p:cNvPr>
            <p:cNvSpPr>
              <a:spLocks noChangeArrowheads="1"/>
            </p:cNvSpPr>
            <p:nvPr/>
          </p:nvSpPr>
          <p:spPr bwMode="auto">
            <a:xfrm>
              <a:off x="1292"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85">
              <a:extLst>
                <a:ext uri="{FF2B5EF4-FFF2-40B4-BE49-F238E27FC236}">
                  <a16:creationId xmlns:a16="http://schemas.microsoft.com/office/drawing/2014/main" id="{770CF42D-A7AF-4165-AF08-506499BF6AA7}"/>
                </a:ext>
              </a:extLst>
            </p:cNvPr>
            <p:cNvSpPr>
              <a:spLocks noChangeArrowheads="1"/>
            </p:cNvSpPr>
            <p:nvPr/>
          </p:nvSpPr>
          <p:spPr bwMode="auto">
            <a:xfrm>
              <a:off x="1605"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86">
              <a:extLst>
                <a:ext uri="{FF2B5EF4-FFF2-40B4-BE49-F238E27FC236}">
                  <a16:creationId xmlns:a16="http://schemas.microsoft.com/office/drawing/2014/main" id="{78B54AED-5600-4A19-B472-0B4DA5B98298}"/>
                </a:ext>
              </a:extLst>
            </p:cNvPr>
            <p:cNvSpPr>
              <a:spLocks noChangeArrowheads="1"/>
            </p:cNvSpPr>
            <p:nvPr/>
          </p:nvSpPr>
          <p:spPr bwMode="auto">
            <a:xfrm>
              <a:off x="1901"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87">
              <a:extLst>
                <a:ext uri="{FF2B5EF4-FFF2-40B4-BE49-F238E27FC236}">
                  <a16:creationId xmlns:a16="http://schemas.microsoft.com/office/drawing/2014/main" id="{9462378B-29BD-4EAB-A4F6-E7C6A1EB6636}"/>
                </a:ext>
              </a:extLst>
            </p:cNvPr>
            <p:cNvSpPr>
              <a:spLocks noChangeArrowheads="1"/>
            </p:cNvSpPr>
            <p:nvPr/>
          </p:nvSpPr>
          <p:spPr bwMode="auto">
            <a:xfrm>
              <a:off x="219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88">
              <a:extLst>
                <a:ext uri="{FF2B5EF4-FFF2-40B4-BE49-F238E27FC236}">
                  <a16:creationId xmlns:a16="http://schemas.microsoft.com/office/drawing/2014/main" id="{20D845A7-F09B-4A27-AB45-ED5B3C984BA9}"/>
                </a:ext>
              </a:extLst>
            </p:cNvPr>
            <p:cNvSpPr>
              <a:spLocks noChangeArrowheads="1"/>
            </p:cNvSpPr>
            <p:nvPr/>
          </p:nvSpPr>
          <p:spPr bwMode="auto">
            <a:xfrm>
              <a:off x="249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AutoShape 89">
              <a:extLst>
                <a:ext uri="{FF2B5EF4-FFF2-40B4-BE49-F238E27FC236}">
                  <a16:creationId xmlns:a16="http://schemas.microsoft.com/office/drawing/2014/main" id="{07F57E38-EDB8-4F37-90EF-A0379E2688FD}"/>
                </a:ext>
              </a:extLst>
            </p:cNvPr>
            <p:cNvSpPr>
              <a:spLocks noChangeArrowheads="1"/>
            </p:cNvSpPr>
            <p:nvPr/>
          </p:nvSpPr>
          <p:spPr bwMode="auto">
            <a:xfrm>
              <a:off x="381" y="3327"/>
              <a:ext cx="756" cy="318"/>
            </a:xfrm>
            <a:prstGeom prst="wedgeRoundRectCallout">
              <a:avLst>
                <a:gd name="adj1" fmla="val -4231"/>
                <a:gd name="adj2" fmla="val -15282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已发送并且收到应答的帧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91" name="AutoShape 90">
              <a:extLst>
                <a:ext uri="{FF2B5EF4-FFF2-40B4-BE49-F238E27FC236}">
                  <a16:creationId xmlns:a16="http://schemas.microsoft.com/office/drawing/2014/main" id="{D9F65E7E-574A-4443-92CA-AFFF0683F147}"/>
                </a:ext>
              </a:extLst>
            </p:cNvPr>
            <p:cNvSpPr>
              <a:spLocks noChangeArrowheads="1"/>
            </p:cNvSpPr>
            <p:nvPr/>
          </p:nvSpPr>
          <p:spPr bwMode="auto">
            <a:xfrm>
              <a:off x="1429" y="2251"/>
              <a:ext cx="1133" cy="466"/>
            </a:xfrm>
            <a:prstGeom prst="wedgeRoundRectCallout">
              <a:avLst>
                <a:gd name="adj1" fmla="val -75509"/>
                <a:gd name="adj2" fmla="val 39551"/>
                <a:gd name="adj3" fmla="val 16667"/>
              </a:avLst>
            </a:prstGeom>
            <a:solidFill>
              <a:srgbClr val="FF9900">
                <a:alpha val="3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未发送，分界位置不变。但在窗口中的相对位置发生了变化。</a:t>
              </a:r>
            </a:p>
          </p:txBody>
        </p:sp>
        <p:sp>
          <p:nvSpPr>
            <p:cNvPr id="92" name="AutoShape 91">
              <a:extLst>
                <a:ext uri="{FF2B5EF4-FFF2-40B4-BE49-F238E27FC236}">
                  <a16:creationId xmlns:a16="http://schemas.microsoft.com/office/drawing/2014/main" id="{1AC9A85D-F6E4-46C0-B6FD-5C89A8E1DE20}"/>
                </a:ext>
              </a:extLst>
            </p:cNvPr>
            <p:cNvSpPr>
              <a:spLocks noChangeArrowheads="1"/>
            </p:cNvSpPr>
            <p:nvPr/>
          </p:nvSpPr>
          <p:spPr bwMode="auto">
            <a:xfrm>
              <a:off x="1338" y="3339"/>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收到编号为</a:t>
              </a:r>
              <a:r>
                <a:rPr lang="en-US" altLang="zh-CN" sz="1200" dirty="0">
                  <a:solidFill>
                    <a:srgbClr val="000000"/>
                  </a:solidFill>
                  <a:cs typeface="+mn-ea"/>
                  <a:sym typeface="+mn-lt"/>
                </a:rPr>
                <a:t>3</a:t>
              </a:r>
              <a:r>
                <a:rPr lang="zh-CN" altLang="en-US" sz="1200" dirty="0">
                  <a:solidFill>
                    <a:srgbClr val="000000"/>
                  </a:solidFill>
                  <a:cs typeface="+mn-ea"/>
                  <a:sym typeface="+mn-lt"/>
                </a:rPr>
                <a:t>的应答帧，窗口整个右移</a:t>
              </a:r>
              <a:r>
                <a:rPr lang="en-US" altLang="zh-CN" sz="1200" dirty="0">
                  <a:solidFill>
                    <a:srgbClr val="000000"/>
                  </a:solidFill>
                  <a:cs typeface="+mn-ea"/>
                  <a:sym typeface="+mn-lt"/>
                </a:rPr>
                <a:t>3</a:t>
              </a:r>
              <a:r>
                <a:rPr lang="zh-CN" altLang="en-US" sz="1200" dirty="0">
                  <a:solidFill>
                    <a:srgbClr val="000000"/>
                  </a:solidFill>
                  <a:cs typeface="+mn-ea"/>
                  <a:sym typeface="+mn-lt"/>
                </a:rPr>
                <a:t>帧。</a:t>
              </a:r>
            </a:p>
          </p:txBody>
        </p:sp>
        <p:sp>
          <p:nvSpPr>
            <p:cNvPr id="93" name="Line 121">
              <a:extLst>
                <a:ext uri="{FF2B5EF4-FFF2-40B4-BE49-F238E27FC236}">
                  <a16:creationId xmlns:a16="http://schemas.microsoft.com/office/drawing/2014/main" id="{24B6D903-7EEE-4D70-A0CA-C93811804478}"/>
                </a:ext>
              </a:extLst>
            </p:cNvPr>
            <p:cNvSpPr>
              <a:spLocks noChangeShapeType="1"/>
            </p:cNvSpPr>
            <p:nvPr/>
          </p:nvSpPr>
          <p:spPr bwMode="auto">
            <a:xfrm>
              <a:off x="527" y="2840"/>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94" name="Group 123">
            <a:extLst>
              <a:ext uri="{FF2B5EF4-FFF2-40B4-BE49-F238E27FC236}">
                <a16:creationId xmlns:a16="http://schemas.microsoft.com/office/drawing/2014/main" id="{BB54196E-DB1C-459D-B668-BC3A01E1E6EC}"/>
              </a:ext>
            </a:extLst>
          </p:cNvPr>
          <p:cNvGrpSpPr>
            <a:grpSpLocks/>
          </p:cNvGrpSpPr>
          <p:nvPr/>
        </p:nvGrpSpPr>
        <p:grpSpPr bwMode="auto">
          <a:xfrm>
            <a:off x="6593569" y="4097265"/>
            <a:ext cx="3648075" cy="2016125"/>
            <a:chOff x="3198" y="2387"/>
            <a:chExt cx="2298" cy="1270"/>
          </a:xfrm>
        </p:grpSpPr>
        <p:sp>
          <p:nvSpPr>
            <p:cNvPr id="95" name="Rectangle 92">
              <a:extLst>
                <a:ext uri="{FF2B5EF4-FFF2-40B4-BE49-F238E27FC236}">
                  <a16:creationId xmlns:a16="http://schemas.microsoft.com/office/drawing/2014/main" id="{7CB7D78D-D9D3-477A-AC4A-C7E9471343F6}"/>
                </a:ext>
              </a:extLst>
            </p:cNvPr>
            <p:cNvSpPr>
              <a:spLocks noChangeArrowheads="1"/>
            </p:cNvSpPr>
            <p:nvPr/>
          </p:nvSpPr>
          <p:spPr bwMode="auto">
            <a:xfrm>
              <a:off x="3660" y="2773"/>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6" name="Rectangle 93">
              <a:extLst>
                <a:ext uri="{FF2B5EF4-FFF2-40B4-BE49-F238E27FC236}">
                  <a16:creationId xmlns:a16="http://schemas.microsoft.com/office/drawing/2014/main" id="{E80E1395-5BA8-4E00-B041-91663952F6AB}"/>
                </a:ext>
              </a:extLst>
            </p:cNvPr>
            <p:cNvSpPr>
              <a:spLocks noChangeArrowheads="1"/>
            </p:cNvSpPr>
            <p:nvPr/>
          </p:nvSpPr>
          <p:spPr bwMode="auto">
            <a:xfrm flipH="1">
              <a:off x="4575" y="2773"/>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94">
              <a:extLst>
                <a:ext uri="{FF2B5EF4-FFF2-40B4-BE49-F238E27FC236}">
                  <a16:creationId xmlns:a16="http://schemas.microsoft.com/office/drawing/2014/main" id="{20B75506-0340-4445-AC62-64AFE09D6DC3}"/>
                </a:ext>
              </a:extLst>
            </p:cNvPr>
            <p:cNvSpPr>
              <a:spLocks noChangeArrowheads="1"/>
            </p:cNvSpPr>
            <p:nvPr/>
          </p:nvSpPr>
          <p:spPr bwMode="auto">
            <a:xfrm>
              <a:off x="523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8" name="Rectangle 95">
              <a:extLst>
                <a:ext uri="{FF2B5EF4-FFF2-40B4-BE49-F238E27FC236}">
                  <a16:creationId xmlns:a16="http://schemas.microsoft.com/office/drawing/2014/main" id="{7F95593F-6FC0-435E-AB47-AFF6A8BEBFC7}"/>
                </a:ext>
              </a:extLst>
            </p:cNvPr>
            <p:cNvSpPr>
              <a:spLocks noChangeArrowheads="1"/>
            </p:cNvSpPr>
            <p:nvPr/>
          </p:nvSpPr>
          <p:spPr bwMode="auto">
            <a:xfrm>
              <a:off x="507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9" name="Rectangle 96">
              <a:extLst>
                <a:ext uri="{FF2B5EF4-FFF2-40B4-BE49-F238E27FC236}">
                  <a16:creationId xmlns:a16="http://schemas.microsoft.com/office/drawing/2014/main" id="{5EA7750E-2BCC-4D7B-8506-A60614EB067D}"/>
                </a:ext>
              </a:extLst>
            </p:cNvPr>
            <p:cNvSpPr>
              <a:spLocks noChangeArrowheads="1"/>
            </p:cNvSpPr>
            <p:nvPr/>
          </p:nvSpPr>
          <p:spPr bwMode="auto">
            <a:xfrm>
              <a:off x="492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0" name="Rectangle 97">
              <a:extLst>
                <a:ext uri="{FF2B5EF4-FFF2-40B4-BE49-F238E27FC236}">
                  <a16:creationId xmlns:a16="http://schemas.microsoft.com/office/drawing/2014/main" id="{B9BDF6BD-F45E-4666-8EE1-FD8FA3354F2F}"/>
                </a:ext>
              </a:extLst>
            </p:cNvPr>
            <p:cNvSpPr>
              <a:spLocks noChangeArrowheads="1"/>
            </p:cNvSpPr>
            <p:nvPr/>
          </p:nvSpPr>
          <p:spPr bwMode="auto">
            <a:xfrm>
              <a:off x="477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1" name="Rectangle 98">
              <a:extLst>
                <a:ext uri="{FF2B5EF4-FFF2-40B4-BE49-F238E27FC236}">
                  <a16:creationId xmlns:a16="http://schemas.microsoft.com/office/drawing/2014/main" id="{5736223C-606D-4B0B-A6BB-7AFCE0645A9A}"/>
                </a:ext>
              </a:extLst>
            </p:cNvPr>
            <p:cNvSpPr>
              <a:spLocks noChangeArrowheads="1"/>
            </p:cNvSpPr>
            <p:nvPr/>
          </p:nvSpPr>
          <p:spPr bwMode="auto">
            <a:xfrm>
              <a:off x="4627"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2" name="Rectangle 99">
              <a:extLst>
                <a:ext uri="{FF2B5EF4-FFF2-40B4-BE49-F238E27FC236}">
                  <a16:creationId xmlns:a16="http://schemas.microsoft.com/office/drawing/2014/main" id="{42F6B972-F65D-4F68-A05B-90FCB8D59FF2}"/>
                </a:ext>
              </a:extLst>
            </p:cNvPr>
            <p:cNvSpPr>
              <a:spLocks noChangeArrowheads="1"/>
            </p:cNvSpPr>
            <p:nvPr/>
          </p:nvSpPr>
          <p:spPr bwMode="auto">
            <a:xfrm>
              <a:off x="448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3" name="Rectangle 100">
              <a:extLst>
                <a:ext uri="{FF2B5EF4-FFF2-40B4-BE49-F238E27FC236}">
                  <a16:creationId xmlns:a16="http://schemas.microsoft.com/office/drawing/2014/main" id="{45B035DC-00D8-4076-B82D-CD5E1FB5F90F}"/>
                </a:ext>
              </a:extLst>
            </p:cNvPr>
            <p:cNvSpPr>
              <a:spLocks noChangeArrowheads="1"/>
            </p:cNvSpPr>
            <p:nvPr/>
          </p:nvSpPr>
          <p:spPr bwMode="auto">
            <a:xfrm>
              <a:off x="4340"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4" name="Rectangle 101">
              <a:extLst>
                <a:ext uri="{FF2B5EF4-FFF2-40B4-BE49-F238E27FC236}">
                  <a16:creationId xmlns:a16="http://schemas.microsoft.com/office/drawing/2014/main" id="{6D4D13B3-3906-4C91-B87F-5263320AB0B2}"/>
                </a:ext>
              </a:extLst>
            </p:cNvPr>
            <p:cNvSpPr>
              <a:spLocks noChangeArrowheads="1"/>
            </p:cNvSpPr>
            <p:nvPr/>
          </p:nvSpPr>
          <p:spPr bwMode="auto">
            <a:xfrm>
              <a:off x="416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5" name="Rectangle 102">
              <a:extLst>
                <a:ext uri="{FF2B5EF4-FFF2-40B4-BE49-F238E27FC236}">
                  <a16:creationId xmlns:a16="http://schemas.microsoft.com/office/drawing/2014/main" id="{4AD3F730-0267-4F86-8E57-CD8C1708B2A1}"/>
                </a:ext>
              </a:extLst>
            </p:cNvPr>
            <p:cNvSpPr>
              <a:spLocks noChangeArrowheads="1"/>
            </p:cNvSpPr>
            <p:nvPr/>
          </p:nvSpPr>
          <p:spPr bwMode="auto">
            <a:xfrm>
              <a:off x="4012"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6" name="Rectangle 103">
              <a:extLst>
                <a:ext uri="{FF2B5EF4-FFF2-40B4-BE49-F238E27FC236}">
                  <a16:creationId xmlns:a16="http://schemas.microsoft.com/office/drawing/2014/main" id="{523DC802-B9D3-4AAD-8C3F-757FDEFF7377}"/>
                </a:ext>
              </a:extLst>
            </p:cNvPr>
            <p:cNvSpPr>
              <a:spLocks noChangeArrowheads="1"/>
            </p:cNvSpPr>
            <p:nvPr/>
          </p:nvSpPr>
          <p:spPr bwMode="auto">
            <a:xfrm>
              <a:off x="3863"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7" name="Rectangle 104">
              <a:extLst>
                <a:ext uri="{FF2B5EF4-FFF2-40B4-BE49-F238E27FC236}">
                  <a16:creationId xmlns:a16="http://schemas.microsoft.com/office/drawing/2014/main" id="{5159B5DF-FA43-48FA-BAE2-D01B10B67F5A}"/>
                </a:ext>
              </a:extLst>
            </p:cNvPr>
            <p:cNvSpPr>
              <a:spLocks noChangeArrowheads="1"/>
            </p:cNvSpPr>
            <p:nvPr/>
          </p:nvSpPr>
          <p:spPr bwMode="auto">
            <a:xfrm>
              <a:off x="370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8" name="Rectangle 105">
              <a:extLst>
                <a:ext uri="{FF2B5EF4-FFF2-40B4-BE49-F238E27FC236}">
                  <a16:creationId xmlns:a16="http://schemas.microsoft.com/office/drawing/2014/main" id="{A71FF267-BE5C-4266-90AC-1D504EC50F77}"/>
                </a:ext>
              </a:extLst>
            </p:cNvPr>
            <p:cNvSpPr>
              <a:spLocks noChangeArrowheads="1"/>
            </p:cNvSpPr>
            <p:nvPr/>
          </p:nvSpPr>
          <p:spPr bwMode="auto">
            <a:xfrm>
              <a:off x="356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9" name="Rectangle 106">
              <a:extLst>
                <a:ext uri="{FF2B5EF4-FFF2-40B4-BE49-F238E27FC236}">
                  <a16:creationId xmlns:a16="http://schemas.microsoft.com/office/drawing/2014/main" id="{EA4292D1-C62D-4A6F-B9A4-89521D454C61}"/>
                </a:ext>
              </a:extLst>
            </p:cNvPr>
            <p:cNvSpPr>
              <a:spLocks noChangeArrowheads="1"/>
            </p:cNvSpPr>
            <p:nvPr/>
          </p:nvSpPr>
          <p:spPr bwMode="auto">
            <a:xfrm>
              <a:off x="3415"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0" name="Rectangle 107">
              <a:extLst>
                <a:ext uri="{FF2B5EF4-FFF2-40B4-BE49-F238E27FC236}">
                  <a16:creationId xmlns:a16="http://schemas.microsoft.com/office/drawing/2014/main" id="{ABA57FF1-ABB5-4A41-B464-B67746D2B7E0}"/>
                </a:ext>
              </a:extLst>
            </p:cNvPr>
            <p:cNvSpPr>
              <a:spLocks noChangeArrowheads="1"/>
            </p:cNvSpPr>
            <p:nvPr/>
          </p:nvSpPr>
          <p:spPr bwMode="auto">
            <a:xfrm>
              <a:off x="325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1" name="Line 108">
              <a:extLst>
                <a:ext uri="{FF2B5EF4-FFF2-40B4-BE49-F238E27FC236}">
                  <a16:creationId xmlns:a16="http://schemas.microsoft.com/office/drawing/2014/main" id="{58997D06-6BD7-4691-9355-E19AB2F1C182}"/>
                </a:ext>
              </a:extLst>
            </p:cNvPr>
            <p:cNvSpPr>
              <a:spLocks noChangeShapeType="1"/>
            </p:cNvSpPr>
            <p:nvPr/>
          </p:nvSpPr>
          <p:spPr bwMode="auto">
            <a:xfrm>
              <a:off x="3198" y="28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2" name="Line 109">
              <a:extLst>
                <a:ext uri="{FF2B5EF4-FFF2-40B4-BE49-F238E27FC236}">
                  <a16:creationId xmlns:a16="http://schemas.microsoft.com/office/drawing/2014/main" id="{6A4B57EF-A491-438D-9790-CAFD5C533E96}"/>
                </a:ext>
              </a:extLst>
            </p:cNvPr>
            <p:cNvSpPr>
              <a:spLocks noChangeShapeType="1"/>
            </p:cNvSpPr>
            <p:nvPr/>
          </p:nvSpPr>
          <p:spPr bwMode="auto">
            <a:xfrm>
              <a:off x="3198" y="3043"/>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110">
              <a:extLst>
                <a:ext uri="{FF2B5EF4-FFF2-40B4-BE49-F238E27FC236}">
                  <a16:creationId xmlns:a16="http://schemas.microsoft.com/office/drawing/2014/main" id="{245A5B42-707B-464F-A3EE-5C01615D5883}"/>
                </a:ext>
              </a:extLst>
            </p:cNvPr>
            <p:cNvSpPr>
              <a:spLocks noChangeShapeType="1"/>
            </p:cNvSpPr>
            <p:nvPr/>
          </p:nvSpPr>
          <p:spPr bwMode="auto">
            <a:xfrm>
              <a:off x="4574" y="2493"/>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Rectangle 111">
              <a:extLst>
                <a:ext uri="{FF2B5EF4-FFF2-40B4-BE49-F238E27FC236}">
                  <a16:creationId xmlns:a16="http://schemas.microsoft.com/office/drawing/2014/main" id="{F1F55059-2528-4001-9A77-8C7C478FA637}"/>
                </a:ext>
              </a:extLst>
            </p:cNvPr>
            <p:cNvSpPr>
              <a:spLocks noChangeArrowheads="1"/>
            </p:cNvSpPr>
            <p:nvPr/>
          </p:nvSpPr>
          <p:spPr bwMode="auto">
            <a:xfrm>
              <a:off x="335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5" name="Rectangle 112">
              <a:extLst>
                <a:ext uri="{FF2B5EF4-FFF2-40B4-BE49-F238E27FC236}">
                  <a16:creationId xmlns:a16="http://schemas.microsoft.com/office/drawing/2014/main" id="{FB8E2711-0B63-4790-A856-2B081D33197B}"/>
                </a:ext>
              </a:extLst>
            </p:cNvPr>
            <p:cNvSpPr>
              <a:spLocks noChangeArrowheads="1"/>
            </p:cNvSpPr>
            <p:nvPr/>
          </p:nvSpPr>
          <p:spPr bwMode="auto">
            <a:xfrm>
              <a:off x="366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113">
              <a:extLst>
                <a:ext uri="{FF2B5EF4-FFF2-40B4-BE49-F238E27FC236}">
                  <a16:creationId xmlns:a16="http://schemas.microsoft.com/office/drawing/2014/main" id="{E290015E-4ABD-4241-A570-D8EC957245EB}"/>
                </a:ext>
              </a:extLst>
            </p:cNvPr>
            <p:cNvSpPr>
              <a:spLocks noChangeArrowheads="1"/>
            </p:cNvSpPr>
            <p:nvPr/>
          </p:nvSpPr>
          <p:spPr bwMode="auto">
            <a:xfrm>
              <a:off x="3966"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114">
              <a:extLst>
                <a:ext uri="{FF2B5EF4-FFF2-40B4-BE49-F238E27FC236}">
                  <a16:creationId xmlns:a16="http://schemas.microsoft.com/office/drawing/2014/main" id="{C27AE309-234B-42BB-9BEE-14FE803FFAE3}"/>
                </a:ext>
              </a:extLst>
            </p:cNvPr>
            <p:cNvSpPr>
              <a:spLocks noChangeArrowheads="1"/>
            </p:cNvSpPr>
            <p:nvPr/>
          </p:nvSpPr>
          <p:spPr bwMode="auto">
            <a:xfrm>
              <a:off x="4279"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115">
              <a:extLst>
                <a:ext uri="{FF2B5EF4-FFF2-40B4-BE49-F238E27FC236}">
                  <a16:creationId xmlns:a16="http://schemas.microsoft.com/office/drawing/2014/main" id="{F226DA27-8847-4E0E-8DDE-72F027FD1291}"/>
                </a:ext>
              </a:extLst>
            </p:cNvPr>
            <p:cNvSpPr>
              <a:spLocks noChangeArrowheads="1"/>
            </p:cNvSpPr>
            <p:nvPr/>
          </p:nvSpPr>
          <p:spPr bwMode="auto">
            <a:xfrm>
              <a:off x="4575"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116">
              <a:extLst>
                <a:ext uri="{FF2B5EF4-FFF2-40B4-BE49-F238E27FC236}">
                  <a16:creationId xmlns:a16="http://schemas.microsoft.com/office/drawing/2014/main" id="{AB293AD5-8080-416D-81B2-89C5E94167DC}"/>
                </a:ext>
              </a:extLst>
            </p:cNvPr>
            <p:cNvSpPr>
              <a:spLocks noChangeArrowheads="1"/>
            </p:cNvSpPr>
            <p:nvPr/>
          </p:nvSpPr>
          <p:spPr bwMode="auto">
            <a:xfrm>
              <a:off x="487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117">
              <a:extLst>
                <a:ext uri="{FF2B5EF4-FFF2-40B4-BE49-F238E27FC236}">
                  <a16:creationId xmlns:a16="http://schemas.microsoft.com/office/drawing/2014/main" id="{C7DE78A2-211B-4482-AF5C-70CC53504B7F}"/>
                </a:ext>
              </a:extLst>
            </p:cNvPr>
            <p:cNvSpPr>
              <a:spLocks noChangeArrowheads="1"/>
            </p:cNvSpPr>
            <p:nvPr/>
          </p:nvSpPr>
          <p:spPr bwMode="auto">
            <a:xfrm>
              <a:off x="517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AutoShape 118">
              <a:extLst>
                <a:ext uri="{FF2B5EF4-FFF2-40B4-BE49-F238E27FC236}">
                  <a16:creationId xmlns:a16="http://schemas.microsoft.com/office/drawing/2014/main" id="{CE067DB1-841A-4161-A2AD-CA24312DC180}"/>
                </a:ext>
              </a:extLst>
            </p:cNvPr>
            <p:cNvSpPr>
              <a:spLocks noChangeArrowheads="1"/>
            </p:cNvSpPr>
            <p:nvPr/>
          </p:nvSpPr>
          <p:spPr bwMode="auto">
            <a:xfrm>
              <a:off x="4740" y="2387"/>
              <a:ext cx="756" cy="318"/>
            </a:xfrm>
            <a:prstGeom prst="wedgeRoundRectCallout">
              <a:avLst>
                <a:gd name="adj1" fmla="val -72486"/>
                <a:gd name="adj2" fmla="val 35847"/>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发送了</a:t>
              </a:r>
              <a:r>
                <a:rPr lang="en-US" altLang="zh-CN" sz="1200">
                  <a:solidFill>
                    <a:srgbClr val="000000"/>
                  </a:solidFill>
                  <a:cs typeface="+mn-ea"/>
                  <a:sym typeface="+mn-lt"/>
                </a:rPr>
                <a:t>5</a:t>
              </a:r>
              <a:r>
                <a:rPr lang="zh-CN" altLang="en-US" sz="1200">
                  <a:solidFill>
                    <a:srgbClr val="000000"/>
                  </a:solidFill>
                  <a:cs typeface="+mn-ea"/>
                  <a:sym typeface="+mn-lt"/>
                </a:rPr>
                <a:t>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22" name="AutoShape 120">
              <a:extLst>
                <a:ext uri="{FF2B5EF4-FFF2-40B4-BE49-F238E27FC236}">
                  <a16:creationId xmlns:a16="http://schemas.microsoft.com/office/drawing/2014/main" id="{905D7BCD-F31A-4546-BB6B-80AB9F937EFB}"/>
                </a:ext>
              </a:extLst>
            </p:cNvPr>
            <p:cNvSpPr>
              <a:spLocks noChangeArrowheads="1"/>
            </p:cNvSpPr>
            <p:nvPr/>
          </p:nvSpPr>
          <p:spPr bwMode="auto">
            <a:xfrm>
              <a:off x="3288" y="3339"/>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未收到应答帧，窗口不移动</a:t>
              </a:r>
            </a:p>
          </p:txBody>
        </p:sp>
        <p:sp>
          <p:nvSpPr>
            <p:cNvPr id="123" name="Line 122">
              <a:extLst>
                <a:ext uri="{FF2B5EF4-FFF2-40B4-BE49-F238E27FC236}">
                  <a16:creationId xmlns:a16="http://schemas.microsoft.com/office/drawing/2014/main" id="{994237EB-67C8-4977-BD13-93ADDE4F0BBD}"/>
                </a:ext>
              </a:extLst>
            </p:cNvPr>
            <p:cNvSpPr>
              <a:spLocks noChangeShapeType="1"/>
            </p:cNvSpPr>
            <p:nvPr/>
          </p:nvSpPr>
          <p:spPr bwMode="auto">
            <a:xfrm>
              <a:off x="3200" y="288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24" name="Text Box 127">
            <a:extLst>
              <a:ext uri="{FF2B5EF4-FFF2-40B4-BE49-F238E27FC236}">
                <a16:creationId xmlns:a16="http://schemas.microsoft.com/office/drawing/2014/main" id="{7D931131-B17D-4EBF-8125-7B66D45DD436}"/>
              </a:ext>
            </a:extLst>
          </p:cNvPr>
          <p:cNvSpPr txBox="1">
            <a:spLocks noChangeArrowheads="1"/>
          </p:cNvSpPr>
          <p:nvPr/>
        </p:nvSpPr>
        <p:spPr bwMode="auto">
          <a:xfrm>
            <a:off x="3464425"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(a)</a:t>
            </a:r>
          </a:p>
        </p:txBody>
      </p:sp>
      <p:sp>
        <p:nvSpPr>
          <p:cNvPr id="125" name="Text Box 128">
            <a:extLst>
              <a:ext uri="{FF2B5EF4-FFF2-40B4-BE49-F238E27FC236}">
                <a16:creationId xmlns:a16="http://schemas.microsoft.com/office/drawing/2014/main" id="{F9A7C695-82E0-46D3-92E3-79B4B4352311}"/>
              </a:ext>
            </a:extLst>
          </p:cNvPr>
          <p:cNvSpPr txBox="1">
            <a:spLocks noChangeArrowheads="1"/>
          </p:cNvSpPr>
          <p:nvPr/>
        </p:nvSpPr>
        <p:spPr bwMode="auto">
          <a:xfrm>
            <a:off x="8134850"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sp>
        <p:nvSpPr>
          <p:cNvPr id="126" name="Text Box 129">
            <a:extLst>
              <a:ext uri="{FF2B5EF4-FFF2-40B4-BE49-F238E27FC236}">
                <a16:creationId xmlns:a16="http://schemas.microsoft.com/office/drawing/2014/main" id="{BF98B2DD-DAB1-4196-8BD7-EAC5C8163808}"/>
              </a:ext>
            </a:extLst>
          </p:cNvPr>
          <p:cNvSpPr txBox="1">
            <a:spLocks noChangeArrowheads="1"/>
          </p:cNvSpPr>
          <p:nvPr/>
        </p:nvSpPr>
        <p:spPr bwMode="auto">
          <a:xfrm>
            <a:off x="3462906" y="6256264"/>
            <a:ext cx="482824"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sp>
        <p:nvSpPr>
          <p:cNvPr id="127" name="Text Box 130">
            <a:extLst>
              <a:ext uri="{FF2B5EF4-FFF2-40B4-BE49-F238E27FC236}">
                <a16:creationId xmlns:a16="http://schemas.microsoft.com/office/drawing/2014/main" id="{87BBB59B-AF15-4DC1-9AE3-016F1B026E06}"/>
              </a:ext>
            </a:extLst>
          </p:cNvPr>
          <p:cNvSpPr txBox="1">
            <a:spLocks noChangeArrowheads="1"/>
          </p:cNvSpPr>
          <p:nvPr/>
        </p:nvSpPr>
        <p:spPr bwMode="auto">
          <a:xfrm>
            <a:off x="8134850" y="6256264"/>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93444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接收方窗口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55</a:t>
            </a:fld>
            <a:endParaRPr lang="en-US"/>
          </a:p>
        </p:txBody>
      </p:sp>
      <p:grpSp>
        <p:nvGrpSpPr>
          <p:cNvPr id="128" name="Group 3">
            <a:extLst>
              <a:ext uri="{FF2B5EF4-FFF2-40B4-BE49-F238E27FC236}">
                <a16:creationId xmlns:a16="http://schemas.microsoft.com/office/drawing/2014/main" id="{65B60DB2-D28E-4591-ADE4-883347E16DAF}"/>
              </a:ext>
            </a:extLst>
          </p:cNvPr>
          <p:cNvGrpSpPr>
            <a:grpSpLocks/>
          </p:cNvGrpSpPr>
          <p:nvPr/>
        </p:nvGrpSpPr>
        <p:grpSpPr bwMode="auto">
          <a:xfrm>
            <a:off x="2135189" y="1125538"/>
            <a:ext cx="3375025" cy="2195513"/>
            <a:chOff x="550" y="709"/>
            <a:chExt cx="2126" cy="1316"/>
          </a:xfrm>
        </p:grpSpPr>
        <p:sp>
          <p:nvSpPr>
            <p:cNvPr id="129" name="Rectangle 4">
              <a:extLst>
                <a:ext uri="{FF2B5EF4-FFF2-40B4-BE49-F238E27FC236}">
                  <a16:creationId xmlns:a16="http://schemas.microsoft.com/office/drawing/2014/main" id="{42395368-99B1-4379-A451-ED6F3A546490}"/>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30" name="Rectangle 5">
              <a:extLst>
                <a:ext uri="{FF2B5EF4-FFF2-40B4-BE49-F238E27FC236}">
                  <a16:creationId xmlns:a16="http://schemas.microsoft.com/office/drawing/2014/main" id="{242256C6-DDA2-4A78-BD1D-074A2B53FFC6}"/>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1" name="Rectangle 6">
              <a:extLst>
                <a:ext uri="{FF2B5EF4-FFF2-40B4-BE49-F238E27FC236}">
                  <a16:creationId xmlns:a16="http://schemas.microsoft.com/office/drawing/2014/main" id="{2AAF0759-412D-4BDB-8271-4C98856F78D1}"/>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32" name="Rectangle 7">
              <a:extLst>
                <a:ext uri="{FF2B5EF4-FFF2-40B4-BE49-F238E27FC236}">
                  <a16:creationId xmlns:a16="http://schemas.microsoft.com/office/drawing/2014/main" id="{B3FC4B41-0F60-4E01-BA9C-3C5C44ED4B7D}"/>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33" name="Rectangle 8">
              <a:extLst>
                <a:ext uri="{FF2B5EF4-FFF2-40B4-BE49-F238E27FC236}">
                  <a16:creationId xmlns:a16="http://schemas.microsoft.com/office/drawing/2014/main" id="{10288618-CA82-4AB4-B285-0A351F6635A5}"/>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34" name="Rectangle 9">
              <a:extLst>
                <a:ext uri="{FF2B5EF4-FFF2-40B4-BE49-F238E27FC236}">
                  <a16:creationId xmlns:a16="http://schemas.microsoft.com/office/drawing/2014/main" id="{081EE094-66EA-4120-AF9E-E18BAE02D860}"/>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35" name="Rectangle 10">
              <a:extLst>
                <a:ext uri="{FF2B5EF4-FFF2-40B4-BE49-F238E27FC236}">
                  <a16:creationId xmlns:a16="http://schemas.microsoft.com/office/drawing/2014/main" id="{55BFD2C8-43DA-4DAA-B9A2-684EF06741E1}"/>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6" name="Rectangle 11">
              <a:extLst>
                <a:ext uri="{FF2B5EF4-FFF2-40B4-BE49-F238E27FC236}">
                  <a16:creationId xmlns:a16="http://schemas.microsoft.com/office/drawing/2014/main" id="{F189EDAE-3A6A-485C-9840-381524D438A7}"/>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37" name="Rectangle 12">
              <a:extLst>
                <a:ext uri="{FF2B5EF4-FFF2-40B4-BE49-F238E27FC236}">
                  <a16:creationId xmlns:a16="http://schemas.microsoft.com/office/drawing/2014/main" id="{AEA19A79-9702-470E-92F0-7F0683C2B4FF}"/>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38" name="Rectangle 13">
              <a:extLst>
                <a:ext uri="{FF2B5EF4-FFF2-40B4-BE49-F238E27FC236}">
                  <a16:creationId xmlns:a16="http://schemas.microsoft.com/office/drawing/2014/main" id="{2689F3D9-F9F8-447C-8AD9-9B65D9A3CF53}"/>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9" name="Rectangle 14">
              <a:extLst>
                <a:ext uri="{FF2B5EF4-FFF2-40B4-BE49-F238E27FC236}">
                  <a16:creationId xmlns:a16="http://schemas.microsoft.com/office/drawing/2014/main" id="{5CD02AD6-CE0A-4282-9D87-E7B1529CF20D}"/>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40" name="Rectangle 15">
              <a:extLst>
                <a:ext uri="{FF2B5EF4-FFF2-40B4-BE49-F238E27FC236}">
                  <a16:creationId xmlns:a16="http://schemas.microsoft.com/office/drawing/2014/main" id="{D0489954-4AFF-4B69-B61A-C26BF53C7453}"/>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41" name="Rectangle 16">
              <a:extLst>
                <a:ext uri="{FF2B5EF4-FFF2-40B4-BE49-F238E27FC236}">
                  <a16:creationId xmlns:a16="http://schemas.microsoft.com/office/drawing/2014/main" id="{517165C5-BCAD-4854-B111-68C46B76FACE}"/>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42" name="Rectangle 17">
              <a:extLst>
                <a:ext uri="{FF2B5EF4-FFF2-40B4-BE49-F238E27FC236}">
                  <a16:creationId xmlns:a16="http://schemas.microsoft.com/office/drawing/2014/main" id="{B5514CE9-0614-456A-AD2A-D22C6E299D7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43" name="Rectangle 18">
              <a:extLst>
                <a:ext uri="{FF2B5EF4-FFF2-40B4-BE49-F238E27FC236}">
                  <a16:creationId xmlns:a16="http://schemas.microsoft.com/office/drawing/2014/main" id="{AA34D97E-F6A4-48F4-894F-F722484427F7}"/>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44" name="Line 19">
              <a:extLst>
                <a:ext uri="{FF2B5EF4-FFF2-40B4-BE49-F238E27FC236}">
                  <a16:creationId xmlns:a16="http://schemas.microsoft.com/office/drawing/2014/main" id="{E196E272-EC7B-4ECB-82F5-A95C1305682F}"/>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5" name="Line 20">
              <a:extLst>
                <a:ext uri="{FF2B5EF4-FFF2-40B4-BE49-F238E27FC236}">
                  <a16:creationId xmlns:a16="http://schemas.microsoft.com/office/drawing/2014/main" id="{ECC1FAB4-1332-428D-BC9D-87FEDDC1870D}"/>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6" name="Line 21">
              <a:extLst>
                <a:ext uri="{FF2B5EF4-FFF2-40B4-BE49-F238E27FC236}">
                  <a16:creationId xmlns:a16="http://schemas.microsoft.com/office/drawing/2014/main" id="{8DFABC75-6B9E-4ED4-9971-E0BBFC0FF0CB}"/>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7" name="AutoShape 22">
              <a:extLst>
                <a:ext uri="{FF2B5EF4-FFF2-40B4-BE49-F238E27FC236}">
                  <a16:creationId xmlns:a16="http://schemas.microsoft.com/office/drawing/2014/main" id="{19739280-8B7F-4B21-964C-6606263A25EB}"/>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初始时，未接收任何帧，分界和窗口的左边界重叠，窗口中的帧都是可以接收的帧。</a:t>
              </a:r>
            </a:p>
          </p:txBody>
        </p:sp>
        <p:sp>
          <p:nvSpPr>
            <p:cNvPr id="148" name="AutoShape 23">
              <a:extLst>
                <a:ext uri="{FF2B5EF4-FFF2-40B4-BE49-F238E27FC236}">
                  <a16:creationId xmlns:a16="http://schemas.microsoft.com/office/drawing/2014/main" id="{62CE2BEC-7218-417A-A0E6-87E7F27BF7BA}"/>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23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窗口右边是不可以接收的帧</a:t>
              </a:r>
            </a:p>
          </p:txBody>
        </p:sp>
        <p:sp>
          <p:nvSpPr>
            <p:cNvPr id="149" name="Rectangle 24">
              <a:extLst>
                <a:ext uri="{FF2B5EF4-FFF2-40B4-BE49-F238E27FC236}">
                  <a16:creationId xmlns:a16="http://schemas.microsoft.com/office/drawing/2014/main" id="{5AFD09B8-F383-4DDA-91F5-9B040BB809EE}"/>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0" name="Rectangle 25">
              <a:extLst>
                <a:ext uri="{FF2B5EF4-FFF2-40B4-BE49-F238E27FC236}">
                  <a16:creationId xmlns:a16="http://schemas.microsoft.com/office/drawing/2014/main" id="{CC966BCF-6A7C-4ABF-8C15-CC9DA3DF1084}"/>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1" name="Rectangle 26">
              <a:extLst>
                <a:ext uri="{FF2B5EF4-FFF2-40B4-BE49-F238E27FC236}">
                  <a16:creationId xmlns:a16="http://schemas.microsoft.com/office/drawing/2014/main" id="{6C0B144C-ED80-46CB-873F-503729915C71}"/>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2" name="Rectangle 27">
              <a:extLst>
                <a:ext uri="{FF2B5EF4-FFF2-40B4-BE49-F238E27FC236}">
                  <a16:creationId xmlns:a16="http://schemas.microsoft.com/office/drawing/2014/main" id="{B5FF9D18-E10E-43A3-B861-8E2378863923}"/>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3" name="Rectangle 28">
              <a:extLst>
                <a:ext uri="{FF2B5EF4-FFF2-40B4-BE49-F238E27FC236}">
                  <a16:creationId xmlns:a16="http://schemas.microsoft.com/office/drawing/2014/main" id="{4E660150-F912-413E-AB0C-A650300589C7}"/>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4" name="Rectangle 29">
              <a:extLst>
                <a:ext uri="{FF2B5EF4-FFF2-40B4-BE49-F238E27FC236}">
                  <a16:creationId xmlns:a16="http://schemas.microsoft.com/office/drawing/2014/main" id="{022C6099-055A-4A64-97B9-49E80210B0F9}"/>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5" name="Rectangle 30">
              <a:extLst>
                <a:ext uri="{FF2B5EF4-FFF2-40B4-BE49-F238E27FC236}">
                  <a16:creationId xmlns:a16="http://schemas.microsoft.com/office/drawing/2014/main" id="{12BC9F3A-1BBB-46C2-B54F-1DCB26EA2511}"/>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156" name="Group 129">
            <a:extLst>
              <a:ext uri="{FF2B5EF4-FFF2-40B4-BE49-F238E27FC236}">
                <a16:creationId xmlns:a16="http://schemas.microsoft.com/office/drawing/2014/main" id="{7A1EA6B5-981D-479F-B37A-C5057CDE8A25}"/>
              </a:ext>
            </a:extLst>
          </p:cNvPr>
          <p:cNvGrpSpPr>
            <a:grpSpLocks/>
          </p:cNvGrpSpPr>
          <p:nvPr/>
        </p:nvGrpSpPr>
        <p:grpSpPr bwMode="auto">
          <a:xfrm>
            <a:off x="6600826" y="4006852"/>
            <a:ext cx="3375025" cy="2016125"/>
            <a:chOff x="3198" y="2478"/>
            <a:chExt cx="2126" cy="1270"/>
          </a:xfrm>
        </p:grpSpPr>
        <p:sp>
          <p:nvSpPr>
            <p:cNvPr id="157" name="Rectangle 93">
              <a:extLst>
                <a:ext uri="{FF2B5EF4-FFF2-40B4-BE49-F238E27FC236}">
                  <a16:creationId xmlns:a16="http://schemas.microsoft.com/office/drawing/2014/main" id="{D31C801C-1C70-412C-B11C-1D3EA548310F}"/>
                </a:ext>
              </a:extLst>
            </p:cNvPr>
            <p:cNvSpPr>
              <a:spLocks noChangeArrowheads="1"/>
            </p:cNvSpPr>
            <p:nvPr/>
          </p:nvSpPr>
          <p:spPr bwMode="auto">
            <a:xfrm>
              <a:off x="3660" y="2864"/>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8" name="Rectangle 94">
              <a:extLst>
                <a:ext uri="{FF2B5EF4-FFF2-40B4-BE49-F238E27FC236}">
                  <a16:creationId xmlns:a16="http://schemas.microsoft.com/office/drawing/2014/main" id="{7892D46A-F54C-458B-BC71-F6BE1A00C9B5}"/>
                </a:ext>
              </a:extLst>
            </p:cNvPr>
            <p:cNvSpPr>
              <a:spLocks noChangeArrowheads="1"/>
            </p:cNvSpPr>
            <p:nvPr/>
          </p:nvSpPr>
          <p:spPr bwMode="auto">
            <a:xfrm flipH="1">
              <a:off x="4575" y="2864"/>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9" name="Rectangle 95">
              <a:extLst>
                <a:ext uri="{FF2B5EF4-FFF2-40B4-BE49-F238E27FC236}">
                  <a16:creationId xmlns:a16="http://schemas.microsoft.com/office/drawing/2014/main" id="{A521FE6E-0B5F-40D0-8B6A-AFE342F7C1FA}"/>
                </a:ext>
              </a:extLst>
            </p:cNvPr>
            <p:cNvSpPr>
              <a:spLocks noChangeArrowheads="1"/>
            </p:cNvSpPr>
            <p:nvPr/>
          </p:nvSpPr>
          <p:spPr bwMode="auto">
            <a:xfrm>
              <a:off x="523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0" name="Rectangle 96">
              <a:extLst>
                <a:ext uri="{FF2B5EF4-FFF2-40B4-BE49-F238E27FC236}">
                  <a16:creationId xmlns:a16="http://schemas.microsoft.com/office/drawing/2014/main" id="{CDB5AB8A-180C-4A34-A146-799A895AC76E}"/>
                </a:ext>
              </a:extLst>
            </p:cNvPr>
            <p:cNvSpPr>
              <a:spLocks noChangeArrowheads="1"/>
            </p:cNvSpPr>
            <p:nvPr/>
          </p:nvSpPr>
          <p:spPr bwMode="auto">
            <a:xfrm>
              <a:off x="507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1" name="Rectangle 97">
              <a:extLst>
                <a:ext uri="{FF2B5EF4-FFF2-40B4-BE49-F238E27FC236}">
                  <a16:creationId xmlns:a16="http://schemas.microsoft.com/office/drawing/2014/main" id="{3967EE10-9489-4D5D-853D-1CE8DDF796C3}"/>
                </a:ext>
              </a:extLst>
            </p:cNvPr>
            <p:cNvSpPr>
              <a:spLocks noChangeArrowheads="1"/>
            </p:cNvSpPr>
            <p:nvPr/>
          </p:nvSpPr>
          <p:spPr bwMode="auto">
            <a:xfrm>
              <a:off x="492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62" name="Rectangle 98">
              <a:extLst>
                <a:ext uri="{FF2B5EF4-FFF2-40B4-BE49-F238E27FC236}">
                  <a16:creationId xmlns:a16="http://schemas.microsoft.com/office/drawing/2014/main" id="{848ECD01-DFBE-4862-94B8-B1B00A4E45AD}"/>
                </a:ext>
              </a:extLst>
            </p:cNvPr>
            <p:cNvSpPr>
              <a:spLocks noChangeArrowheads="1"/>
            </p:cNvSpPr>
            <p:nvPr/>
          </p:nvSpPr>
          <p:spPr bwMode="auto">
            <a:xfrm>
              <a:off x="47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63" name="Rectangle 99">
              <a:extLst>
                <a:ext uri="{FF2B5EF4-FFF2-40B4-BE49-F238E27FC236}">
                  <a16:creationId xmlns:a16="http://schemas.microsoft.com/office/drawing/2014/main" id="{E090371E-4B88-4998-B5D1-E02B0869BF45}"/>
                </a:ext>
              </a:extLst>
            </p:cNvPr>
            <p:cNvSpPr>
              <a:spLocks noChangeArrowheads="1"/>
            </p:cNvSpPr>
            <p:nvPr/>
          </p:nvSpPr>
          <p:spPr bwMode="auto">
            <a:xfrm>
              <a:off x="462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64" name="Rectangle 100">
              <a:extLst>
                <a:ext uri="{FF2B5EF4-FFF2-40B4-BE49-F238E27FC236}">
                  <a16:creationId xmlns:a16="http://schemas.microsoft.com/office/drawing/2014/main" id="{F185A9C8-738B-4B87-87F6-C7D4DA43E6DA}"/>
                </a:ext>
              </a:extLst>
            </p:cNvPr>
            <p:cNvSpPr>
              <a:spLocks noChangeArrowheads="1"/>
            </p:cNvSpPr>
            <p:nvPr/>
          </p:nvSpPr>
          <p:spPr bwMode="auto">
            <a:xfrm>
              <a:off x="448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65" name="Rectangle 101">
              <a:extLst>
                <a:ext uri="{FF2B5EF4-FFF2-40B4-BE49-F238E27FC236}">
                  <a16:creationId xmlns:a16="http://schemas.microsoft.com/office/drawing/2014/main" id="{945ACCA7-2283-4B07-90D9-11F0BE24B9C3}"/>
                </a:ext>
              </a:extLst>
            </p:cNvPr>
            <p:cNvSpPr>
              <a:spLocks noChangeArrowheads="1"/>
            </p:cNvSpPr>
            <p:nvPr/>
          </p:nvSpPr>
          <p:spPr bwMode="auto">
            <a:xfrm>
              <a:off x="434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66" name="Rectangle 102">
              <a:extLst>
                <a:ext uri="{FF2B5EF4-FFF2-40B4-BE49-F238E27FC236}">
                  <a16:creationId xmlns:a16="http://schemas.microsoft.com/office/drawing/2014/main" id="{F58BFDF6-4C02-4527-B376-D059C76DA098}"/>
                </a:ext>
              </a:extLst>
            </p:cNvPr>
            <p:cNvSpPr>
              <a:spLocks noChangeArrowheads="1"/>
            </p:cNvSpPr>
            <p:nvPr/>
          </p:nvSpPr>
          <p:spPr bwMode="auto">
            <a:xfrm>
              <a:off x="416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67" name="Rectangle 103">
              <a:extLst>
                <a:ext uri="{FF2B5EF4-FFF2-40B4-BE49-F238E27FC236}">
                  <a16:creationId xmlns:a16="http://schemas.microsoft.com/office/drawing/2014/main" id="{BD449F2D-CC22-4A3C-8578-BC03AB6E7D23}"/>
                </a:ext>
              </a:extLst>
            </p:cNvPr>
            <p:cNvSpPr>
              <a:spLocks noChangeArrowheads="1"/>
            </p:cNvSpPr>
            <p:nvPr/>
          </p:nvSpPr>
          <p:spPr bwMode="auto">
            <a:xfrm>
              <a:off x="401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8" name="Rectangle 104">
              <a:extLst>
                <a:ext uri="{FF2B5EF4-FFF2-40B4-BE49-F238E27FC236}">
                  <a16:creationId xmlns:a16="http://schemas.microsoft.com/office/drawing/2014/main" id="{D5BE1AC5-4158-4830-915C-9313403A0C84}"/>
                </a:ext>
              </a:extLst>
            </p:cNvPr>
            <p:cNvSpPr>
              <a:spLocks noChangeArrowheads="1"/>
            </p:cNvSpPr>
            <p:nvPr/>
          </p:nvSpPr>
          <p:spPr bwMode="auto">
            <a:xfrm>
              <a:off x="386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9" name="Rectangle 105">
              <a:extLst>
                <a:ext uri="{FF2B5EF4-FFF2-40B4-BE49-F238E27FC236}">
                  <a16:creationId xmlns:a16="http://schemas.microsoft.com/office/drawing/2014/main" id="{F5741146-3A79-4F5F-9CA7-0F7F8CE0C1CF}"/>
                </a:ext>
              </a:extLst>
            </p:cNvPr>
            <p:cNvSpPr>
              <a:spLocks noChangeArrowheads="1"/>
            </p:cNvSpPr>
            <p:nvPr/>
          </p:nvSpPr>
          <p:spPr bwMode="auto">
            <a:xfrm>
              <a:off x="37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70" name="Rectangle 106">
              <a:extLst>
                <a:ext uri="{FF2B5EF4-FFF2-40B4-BE49-F238E27FC236}">
                  <a16:creationId xmlns:a16="http://schemas.microsoft.com/office/drawing/2014/main" id="{EC4A40DB-42BD-44D2-9AE0-54B4AD64E397}"/>
                </a:ext>
              </a:extLst>
            </p:cNvPr>
            <p:cNvSpPr>
              <a:spLocks noChangeArrowheads="1"/>
            </p:cNvSpPr>
            <p:nvPr/>
          </p:nvSpPr>
          <p:spPr bwMode="auto">
            <a:xfrm>
              <a:off x="356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71" name="Rectangle 107">
              <a:extLst>
                <a:ext uri="{FF2B5EF4-FFF2-40B4-BE49-F238E27FC236}">
                  <a16:creationId xmlns:a16="http://schemas.microsoft.com/office/drawing/2014/main" id="{03710784-F453-4CAA-8DB3-09B4C4663D14}"/>
                </a:ext>
              </a:extLst>
            </p:cNvPr>
            <p:cNvSpPr>
              <a:spLocks noChangeArrowheads="1"/>
            </p:cNvSpPr>
            <p:nvPr/>
          </p:nvSpPr>
          <p:spPr bwMode="auto">
            <a:xfrm>
              <a:off x="341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72" name="Rectangle 108">
              <a:extLst>
                <a:ext uri="{FF2B5EF4-FFF2-40B4-BE49-F238E27FC236}">
                  <a16:creationId xmlns:a16="http://schemas.microsoft.com/office/drawing/2014/main" id="{F1693667-EC74-4342-A4DA-173A3F8CA2F5}"/>
                </a:ext>
              </a:extLst>
            </p:cNvPr>
            <p:cNvSpPr>
              <a:spLocks noChangeArrowheads="1"/>
            </p:cNvSpPr>
            <p:nvPr/>
          </p:nvSpPr>
          <p:spPr bwMode="auto">
            <a:xfrm>
              <a:off x="325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73" name="Line 109">
              <a:extLst>
                <a:ext uri="{FF2B5EF4-FFF2-40B4-BE49-F238E27FC236}">
                  <a16:creationId xmlns:a16="http://schemas.microsoft.com/office/drawing/2014/main" id="{7A2027BE-916A-4061-A0D1-1807F36C4ADD}"/>
                </a:ext>
              </a:extLst>
            </p:cNvPr>
            <p:cNvSpPr>
              <a:spLocks noChangeShapeType="1"/>
            </p:cNvSpPr>
            <p:nvPr/>
          </p:nvSpPr>
          <p:spPr bwMode="auto">
            <a:xfrm>
              <a:off x="319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4" name="Line 110">
              <a:extLst>
                <a:ext uri="{FF2B5EF4-FFF2-40B4-BE49-F238E27FC236}">
                  <a16:creationId xmlns:a16="http://schemas.microsoft.com/office/drawing/2014/main" id="{37DA528D-F33B-4CB9-AB4A-B02E60E67353}"/>
                </a:ext>
              </a:extLst>
            </p:cNvPr>
            <p:cNvSpPr>
              <a:spLocks noChangeShapeType="1"/>
            </p:cNvSpPr>
            <p:nvPr/>
          </p:nvSpPr>
          <p:spPr bwMode="auto">
            <a:xfrm>
              <a:off x="319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5" name="Line 111">
              <a:extLst>
                <a:ext uri="{FF2B5EF4-FFF2-40B4-BE49-F238E27FC236}">
                  <a16:creationId xmlns:a16="http://schemas.microsoft.com/office/drawing/2014/main" id="{8BF88815-DA2E-467A-BBD0-3BFDE4A1A476}"/>
                </a:ext>
              </a:extLst>
            </p:cNvPr>
            <p:cNvSpPr>
              <a:spLocks noChangeShapeType="1"/>
            </p:cNvSpPr>
            <p:nvPr/>
          </p:nvSpPr>
          <p:spPr bwMode="auto">
            <a:xfrm>
              <a:off x="4574"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6" name="Rectangle 112">
              <a:extLst>
                <a:ext uri="{FF2B5EF4-FFF2-40B4-BE49-F238E27FC236}">
                  <a16:creationId xmlns:a16="http://schemas.microsoft.com/office/drawing/2014/main" id="{F1E8684F-6366-4D37-A4F7-048E069DDBD4}"/>
                </a:ext>
              </a:extLst>
            </p:cNvPr>
            <p:cNvSpPr>
              <a:spLocks noChangeArrowheads="1"/>
            </p:cNvSpPr>
            <p:nvPr/>
          </p:nvSpPr>
          <p:spPr bwMode="auto">
            <a:xfrm>
              <a:off x="335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7" name="Rectangle 113">
              <a:extLst>
                <a:ext uri="{FF2B5EF4-FFF2-40B4-BE49-F238E27FC236}">
                  <a16:creationId xmlns:a16="http://schemas.microsoft.com/office/drawing/2014/main" id="{B57FEF1E-1FDA-4ADD-87ED-B0F727B74299}"/>
                </a:ext>
              </a:extLst>
            </p:cNvPr>
            <p:cNvSpPr>
              <a:spLocks noChangeArrowheads="1"/>
            </p:cNvSpPr>
            <p:nvPr/>
          </p:nvSpPr>
          <p:spPr bwMode="auto">
            <a:xfrm>
              <a:off x="366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8" name="Rectangle 114">
              <a:extLst>
                <a:ext uri="{FF2B5EF4-FFF2-40B4-BE49-F238E27FC236}">
                  <a16:creationId xmlns:a16="http://schemas.microsoft.com/office/drawing/2014/main" id="{ED5A77D3-FC69-4A88-BC02-F01F3E68296D}"/>
                </a:ext>
              </a:extLst>
            </p:cNvPr>
            <p:cNvSpPr>
              <a:spLocks noChangeArrowheads="1"/>
            </p:cNvSpPr>
            <p:nvPr/>
          </p:nvSpPr>
          <p:spPr bwMode="auto">
            <a:xfrm>
              <a:off x="396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9" name="Rectangle 115">
              <a:extLst>
                <a:ext uri="{FF2B5EF4-FFF2-40B4-BE49-F238E27FC236}">
                  <a16:creationId xmlns:a16="http://schemas.microsoft.com/office/drawing/2014/main" id="{DDDABABE-7C27-4F13-80DC-E392F75B8AD0}"/>
                </a:ext>
              </a:extLst>
            </p:cNvPr>
            <p:cNvSpPr>
              <a:spLocks noChangeArrowheads="1"/>
            </p:cNvSpPr>
            <p:nvPr/>
          </p:nvSpPr>
          <p:spPr bwMode="auto">
            <a:xfrm>
              <a:off x="427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0" name="Rectangle 116">
              <a:extLst>
                <a:ext uri="{FF2B5EF4-FFF2-40B4-BE49-F238E27FC236}">
                  <a16:creationId xmlns:a16="http://schemas.microsoft.com/office/drawing/2014/main" id="{E21F98AF-2398-4B1F-9AC4-A19A2BB81A08}"/>
                </a:ext>
              </a:extLst>
            </p:cNvPr>
            <p:cNvSpPr>
              <a:spLocks noChangeArrowheads="1"/>
            </p:cNvSpPr>
            <p:nvPr/>
          </p:nvSpPr>
          <p:spPr bwMode="auto">
            <a:xfrm>
              <a:off x="457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1" name="Rectangle 117">
              <a:extLst>
                <a:ext uri="{FF2B5EF4-FFF2-40B4-BE49-F238E27FC236}">
                  <a16:creationId xmlns:a16="http://schemas.microsoft.com/office/drawing/2014/main" id="{B3628829-FB26-4304-AD84-C4B45F246CBB}"/>
                </a:ext>
              </a:extLst>
            </p:cNvPr>
            <p:cNvSpPr>
              <a:spLocks noChangeArrowheads="1"/>
            </p:cNvSpPr>
            <p:nvPr/>
          </p:nvSpPr>
          <p:spPr bwMode="auto">
            <a:xfrm>
              <a:off x="487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2" name="Rectangle 118">
              <a:extLst>
                <a:ext uri="{FF2B5EF4-FFF2-40B4-BE49-F238E27FC236}">
                  <a16:creationId xmlns:a16="http://schemas.microsoft.com/office/drawing/2014/main" id="{F72065DC-BF69-44F2-B299-691448F90558}"/>
                </a:ext>
              </a:extLst>
            </p:cNvPr>
            <p:cNvSpPr>
              <a:spLocks noChangeArrowheads="1"/>
            </p:cNvSpPr>
            <p:nvPr/>
          </p:nvSpPr>
          <p:spPr bwMode="auto">
            <a:xfrm>
              <a:off x="517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3" name="AutoShape 119">
              <a:extLst>
                <a:ext uri="{FF2B5EF4-FFF2-40B4-BE49-F238E27FC236}">
                  <a16:creationId xmlns:a16="http://schemas.microsoft.com/office/drawing/2014/main" id="{CD1F06BC-ACEA-4930-B414-06D44467EF7B}"/>
                </a:ext>
              </a:extLst>
            </p:cNvPr>
            <p:cNvSpPr>
              <a:spLocks noChangeArrowheads="1"/>
            </p:cNvSpPr>
            <p:nvPr/>
          </p:nvSpPr>
          <p:spPr bwMode="auto">
            <a:xfrm>
              <a:off x="3379" y="2478"/>
              <a:ext cx="953" cy="318"/>
            </a:xfrm>
            <a:prstGeom prst="wedgeRoundRectCallout">
              <a:avLst>
                <a:gd name="adj1" fmla="val 73296"/>
                <a:gd name="adj2" fmla="val 30190"/>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收到了</a:t>
              </a:r>
              <a:r>
                <a:rPr lang="en-US" altLang="zh-CN" sz="1200">
                  <a:solidFill>
                    <a:srgbClr val="000000"/>
                  </a:solidFill>
                  <a:cs typeface="+mn-ea"/>
                  <a:sym typeface="+mn-lt"/>
                </a:rPr>
                <a:t>5</a:t>
              </a:r>
              <a:r>
                <a:rPr lang="zh-CN" altLang="en-US" sz="1200">
                  <a:solidFill>
                    <a:srgbClr val="000000"/>
                  </a:solidFill>
                  <a:cs typeface="+mn-ea"/>
                  <a:sym typeface="+mn-lt"/>
                </a:rPr>
                <a:t>个新的帧，分界右移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84" name="AutoShape 120">
              <a:extLst>
                <a:ext uri="{FF2B5EF4-FFF2-40B4-BE49-F238E27FC236}">
                  <a16:creationId xmlns:a16="http://schemas.microsoft.com/office/drawing/2014/main" id="{E8520829-A558-4A23-BBD2-20DBCEE5A1A1}"/>
                </a:ext>
              </a:extLst>
            </p:cNvPr>
            <p:cNvSpPr>
              <a:spLocks noChangeArrowheads="1"/>
            </p:cNvSpPr>
            <p:nvPr/>
          </p:nvSpPr>
          <p:spPr bwMode="auto">
            <a:xfrm>
              <a:off x="3288" y="3430"/>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未发送确认帧，窗口不移动</a:t>
              </a:r>
            </a:p>
          </p:txBody>
        </p:sp>
        <p:sp>
          <p:nvSpPr>
            <p:cNvPr id="185" name="Line 121">
              <a:extLst>
                <a:ext uri="{FF2B5EF4-FFF2-40B4-BE49-F238E27FC236}">
                  <a16:creationId xmlns:a16="http://schemas.microsoft.com/office/drawing/2014/main" id="{3730871F-F275-4D50-850C-4B77860A024D}"/>
                </a:ext>
              </a:extLst>
            </p:cNvPr>
            <p:cNvSpPr>
              <a:spLocks noChangeShapeType="1"/>
            </p:cNvSpPr>
            <p:nvPr/>
          </p:nvSpPr>
          <p:spPr bwMode="auto">
            <a:xfrm>
              <a:off x="3200" y="2977"/>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6" name="Text Box 122">
            <a:extLst>
              <a:ext uri="{FF2B5EF4-FFF2-40B4-BE49-F238E27FC236}">
                <a16:creationId xmlns:a16="http://schemas.microsoft.com/office/drawing/2014/main" id="{690D77A5-14E9-4F72-813D-5C8743ED2C7E}"/>
              </a:ext>
            </a:extLst>
          </p:cNvPr>
          <p:cNvSpPr txBox="1">
            <a:spLocks noChangeArrowheads="1"/>
          </p:cNvSpPr>
          <p:nvPr/>
        </p:nvSpPr>
        <p:spPr bwMode="auto">
          <a:xfrm>
            <a:off x="3471682" y="3214689"/>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dirty="0">
                <a:solidFill>
                  <a:schemeClr val="accent1"/>
                </a:solidFill>
                <a:cs typeface="+mn-ea"/>
                <a:sym typeface="+mn-lt"/>
              </a:rPr>
              <a:t>(a)</a:t>
            </a:r>
          </a:p>
        </p:txBody>
      </p:sp>
      <p:grpSp>
        <p:nvGrpSpPr>
          <p:cNvPr id="187" name="Group 127">
            <a:extLst>
              <a:ext uri="{FF2B5EF4-FFF2-40B4-BE49-F238E27FC236}">
                <a16:creationId xmlns:a16="http://schemas.microsoft.com/office/drawing/2014/main" id="{58F187AD-4827-4A24-B307-5007E502F76C}"/>
              </a:ext>
            </a:extLst>
          </p:cNvPr>
          <p:cNvGrpSpPr>
            <a:grpSpLocks/>
          </p:cNvGrpSpPr>
          <p:nvPr/>
        </p:nvGrpSpPr>
        <p:grpSpPr bwMode="auto">
          <a:xfrm>
            <a:off x="6311900" y="1125539"/>
            <a:ext cx="3602038" cy="2516188"/>
            <a:chOff x="3016" y="663"/>
            <a:chExt cx="2269" cy="1585"/>
          </a:xfrm>
        </p:grpSpPr>
        <p:sp>
          <p:nvSpPr>
            <p:cNvPr id="188" name="Rectangle 32">
              <a:extLst>
                <a:ext uri="{FF2B5EF4-FFF2-40B4-BE49-F238E27FC236}">
                  <a16:creationId xmlns:a16="http://schemas.microsoft.com/office/drawing/2014/main" id="{D7143FB2-DD91-4CEB-A441-0316B20E2939}"/>
                </a:ext>
              </a:extLst>
            </p:cNvPr>
            <p:cNvSpPr>
              <a:spLocks noChangeArrowheads="1"/>
            </p:cNvSpPr>
            <p:nvPr/>
          </p:nvSpPr>
          <p:spPr bwMode="auto">
            <a:xfrm>
              <a:off x="3159" y="1016"/>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9" name="Rectangle 33">
              <a:extLst>
                <a:ext uri="{FF2B5EF4-FFF2-40B4-BE49-F238E27FC236}">
                  <a16:creationId xmlns:a16="http://schemas.microsoft.com/office/drawing/2014/main" id="{EB3716D1-58F5-41A0-B9E0-44A0405E6814}"/>
                </a:ext>
              </a:extLst>
            </p:cNvPr>
            <p:cNvSpPr>
              <a:spLocks noChangeArrowheads="1"/>
            </p:cNvSpPr>
            <p:nvPr/>
          </p:nvSpPr>
          <p:spPr bwMode="auto">
            <a:xfrm>
              <a:off x="3773" y="1016"/>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90" name="Rectangle 34">
              <a:extLst>
                <a:ext uri="{FF2B5EF4-FFF2-40B4-BE49-F238E27FC236}">
                  <a16:creationId xmlns:a16="http://schemas.microsoft.com/office/drawing/2014/main" id="{F66AEFD2-9C6A-4CFD-BAEE-263AD48C7015}"/>
                </a:ext>
              </a:extLst>
            </p:cNvPr>
            <p:cNvSpPr>
              <a:spLocks noChangeArrowheads="1"/>
            </p:cNvSpPr>
            <p:nvPr/>
          </p:nvSpPr>
          <p:spPr bwMode="auto">
            <a:xfrm>
              <a:off x="519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1" name="Rectangle 35">
              <a:extLst>
                <a:ext uri="{FF2B5EF4-FFF2-40B4-BE49-F238E27FC236}">
                  <a16:creationId xmlns:a16="http://schemas.microsoft.com/office/drawing/2014/main" id="{0347F00A-B3D0-4604-AD9F-B355975CBC6E}"/>
                </a:ext>
              </a:extLst>
            </p:cNvPr>
            <p:cNvSpPr>
              <a:spLocks noChangeArrowheads="1"/>
            </p:cNvSpPr>
            <p:nvPr/>
          </p:nvSpPr>
          <p:spPr bwMode="auto">
            <a:xfrm>
              <a:off x="503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92" name="Rectangle 36">
              <a:extLst>
                <a:ext uri="{FF2B5EF4-FFF2-40B4-BE49-F238E27FC236}">
                  <a16:creationId xmlns:a16="http://schemas.microsoft.com/office/drawing/2014/main" id="{42863D74-89DA-4235-A1F2-8EB441820E1E}"/>
                </a:ext>
              </a:extLst>
            </p:cNvPr>
            <p:cNvSpPr>
              <a:spLocks noChangeArrowheads="1"/>
            </p:cNvSpPr>
            <p:nvPr/>
          </p:nvSpPr>
          <p:spPr bwMode="auto">
            <a:xfrm>
              <a:off x="488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93" name="Rectangle 37">
              <a:extLst>
                <a:ext uri="{FF2B5EF4-FFF2-40B4-BE49-F238E27FC236}">
                  <a16:creationId xmlns:a16="http://schemas.microsoft.com/office/drawing/2014/main" id="{C102AFAE-D375-4D7F-B6EF-562DCD8B8617}"/>
                </a:ext>
              </a:extLst>
            </p:cNvPr>
            <p:cNvSpPr>
              <a:spLocks noChangeArrowheads="1"/>
            </p:cNvSpPr>
            <p:nvPr/>
          </p:nvSpPr>
          <p:spPr bwMode="auto">
            <a:xfrm>
              <a:off x="473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4" name="Rectangle 38">
              <a:extLst>
                <a:ext uri="{FF2B5EF4-FFF2-40B4-BE49-F238E27FC236}">
                  <a16:creationId xmlns:a16="http://schemas.microsoft.com/office/drawing/2014/main" id="{6883A6BD-DD18-445A-B6EC-F8C7399DB7F0}"/>
                </a:ext>
              </a:extLst>
            </p:cNvPr>
            <p:cNvSpPr>
              <a:spLocks noChangeArrowheads="1"/>
            </p:cNvSpPr>
            <p:nvPr/>
          </p:nvSpPr>
          <p:spPr bwMode="auto">
            <a:xfrm>
              <a:off x="4588"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95" name="Rectangle 39">
              <a:extLst>
                <a:ext uri="{FF2B5EF4-FFF2-40B4-BE49-F238E27FC236}">
                  <a16:creationId xmlns:a16="http://schemas.microsoft.com/office/drawing/2014/main" id="{5D687449-B83D-4DD4-B68D-B9139F058483}"/>
                </a:ext>
              </a:extLst>
            </p:cNvPr>
            <p:cNvSpPr>
              <a:spLocks noChangeArrowheads="1"/>
            </p:cNvSpPr>
            <p:nvPr/>
          </p:nvSpPr>
          <p:spPr bwMode="auto">
            <a:xfrm>
              <a:off x="444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96" name="Rectangle 40">
              <a:extLst>
                <a:ext uri="{FF2B5EF4-FFF2-40B4-BE49-F238E27FC236}">
                  <a16:creationId xmlns:a16="http://schemas.microsoft.com/office/drawing/2014/main" id="{74811FB8-2DD5-4CF3-B0FA-1771EE0FE230}"/>
                </a:ext>
              </a:extLst>
            </p:cNvPr>
            <p:cNvSpPr>
              <a:spLocks noChangeArrowheads="1"/>
            </p:cNvSpPr>
            <p:nvPr/>
          </p:nvSpPr>
          <p:spPr bwMode="auto">
            <a:xfrm>
              <a:off x="4301"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97" name="Rectangle 41">
              <a:extLst>
                <a:ext uri="{FF2B5EF4-FFF2-40B4-BE49-F238E27FC236}">
                  <a16:creationId xmlns:a16="http://schemas.microsoft.com/office/drawing/2014/main" id="{4FC0F2BA-B9B3-45B7-8F63-8AFCC702AE53}"/>
                </a:ext>
              </a:extLst>
            </p:cNvPr>
            <p:cNvSpPr>
              <a:spLocks noChangeArrowheads="1"/>
            </p:cNvSpPr>
            <p:nvPr/>
          </p:nvSpPr>
          <p:spPr bwMode="auto">
            <a:xfrm>
              <a:off x="412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98" name="Rectangle 42">
              <a:extLst>
                <a:ext uri="{FF2B5EF4-FFF2-40B4-BE49-F238E27FC236}">
                  <a16:creationId xmlns:a16="http://schemas.microsoft.com/office/drawing/2014/main" id="{F6C18190-1EF8-47A2-A99B-B2AC4A5E0B31}"/>
                </a:ext>
              </a:extLst>
            </p:cNvPr>
            <p:cNvSpPr>
              <a:spLocks noChangeArrowheads="1"/>
            </p:cNvSpPr>
            <p:nvPr/>
          </p:nvSpPr>
          <p:spPr bwMode="auto">
            <a:xfrm>
              <a:off x="3973"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9" name="Rectangle 43">
              <a:extLst>
                <a:ext uri="{FF2B5EF4-FFF2-40B4-BE49-F238E27FC236}">
                  <a16:creationId xmlns:a16="http://schemas.microsoft.com/office/drawing/2014/main" id="{0A2DBEC8-F5C9-46B3-8BDC-50E02BB1CA35}"/>
                </a:ext>
              </a:extLst>
            </p:cNvPr>
            <p:cNvSpPr>
              <a:spLocks noChangeArrowheads="1"/>
            </p:cNvSpPr>
            <p:nvPr/>
          </p:nvSpPr>
          <p:spPr bwMode="auto">
            <a:xfrm>
              <a:off x="3824"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00" name="Rectangle 44">
              <a:extLst>
                <a:ext uri="{FF2B5EF4-FFF2-40B4-BE49-F238E27FC236}">
                  <a16:creationId xmlns:a16="http://schemas.microsoft.com/office/drawing/2014/main" id="{AF5FAEA9-11F5-4DC6-A53D-038F0B0690AC}"/>
                </a:ext>
              </a:extLst>
            </p:cNvPr>
            <p:cNvSpPr>
              <a:spLocks noChangeArrowheads="1"/>
            </p:cNvSpPr>
            <p:nvPr/>
          </p:nvSpPr>
          <p:spPr bwMode="auto">
            <a:xfrm>
              <a:off x="366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01" name="Rectangle 45">
              <a:extLst>
                <a:ext uri="{FF2B5EF4-FFF2-40B4-BE49-F238E27FC236}">
                  <a16:creationId xmlns:a16="http://schemas.microsoft.com/office/drawing/2014/main" id="{3284564E-F92E-4017-B546-2DB394DEF6FF}"/>
                </a:ext>
              </a:extLst>
            </p:cNvPr>
            <p:cNvSpPr>
              <a:spLocks noChangeArrowheads="1"/>
            </p:cNvSpPr>
            <p:nvPr/>
          </p:nvSpPr>
          <p:spPr bwMode="auto">
            <a:xfrm>
              <a:off x="352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02" name="Rectangle 46">
              <a:extLst>
                <a:ext uri="{FF2B5EF4-FFF2-40B4-BE49-F238E27FC236}">
                  <a16:creationId xmlns:a16="http://schemas.microsoft.com/office/drawing/2014/main" id="{223E465F-DC1F-40E4-AB45-6114366EB8D3}"/>
                </a:ext>
              </a:extLst>
            </p:cNvPr>
            <p:cNvSpPr>
              <a:spLocks noChangeArrowheads="1"/>
            </p:cNvSpPr>
            <p:nvPr/>
          </p:nvSpPr>
          <p:spPr bwMode="auto">
            <a:xfrm>
              <a:off x="3376"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3" name="Rectangle 47">
              <a:extLst>
                <a:ext uri="{FF2B5EF4-FFF2-40B4-BE49-F238E27FC236}">
                  <a16:creationId xmlns:a16="http://schemas.microsoft.com/office/drawing/2014/main" id="{E18FB0CA-4D59-4E87-994B-3592E6F3B7D2}"/>
                </a:ext>
              </a:extLst>
            </p:cNvPr>
            <p:cNvSpPr>
              <a:spLocks noChangeArrowheads="1"/>
            </p:cNvSpPr>
            <p:nvPr/>
          </p:nvSpPr>
          <p:spPr bwMode="auto">
            <a:xfrm>
              <a:off x="321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04" name="Line 48">
              <a:extLst>
                <a:ext uri="{FF2B5EF4-FFF2-40B4-BE49-F238E27FC236}">
                  <a16:creationId xmlns:a16="http://schemas.microsoft.com/office/drawing/2014/main" id="{63EB6A02-F0A1-4149-9E91-F82869381286}"/>
                </a:ext>
              </a:extLst>
            </p:cNvPr>
            <p:cNvSpPr>
              <a:spLocks noChangeShapeType="1"/>
            </p:cNvSpPr>
            <p:nvPr/>
          </p:nvSpPr>
          <p:spPr bwMode="auto">
            <a:xfrm>
              <a:off x="3159" y="1129"/>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5" name="Line 49">
              <a:extLst>
                <a:ext uri="{FF2B5EF4-FFF2-40B4-BE49-F238E27FC236}">
                  <a16:creationId xmlns:a16="http://schemas.microsoft.com/office/drawing/2014/main" id="{68894272-EA45-400B-92C0-7200749E471D}"/>
                </a:ext>
              </a:extLst>
            </p:cNvPr>
            <p:cNvSpPr>
              <a:spLocks noChangeShapeType="1"/>
            </p:cNvSpPr>
            <p:nvPr/>
          </p:nvSpPr>
          <p:spPr bwMode="auto">
            <a:xfrm>
              <a:off x="3159" y="12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6" name="Line 50">
              <a:extLst>
                <a:ext uri="{FF2B5EF4-FFF2-40B4-BE49-F238E27FC236}">
                  <a16:creationId xmlns:a16="http://schemas.microsoft.com/office/drawing/2014/main" id="{3A546974-ABA2-498F-B9A3-1FD3D817CE76}"/>
                </a:ext>
              </a:extLst>
            </p:cNvPr>
            <p:cNvSpPr>
              <a:spLocks noChangeShapeType="1"/>
            </p:cNvSpPr>
            <p:nvPr/>
          </p:nvSpPr>
          <p:spPr bwMode="auto">
            <a:xfrm>
              <a:off x="3771" y="736"/>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7" name="Rectangle 51">
              <a:extLst>
                <a:ext uri="{FF2B5EF4-FFF2-40B4-BE49-F238E27FC236}">
                  <a16:creationId xmlns:a16="http://schemas.microsoft.com/office/drawing/2014/main" id="{E4A9C0DF-D885-4417-8128-F69F85DFA059}"/>
                </a:ext>
              </a:extLst>
            </p:cNvPr>
            <p:cNvSpPr>
              <a:spLocks noChangeArrowheads="1"/>
            </p:cNvSpPr>
            <p:nvPr/>
          </p:nvSpPr>
          <p:spPr bwMode="auto">
            <a:xfrm>
              <a:off x="331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8" name="Rectangle 52">
              <a:extLst>
                <a:ext uri="{FF2B5EF4-FFF2-40B4-BE49-F238E27FC236}">
                  <a16:creationId xmlns:a16="http://schemas.microsoft.com/office/drawing/2014/main" id="{FD9C26AC-4C81-4B12-8833-C09CD3D8119E}"/>
                </a:ext>
              </a:extLst>
            </p:cNvPr>
            <p:cNvSpPr>
              <a:spLocks noChangeArrowheads="1"/>
            </p:cNvSpPr>
            <p:nvPr/>
          </p:nvSpPr>
          <p:spPr bwMode="auto">
            <a:xfrm>
              <a:off x="362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9" name="Rectangle 53">
              <a:extLst>
                <a:ext uri="{FF2B5EF4-FFF2-40B4-BE49-F238E27FC236}">
                  <a16:creationId xmlns:a16="http://schemas.microsoft.com/office/drawing/2014/main" id="{5BEFF9B8-874E-4DCA-B4AD-CC5293C1BCFB}"/>
                </a:ext>
              </a:extLst>
            </p:cNvPr>
            <p:cNvSpPr>
              <a:spLocks noChangeArrowheads="1"/>
            </p:cNvSpPr>
            <p:nvPr/>
          </p:nvSpPr>
          <p:spPr bwMode="auto">
            <a:xfrm>
              <a:off x="3927"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0" name="Rectangle 54">
              <a:extLst>
                <a:ext uri="{FF2B5EF4-FFF2-40B4-BE49-F238E27FC236}">
                  <a16:creationId xmlns:a16="http://schemas.microsoft.com/office/drawing/2014/main" id="{77FBA251-4DC7-45B6-BDEC-5E4370DFA611}"/>
                </a:ext>
              </a:extLst>
            </p:cNvPr>
            <p:cNvSpPr>
              <a:spLocks noChangeArrowheads="1"/>
            </p:cNvSpPr>
            <p:nvPr/>
          </p:nvSpPr>
          <p:spPr bwMode="auto">
            <a:xfrm>
              <a:off x="4240"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1" name="Rectangle 55">
              <a:extLst>
                <a:ext uri="{FF2B5EF4-FFF2-40B4-BE49-F238E27FC236}">
                  <a16:creationId xmlns:a16="http://schemas.microsoft.com/office/drawing/2014/main" id="{2CE90B0C-789C-4C94-B392-F10AC9017906}"/>
                </a:ext>
              </a:extLst>
            </p:cNvPr>
            <p:cNvSpPr>
              <a:spLocks noChangeArrowheads="1"/>
            </p:cNvSpPr>
            <p:nvPr/>
          </p:nvSpPr>
          <p:spPr bwMode="auto">
            <a:xfrm>
              <a:off x="4536"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2" name="Rectangle 56">
              <a:extLst>
                <a:ext uri="{FF2B5EF4-FFF2-40B4-BE49-F238E27FC236}">
                  <a16:creationId xmlns:a16="http://schemas.microsoft.com/office/drawing/2014/main" id="{09455655-5144-4690-B175-1DA646AB4F74}"/>
                </a:ext>
              </a:extLst>
            </p:cNvPr>
            <p:cNvSpPr>
              <a:spLocks noChangeArrowheads="1"/>
            </p:cNvSpPr>
            <p:nvPr/>
          </p:nvSpPr>
          <p:spPr bwMode="auto">
            <a:xfrm>
              <a:off x="483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3" name="Rectangle 57">
              <a:extLst>
                <a:ext uri="{FF2B5EF4-FFF2-40B4-BE49-F238E27FC236}">
                  <a16:creationId xmlns:a16="http://schemas.microsoft.com/office/drawing/2014/main" id="{9B0075D5-FE20-4601-9BAE-89F487B4F0AA}"/>
                </a:ext>
              </a:extLst>
            </p:cNvPr>
            <p:cNvSpPr>
              <a:spLocks noChangeArrowheads="1"/>
            </p:cNvSpPr>
            <p:nvPr/>
          </p:nvSpPr>
          <p:spPr bwMode="auto">
            <a:xfrm>
              <a:off x="513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4" name="AutoShape 58">
              <a:extLst>
                <a:ext uri="{FF2B5EF4-FFF2-40B4-BE49-F238E27FC236}">
                  <a16:creationId xmlns:a16="http://schemas.microsoft.com/office/drawing/2014/main" id="{B73DDA58-4770-4BEF-8234-1ECB21144880}"/>
                </a:ext>
              </a:extLst>
            </p:cNvPr>
            <p:cNvSpPr>
              <a:spLocks noChangeArrowheads="1"/>
            </p:cNvSpPr>
            <p:nvPr/>
          </p:nvSpPr>
          <p:spPr bwMode="auto">
            <a:xfrm>
              <a:off x="3016" y="1570"/>
              <a:ext cx="726" cy="454"/>
            </a:xfrm>
            <a:prstGeom prst="wedgeRoundRectCallout">
              <a:avLst>
                <a:gd name="adj1" fmla="val 11708"/>
                <a:gd name="adj2" fmla="val -88144"/>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已被接收，但是未发送确认的帧</a:t>
              </a:r>
            </a:p>
          </p:txBody>
        </p:sp>
        <p:sp>
          <p:nvSpPr>
            <p:cNvPr id="215" name="AutoShape 59">
              <a:extLst>
                <a:ext uri="{FF2B5EF4-FFF2-40B4-BE49-F238E27FC236}">
                  <a16:creationId xmlns:a16="http://schemas.microsoft.com/office/drawing/2014/main" id="{A1C562E2-4CD1-497D-92F3-E2E45D570A8E}"/>
                </a:ext>
              </a:extLst>
            </p:cNvPr>
            <p:cNvSpPr>
              <a:spLocks noChangeArrowheads="1"/>
            </p:cNvSpPr>
            <p:nvPr/>
          </p:nvSpPr>
          <p:spPr bwMode="auto">
            <a:xfrm>
              <a:off x="4174" y="1615"/>
              <a:ext cx="883" cy="227"/>
            </a:xfrm>
            <a:prstGeom prst="wedgeRoundRectCallout">
              <a:avLst>
                <a:gd name="adj1" fmla="val -63023"/>
                <a:gd name="adj2" fmla="val -137667"/>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可以被接收的帧</a:t>
              </a:r>
            </a:p>
          </p:txBody>
        </p:sp>
        <p:sp>
          <p:nvSpPr>
            <p:cNvPr id="216" name="AutoShape 60">
              <a:extLst>
                <a:ext uri="{FF2B5EF4-FFF2-40B4-BE49-F238E27FC236}">
                  <a16:creationId xmlns:a16="http://schemas.microsoft.com/office/drawing/2014/main" id="{0F557B9A-7398-47A4-A7B7-8F675ECBC659}"/>
                </a:ext>
              </a:extLst>
            </p:cNvPr>
            <p:cNvSpPr>
              <a:spLocks noChangeArrowheads="1"/>
            </p:cNvSpPr>
            <p:nvPr/>
          </p:nvSpPr>
          <p:spPr bwMode="auto">
            <a:xfrm>
              <a:off x="4038" y="663"/>
              <a:ext cx="756" cy="318"/>
            </a:xfrm>
            <a:prstGeom prst="wedgeRoundRectCallout">
              <a:avLst>
                <a:gd name="adj1" fmla="val -84259"/>
                <a:gd name="adj2" fmla="val 34593"/>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接收了</a:t>
              </a:r>
              <a:r>
                <a:rPr lang="en-US" altLang="zh-CN" sz="1200">
                  <a:solidFill>
                    <a:srgbClr val="000000"/>
                  </a:solidFill>
                  <a:cs typeface="+mn-ea"/>
                  <a:sym typeface="+mn-lt"/>
                </a:rPr>
                <a:t>4</a:t>
              </a:r>
              <a:r>
                <a:rPr lang="zh-CN" altLang="en-US" sz="1200">
                  <a:solidFill>
                    <a:srgbClr val="000000"/>
                  </a:solidFill>
                  <a:cs typeface="+mn-ea"/>
                  <a:sym typeface="+mn-lt"/>
                </a:rPr>
                <a:t>帧，分界右移</a:t>
              </a:r>
              <a:r>
                <a:rPr lang="en-US" altLang="zh-CN" sz="1200">
                  <a:solidFill>
                    <a:srgbClr val="000000"/>
                  </a:solidFill>
                  <a:cs typeface="+mn-ea"/>
                  <a:sym typeface="+mn-lt"/>
                </a:rPr>
                <a:t>4</a:t>
              </a:r>
              <a:r>
                <a:rPr lang="zh-CN" altLang="en-US" sz="1200">
                  <a:solidFill>
                    <a:srgbClr val="000000"/>
                  </a:solidFill>
                  <a:cs typeface="+mn-ea"/>
                  <a:sym typeface="+mn-lt"/>
                </a:rPr>
                <a:t>帧</a:t>
              </a:r>
            </a:p>
          </p:txBody>
        </p:sp>
        <p:sp>
          <p:nvSpPr>
            <p:cNvPr id="217" name="Text Box 123">
              <a:extLst>
                <a:ext uri="{FF2B5EF4-FFF2-40B4-BE49-F238E27FC236}">
                  <a16:creationId xmlns:a16="http://schemas.microsoft.com/office/drawing/2014/main" id="{C5A92455-76B1-4A8B-82F9-8C946A72CBC1}"/>
                </a:ext>
              </a:extLst>
            </p:cNvPr>
            <p:cNvSpPr txBox="1">
              <a:spLocks noChangeArrowheads="1"/>
            </p:cNvSpPr>
            <p:nvPr/>
          </p:nvSpPr>
          <p:spPr bwMode="auto">
            <a:xfrm>
              <a:off x="4149" y="1979"/>
              <a:ext cx="35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grpSp>
      <p:grpSp>
        <p:nvGrpSpPr>
          <p:cNvPr id="218" name="Group 128">
            <a:extLst>
              <a:ext uri="{FF2B5EF4-FFF2-40B4-BE49-F238E27FC236}">
                <a16:creationId xmlns:a16="http://schemas.microsoft.com/office/drawing/2014/main" id="{52B6158A-1D7B-4D8F-BE16-FF93C8626ECC}"/>
              </a:ext>
            </a:extLst>
          </p:cNvPr>
          <p:cNvGrpSpPr>
            <a:grpSpLocks/>
          </p:cNvGrpSpPr>
          <p:nvPr/>
        </p:nvGrpSpPr>
        <p:grpSpPr bwMode="auto">
          <a:xfrm>
            <a:off x="1931083" y="3709990"/>
            <a:ext cx="3602037" cy="2840037"/>
            <a:chOff x="295" y="2318"/>
            <a:chExt cx="2269" cy="1789"/>
          </a:xfrm>
        </p:grpSpPr>
        <p:sp>
          <p:nvSpPr>
            <p:cNvPr id="219" name="Rectangle 62">
              <a:extLst>
                <a:ext uri="{FF2B5EF4-FFF2-40B4-BE49-F238E27FC236}">
                  <a16:creationId xmlns:a16="http://schemas.microsoft.com/office/drawing/2014/main" id="{CCC1DB10-1DFE-4DB5-9306-A43FECD803EA}"/>
                </a:ext>
              </a:extLst>
            </p:cNvPr>
            <p:cNvSpPr>
              <a:spLocks noChangeArrowheads="1"/>
            </p:cNvSpPr>
            <p:nvPr/>
          </p:nvSpPr>
          <p:spPr bwMode="auto">
            <a:xfrm>
              <a:off x="898" y="2864"/>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0" name="Rectangle 63">
              <a:extLst>
                <a:ext uri="{FF2B5EF4-FFF2-40B4-BE49-F238E27FC236}">
                  <a16:creationId xmlns:a16="http://schemas.microsoft.com/office/drawing/2014/main" id="{C247D608-2A9A-4E1F-8F43-EB009DC3EBAD}"/>
                </a:ext>
              </a:extLst>
            </p:cNvPr>
            <p:cNvSpPr>
              <a:spLocks noChangeArrowheads="1"/>
            </p:cNvSpPr>
            <p:nvPr/>
          </p:nvSpPr>
          <p:spPr bwMode="auto">
            <a:xfrm>
              <a:off x="1052" y="2864"/>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1" name="Rectangle 64">
              <a:extLst>
                <a:ext uri="{FF2B5EF4-FFF2-40B4-BE49-F238E27FC236}">
                  <a16:creationId xmlns:a16="http://schemas.microsoft.com/office/drawing/2014/main" id="{4DA3C39C-273B-4DF4-B2CC-6EA712F89B4D}"/>
                </a:ext>
              </a:extLst>
            </p:cNvPr>
            <p:cNvSpPr>
              <a:spLocks noChangeArrowheads="1"/>
            </p:cNvSpPr>
            <p:nvPr/>
          </p:nvSpPr>
          <p:spPr bwMode="auto">
            <a:xfrm>
              <a:off x="24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22" name="Rectangle 65">
              <a:extLst>
                <a:ext uri="{FF2B5EF4-FFF2-40B4-BE49-F238E27FC236}">
                  <a16:creationId xmlns:a16="http://schemas.microsoft.com/office/drawing/2014/main" id="{A85AEC72-ECC1-44A5-A5A2-E81DC14722B3}"/>
                </a:ext>
              </a:extLst>
            </p:cNvPr>
            <p:cNvSpPr>
              <a:spLocks noChangeArrowheads="1"/>
            </p:cNvSpPr>
            <p:nvPr/>
          </p:nvSpPr>
          <p:spPr bwMode="auto">
            <a:xfrm>
              <a:off x="231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23" name="Rectangle 66">
              <a:extLst>
                <a:ext uri="{FF2B5EF4-FFF2-40B4-BE49-F238E27FC236}">
                  <a16:creationId xmlns:a16="http://schemas.microsoft.com/office/drawing/2014/main" id="{366B964F-4D31-4BE6-862E-6092A1C5CE1C}"/>
                </a:ext>
              </a:extLst>
            </p:cNvPr>
            <p:cNvSpPr>
              <a:spLocks noChangeArrowheads="1"/>
            </p:cNvSpPr>
            <p:nvPr/>
          </p:nvSpPr>
          <p:spPr bwMode="auto">
            <a:xfrm>
              <a:off x="216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24" name="Rectangle 67">
              <a:extLst>
                <a:ext uri="{FF2B5EF4-FFF2-40B4-BE49-F238E27FC236}">
                  <a16:creationId xmlns:a16="http://schemas.microsoft.com/office/drawing/2014/main" id="{7DF125AD-4626-4A9D-900E-CE69703D385B}"/>
                </a:ext>
              </a:extLst>
            </p:cNvPr>
            <p:cNvSpPr>
              <a:spLocks noChangeArrowheads="1"/>
            </p:cNvSpPr>
            <p:nvPr/>
          </p:nvSpPr>
          <p:spPr bwMode="auto">
            <a:xfrm>
              <a:off x="201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25" name="Rectangle 68">
              <a:extLst>
                <a:ext uri="{FF2B5EF4-FFF2-40B4-BE49-F238E27FC236}">
                  <a16:creationId xmlns:a16="http://schemas.microsoft.com/office/drawing/2014/main" id="{E24ADAD3-3E51-45DF-9875-50BDD276928A}"/>
                </a:ext>
              </a:extLst>
            </p:cNvPr>
            <p:cNvSpPr>
              <a:spLocks noChangeArrowheads="1"/>
            </p:cNvSpPr>
            <p:nvPr/>
          </p:nvSpPr>
          <p:spPr bwMode="auto">
            <a:xfrm>
              <a:off x="186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26" name="Rectangle 69">
              <a:extLst>
                <a:ext uri="{FF2B5EF4-FFF2-40B4-BE49-F238E27FC236}">
                  <a16:creationId xmlns:a16="http://schemas.microsoft.com/office/drawing/2014/main" id="{29C30C4D-6112-4D0B-9B66-721ED27D99B1}"/>
                </a:ext>
              </a:extLst>
            </p:cNvPr>
            <p:cNvSpPr>
              <a:spLocks noChangeArrowheads="1"/>
            </p:cNvSpPr>
            <p:nvPr/>
          </p:nvSpPr>
          <p:spPr bwMode="auto">
            <a:xfrm>
              <a:off x="172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27" name="Rectangle 70">
              <a:extLst>
                <a:ext uri="{FF2B5EF4-FFF2-40B4-BE49-F238E27FC236}">
                  <a16:creationId xmlns:a16="http://schemas.microsoft.com/office/drawing/2014/main" id="{0C2F89F1-FFBE-456A-B096-D56AE56C2FC7}"/>
                </a:ext>
              </a:extLst>
            </p:cNvPr>
            <p:cNvSpPr>
              <a:spLocks noChangeArrowheads="1"/>
            </p:cNvSpPr>
            <p:nvPr/>
          </p:nvSpPr>
          <p:spPr bwMode="auto">
            <a:xfrm>
              <a:off x="158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228" name="Rectangle 71">
              <a:extLst>
                <a:ext uri="{FF2B5EF4-FFF2-40B4-BE49-F238E27FC236}">
                  <a16:creationId xmlns:a16="http://schemas.microsoft.com/office/drawing/2014/main" id="{F91DA223-7ABC-4339-9B2A-F6C13B7C1CDC}"/>
                </a:ext>
              </a:extLst>
            </p:cNvPr>
            <p:cNvSpPr>
              <a:spLocks noChangeArrowheads="1"/>
            </p:cNvSpPr>
            <p:nvPr/>
          </p:nvSpPr>
          <p:spPr bwMode="auto">
            <a:xfrm>
              <a:off x="14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229" name="Rectangle 72">
              <a:extLst>
                <a:ext uri="{FF2B5EF4-FFF2-40B4-BE49-F238E27FC236}">
                  <a16:creationId xmlns:a16="http://schemas.microsoft.com/office/drawing/2014/main" id="{333C7459-E181-49C2-B1F5-C5E5F29C0EB1}"/>
                </a:ext>
              </a:extLst>
            </p:cNvPr>
            <p:cNvSpPr>
              <a:spLocks noChangeArrowheads="1"/>
            </p:cNvSpPr>
            <p:nvPr/>
          </p:nvSpPr>
          <p:spPr bwMode="auto">
            <a:xfrm>
              <a:off x="125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30" name="Rectangle 73">
              <a:extLst>
                <a:ext uri="{FF2B5EF4-FFF2-40B4-BE49-F238E27FC236}">
                  <a16:creationId xmlns:a16="http://schemas.microsoft.com/office/drawing/2014/main" id="{FD620912-F5A4-4357-A853-807FFA457B8D}"/>
                </a:ext>
              </a:extLst>
            </p:cNvPr>
            <p:cNvSpPr>
              <a:spLocks noChangeArrowheads="1"/>
            </p:cNvSpPr>
            <p:nvPr/>
          </p:nvSpPr>
          <p:spPr bwMode="auto">
            <a:xfrm>
              <a:off x="110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31" name="Rectangle 74">
              <a:extLst>
                <a:ext uri="{FF2B5EF4-FFF2-40B4-BE49-F238E27FC236}">
                  <a16:creationId xmlns:a16="http://schemas.microsoft.com/office/drawing/2014/main" id="{F3D4B319-DF3A-46D2-A771-B893D300B6C1}"/>
                </a:ext>
              </a:extLst>
            </p:cNvPr>
            <p:cNvSpPr>
              <a:spLocks noChangeArrowheads="1"/>
            </p:cNvSpPr>
            <p:nvPr/>
          </p:nvSpPr>
          <p:spPr bwMode="auto">
            <a:xfrm>
              <a:off x="94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32" name="Rectangle 75">
              <a:extLst>
                <a:ext uri="{FF2B5EF4-FFF2-40B4-BE49-F238E27FC236}">
                  <a16:creationId xmlns:a16="http://schemas.microsoft.com/office/drawing/2014/main" id="{21D00838-26ED-4087-B198-52D089D4DD85}"/>
                </a:ext>
              </a:extLst>
            </p:cNvPr>
            <p:cNvSpPr>
              <a:spLocks noChangeArrowheads="1"/>
            </p:cNvSpPr>
            <p:nvPr/>
          </p:nvSpPr>
          <p:spPr bwMode="auto">
            <a:xfrm>
              <a:off x="80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33" name="Rectangle 76">
              <a:extLst>
                <a:ext uri="{FF2B5EF4-FFF2-40B4-BE49-F238E27FC236}">
                  <a16:creationId xmlns:a16="http://schemas.microsoft.com/office/drawing/2014/main" id="{E51BCB9E-6F9A-4D62-A5DD-E646795FDE11}"/>
                </a:ext>
              </a:extLst>
            </p:cNvPr>
            <p:cNvSpPr>
              <a:spLocks noChangeArrowheads="1"/>
            </p:cNvSpPr>
            <p:nvPr/>
          </p:nvSpPr>
          <p:spPr bwMode="auto">
            <a:xfrm>
              <a:off x="65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34" name="Rectangle 77">
              <a:extLst>
                <a:ext uri="{FF2B5EF4-FFF2-40B4-BE49-F238E27FC236}">
                  <a16:creationId xmlns:a16="http://schemas.microsoft.com/office/drawing/2014/main" id="{E25FD8B2-7DD9-4CBD-9D92-7D70ED069565}"/>
                </a:ext>
              </a:extLst>
            </p:cNvPr>
            <p:cNvSpPr>
              <a:spLocks noChangeArrowheads="1"/>
            </p:cNvSpPr>
            <p:nvPr/>
          </p:nvSpPr>
          <p:spPr bwMode="auto">
            <a:xfrm>
              <a:off x="49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35" name="Line 78">
              <a:extLst>
                <a:ext uri="{FF2B5EF4-FFF2-40B4-BE49-F238E27FC236}">
                  <a16:creationId xmlns:a16="http://schemas.microsoft.com/office/drawing/2014/main" id="{727CEDFD-4439-41DF-93F8-EC1AE7A01B2A}"/>
                </a:ext>
              </a:extLst>
            </p:cNvPr>
            <p:cNvSpPr>
              <a:spLocks noChangeShapeType="1"/>
            </p:cNvSpPr>
            <p:nvPr/>
          </p:nvSpPr>
          <p:spPr bwMode="auto">
            <a:xfrm>
              <a:off x="43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6" name="Line 79">
              <a:extLst>
                <a:ext uri="{FF2B5EF4-FFF2-40B4-BE49-F238E27FC236}">
                  <a16:creationId xmlns:a16="http://schemas.microsoft.com/office/drawing/2014/main" id="{4FCD5F8E-28AC-4EB9-A7E3-45B76F95A4F5}"/>
                </a:ext>
              </a:extLst>
            </p:cNvPr>
            <p:cNvSpPr>
              <a:spLocks noChangeShapeType="1"/>
            </p:cNvSpPr>
            <p:nvPr/>
          </p:nvSpPr>
          <p:spPr bwMode="auto">
            <a:xfrm>
              <a:off x="43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7" name="Line 80">
              <a:extLst>
                <a:ext uri="{FF2B5EF4-FFF2-40B4-BE49-F238E27FC236}">
                  <a16:creationId xmlns:a16="http://schemas.microsoft.com/office/drawing/2014/main" id="{ACB83CF0-7D2D-414B-9660-33AB643055BF}"/>
                </a:ext>
              </a:extLst>
            </p:cNvPr>
            <p:cNvSpPr>
              <a:spLocks noChangeShapeType="1"/>
            </p:cNvSpPr>
            <p:nvPr/>
          </p:nvSpPr>
          <p:spPr bwMode="auto">
            <a:xfrm>
              <a:off x="1050"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8" name="Rectangle 81">
              <a:extLst>
                <a:ext uri="{FF2B5EF4-FFF2-40B4-BE49-F238E27FC236}">
                  <a16:creationId xmlns:a16="http://schemas.microsoft.com/office/drawing/2014/main" id="{55FEE9E7-CD88-4960-810D-7B41EACD0D24}"/>
                </a:ext>
              </a:extLst>
            </p:cNvPr>
            <p:cNvSpPr>
              <a:spLocks noChangeArrowheads="1"/>
            </p:cNvSpPr>
            <p:nvPr/>
          </p:nvSpPr>
          <p:spPr bwMode="auto">
            <a:xfrm>
              <a:off x="59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39" name="Rectangle 82">
              <a:extLst>
                <a:ext uri="{FF2B5EF4-FFF2-40B4-BE49-F238E27FC236}">
                  <a16:creationId xmlns:a16="http://schemas.microsoft.com/office/drawing/2014/main" id="{2B8A0035-44A5-4AAB-B0F1-8B08A0DABD07}"/>
                </a:ext>
              </a:extLst>
            </p:cNvPr>
            <p:cNvSpPr>
              <a:spLocks noChangeArrowheads="1"/>
            </p:cNvSpPr>
            <p:nvPr/>
          </p:nvSpPr>
          <p:spPr bwMode="auto">
            <a:xfrm>
              <a:off x="90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0" name="Rectangle 83">
              <a:extLst>
                <a:ext uri="{FF2B5EF4-FFF2-40B4-BE49-F238E27FC236}">
                  <a16:creationId xmlns:a16="http://schemas.microsoft.com/office/drawing/2014/main" id="{0A73DD53-0348-4B9D-BD3E-2A95AE61520B}"/>
                </a:ext>
              </a:extLst>
            </p:cNvPr>
            <p:cNvSpPr>
              <a:spLocks noChangeArrowheads="1"/>
            </p:cNvSpPr>
            <p:nvPr/>
          </p:nvSpPr>
          <p:spPr bwMode="auto">
            <a:xfrm>
              <a:off x="120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1" name="Rectangle 84">
              <a:extLst>
                <a:ext uri="{FF2B5EF4-FFF2-40B4-BE49-F238E27FC236}">
                  <a16:creationId xmlns:a16="http://schemas.microsoft.com/office/drawing/2014/main" id="{FFB6FAF9-9CCC-404C-8284-83A9B3A1E822}"/>
                </a:ext>
              </a:extLst>
            </p:cNvPr>
            <p:cNvSpPr>
              <a:spLocks noChangeArrowheads="1"/>
            </p:cNvSpPr>
            <p:nvPr/>
          </p:nvSpPr>
          <p:spPr bwMode="auto">
            <a:xfrm>
              <a:off x="151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2" name="Rectangle 85">
              <a:extLst>
                <a:ext uri="{FF2B5EF4-FFF2-40B4-BE49-F238E27FC236}">
                  <a16:creationId xmlns:a16="http://schemas.microsoft.com/office/drawing/2014/main" id="{72BAEFC1-67F7-4894-8206-A315659C5F2A}"/>
                </a:ext>
              </a:extLst>
            </p:cNvPr>
            <p:cNvSpPr>
              <a:spLocks noChangeArrowheads="1"/>
            </p:cNvSpPr>
            <p:nvPr/>
          </p:nvSpPr>
          <p:spPr bwMode="auto">
            <a:xfrm>
              <a:off x="181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3" name="Rectangle 86">
              <a:extLst>
                <a:ext uri="{FF2B5EF4-FFF2-40B4-BE49-F238E27FC236}">
                  <a16:creationId xmlns:a16="http://schemas.microsoft.com/office/drawing/2014/main" id="{28CC6279-5127-40AA-91E9-C95E6C40F4F7}"/>
                </a:ext>
              </a:extLst>
            </p:cNvPr>
            <p:cNvSpPr>
              <a:spLocks noChangeArrowheads="1"/>
            </p:cNvSpPr>
            <p:nvPr/>
          </p:nvSpPr>
          <p:spPr bwMode="auto">
            <a:xfrm>
              <a:off x="211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4" name="Rectangle 87">
              <a:extLst>
                <a:ext uri="{FF2B5EF4-FFF2-40B4-BE49-F238E27FC236}">
                  <a16:creationId xmlns:a16="http://schemas.microsoft.com/office/drawing/2014/main" id="{A92CFDC9-7C77-4876-9DA5-1D3D3C3438DE}"/>
                </a:ext>
              </a:extLst>
            </p:cNvPr>
            <p:cNvSpPr>
              <a:spLocks noChangeArrowheads="1"/>
            </p:cNvSpPr>
            <p:nvPr/>
          </p:nvSpPr>
          <p:spPr bwMode="auto">
            <a:xfrm>
              <a:off x="241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5" name="AutoShape 88">
              <a:extLst>
                <a:ext uri="{FF2B5EF4-FFF2-40B4-BE49-F238E27FC236}">
                  <a16:creationId xmlns:a16="http://schemas.microsoft.com/office/drawing/2014/main" id="{5B265500-FA13-49F8-9133-7C13C8C47D3A}"/>
                </a:ext>
              </a:extLst>
            </p:cNvPr>
            <p:cNvSpPr>
              <a:spLocks noChangeArrowheads="1"/>
            </p:cNvSpPr>
            <p:nvPr/>
          </p:nvSpPr>
          <p:spPr bwMode="auto">
            <a:xfrm>
              <a:off x="295" y="3463"/>
              <a:ext cx="756" cy="194"/>
            </a:xfrm>
            <a:prstGeom prst="wedgeRoundRectCallout">
              <a:avLst>
                <a:gd name="adj1" fmla="val -4231"/>
                <a:gd name="adj2" fmla="val -218556"/>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已被确认的帧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246" name="AutoShape 89">
              <a:extLst>
                <a:ext uri="{FF2B5EF4-FFF2-40B4-BE49-F238E27FC236}">
                  <a16:creationId xmlns:a16="http://schemas.microsoft.com/office/drawing/2014/main" id="{D40D4236-6035-47ED-8776-B6522A65F49C}"/>
                </a:ext>
              </a:extLst>
            </p:cNvPr>
            <p:cNvSpPr>
              <a:spLocks noChangeArrowheads="1"/>
            </p:cNvSpPr>
            <p:nvPr/>
          </p:nvSpPr>
          <p:spPr bwMode="auto">
            <a:xfrm>
              <a:off x="1343" y="2318"/>
              <a:ext cx="1174" cy="490"/>
            </a:xfrm>
            <a:prstGeom prst="wedgeRoundRectCallout">
              <a:avLst>
                <a:gd name="adj1" fmla="val -74616"/>
                <a:gd name="adj2" fmla="val 39551"/>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未收到信的帧，分界位置不变。但在窗口中的相对位置发生了变化。</a:t>
              </a:r>
            </a:p>
          </p:txBody>
        </p:sp>
        <p:sp>
          <p:nvSpPr>
            <p:cNvPr id="247" name="AutoShape 90">
              <a:extLst>
                <a:ext uri="{FF2B5EF4-FFF2-40B4-BE49-F238E27FC236}">
                  <a16:creationId xmlns:a16="http://schemas.microsoft.com/office/drawing/2014/main" id="{5EB96E2B-79BB-4975-870E-1CBADCD385C9}"/>
                </a:ext>
              </a:extLst>
            </p:cNvPr>
            <p:cNvSpPr>
              <a:spLocks noChangeArrowheads="1"/>
            </p:cNvSpPr>
            <p:nvPr/>
          </p:nvSpPr>
          <p:spPr bwMode="auto">
            <a:xfrm>
              <a:off x="1252" y="3475"/>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发送编号为</a:t>
              </a:r>
              <a:r>
                <a:rPr lang="en-US" altLang="zh-CN" sz="1200">
                  <a:solidFill>
                    <a:srgbClr val="000000"/>
                  </a:solidFill>
                  <a:cs typeface="+mn-ea"/>
                  <a:sym typeface="+mn-lt"/>
                </a:rPr>
                <a:t>3</a:t>
              </a:r>
              <a:r>
                <a:rPr lang="zh-CN" altLang="en-US" sz="1200">
                  <a:solidFill>
                    <a:srgbClr val="000000"/>
                  </a:solidFill>
                  <a:cs typeface="+mn-ea"/>
                  <a:sym typeface="+mn-lt"/>
                </a:rPr>
                <a:t>的确认帧，窗口整个右移</a:t>
              </a:r>
              <a:r>
                <a:rPr lang="en-US" altLang="zh-CN" sz="1200">
                  <a:solidFill>
                    <a:srgbClr val="000000"/>
                  </a:solidFill>
                  <a:cs typeface="+mn-ea"/>
                  <a:sym typeface="+mn-lt"/>
                </a:rPr>
                <a:t>3</a:t>
              </a:r>
              <a:r>
                <a:rPr lang="zh-CN" altLang="en-US" sz="1200">
                  <a:solidFill>
                    <a:srgbClr val="000000"/>
                  </a:solidFill>
                  <a:cs typeface="+mn-ea"/>
                  <a:sym typeface="+mn-lt"/>
                </a:rPr>
                <a:t>帧。</a:t>
              </a:r>
            </a:p>
          </p:txBody>
        </p:sp>
        <p:sp>
          <p:nvSpPr>
            <p:cNvPr id="248" name="Line 91">
              <a:extLst>
                <a:ext uri="{FF2B5EF4-FFF2-40B4-BE49-F238E27FC236}">
                  <a16:creationId xmlns:a16="http://schemas.microsoft.com/office/drawing/2014/main" id="{35A904BF-27BD-4B78-8551-96D387B6149D}"/>
                </a:ext>
              </a:extLst>
            </p:cNvPr>
            <p:cNvSpPr>
              <a:spLocks noChangeShapeType="1"/>
            </p:cNvSpPr>
            <p:nvPr/>
          </p:nvSpPr>
          <p:spPr bwMode="auto">
            <a:xfrm>
              <a:off x="441" y="297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9" name="Text Box 124">
              <a:extLst>
                <a:ext uri="{FF2B5EF4-FFF2-40B4-BE49-F238E27FC236}">
                  <a16:creationId xmlns:a16="http://schemas.microsoft.com/office/drawing/2014/main" id="{B699E7C6-FEE9-4F96-9992-3FE37357E128}"/>
                </a:ext>
              </a:extLst>
            </p:cNvPr>
            <p:cNvSpPr txBox="1">
              <a:spLocks noChangeArrowheads="1"/>
            </p:cNvSpPr>
            <p:nvPr/>
          </p:nvSpPr>
          <p:spPr bwMode="auto">
            <a:xfrm>
              <a:off x="1207" y="3838"/>
              <a:ext cx="3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grpSp>
      <p:sp>
        <p:nvSpPr>
          <p:cNvPr id="250" name="Text Box 125">
            <a:extLst>
              <a:ext uri="{FF2B5EF4-FFF2-40B4-BE49-F238E27FC236}">
                <a16:creationId xmlns:a16="http://schemas.microsoft.com/office/drawing/2014/main" id="{C9014957-D68D-4A6F-B9C4-416ED5B86298}"/>
              </a:ext>
            </a:extLst>
          </p:cNvPr>
          <p:cNvSpPr txBox="1">
            <a:spLocks noChangeArrowheads="1"/>
          </p:cNvSpPr>
          <p:nvPr/>
        </p:nvSpPr>
        <p:spPr bwMode="auto">
          <a:xfrm>
            <a:off x="8142107" y="6165851"/>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51321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DCF7-3A7E-44F6-A9B9-A4FABB80E839}"/>
              </a:ext>
            </a:extLst>
          </p:cNvPr>
          <p:cNvSpPr>
            <a:spLocks noGrp="1"/>
          </p:cNvSpPr>
          <p:nvPr>
            <p:ph type="title"/>
          </p:nvPr>
        </p:nvSpPr>
        <p:spPr/>
        <p:txBody>
          <a:bodyPr/>
          <a:lstStyle/>
          <a:p>
            <a:r>
              <a:rPr lang="zh-CN" altLang="en-US" dirty="0">
                <a:latin typeface="+mn-ea"/>
                <a:cs typeface="+mn-ea"/>
              </a:rPr>
              <a:t>滑动窗口协议中的差错控制</a:t>
            </a:r>
            <a:endParaRPr lang="zh-CN" altLang="en-US" dirty="0"/>
          </a:p>
        </p:txBody>
      </p:sp>
      <p:sp>
        <p:nvSpPr>
          <p:cNvPr id="3" name="内容占位符 2">
            <a:extLst>
              <a:ext uri="{FF2B5EF4-FFF2-40B4-BE49-F238E27FC236}">
                <a16:creationId xmlns:a16="http://schemas.microsoft.com/office/drawing/2014/main" id="{EAA7740F-0BD6-48E6-9494-FAC456BD96A9}"/>
              </a:ext>
            </a:extLst>
          </p:cNvPr>
          <p:cNvSpPr>
            <a:spLocks noGrp="1"/>
          </p:cNvSpPr>
          <p:nvPr>
            <p:ph idx="1"/>
          </p:nvPr>
        </p:nvSpPr>
        <p:spPr/>
        <p:txBody>
          <a:bodyPr/>
          <a:lstStyle/>
          <a:p>
            <a:pPr>
              <a:buClr>
                <a:schemeClr val="tx1"/>
              </a:buClr>
            </a:pPr>
            <a:r>
              <a:rPr lang="zh-CN" altLang="en-US" dirty="0">
                <a:solidFill>
                  <a:srgbClr val="000000"/>
                </a:solidFill>
                <a:latin typeface="+mn-ea"/>
              </a:rPr>
              <a:t>有两种实现自动重复请求</a:t>
            </a:r>
            <a:r>
              <a:rPr lang="en-US" altLang="zh-CN" dirty="0">
                <a:solidFill>
                  <a:srgbClr val="000000"/>
                </a:solidFill>
                <a:latin typeface="+mn-ea"/>
              </a:rPr>
              <a:t>(ARQ)</a:t>
            </a:r>
            <a:r>
              <a:rPr lang="zh-CN" altLang="en-US" dirty="0">
                <a:solidFill>
                  <a:srgbClr val="000000"/>
                </a:solidFill>
                <a:latin typeface="+mn-ea"/>
              </a:rPr>
              <a:t>技术</a:t>
            </a:r>
            <a:r>
              <a:rPr lang="en-US" altLang="zh-CN" dirty="0">
                <a:solidFill>
                  <a:srgbClr val="000000"/>
                </a:solidFill>
                <a:latin typeface="+mn-ea"/>
              </a:rPr>
              <a:t>:</a:t>
            </a:r>
          </a:p>
          <a:p>
            <a:pPr lvl="1">
              <a:buClr>
                <a:schemeClr val="tx1"/>
              </a:buClr>
            </a:pPr>
            <a:r>
              <a:rPr lang="zh-CN" altLang="en-US" dirty="0">
                <a:solidFill>
                  <a:srgbClr val="C00000"/>
                </a:solidFill>
                <a:latin typeface="+mn-ea"/>
              </a:rPr>
              <a:t>回退</a:t>
            </a:r>
            <a:r>
              <a:rPr lang="en-US" altLang="zh-CN" dirty="0">
                <a:solidFill>
                  <a:srgbClr val="C00000"/>
                </a:solidFill>
                <a:latin typeface="+mn-ea"/>
              </a:rPr>
              <a:t>N</a:t>
            </a:r>
            <a:r>
              <a:rPr lang="zh-CN" altLang="en-US" dirty="0">
                <a:solidFill>
                  <a:srgbClr val="C00000"/>
                </a:solidFill>
                <a:latin typeface="+mn-ea"/>
              </a:rPr>
              <a:t>自动重复请求</a:t>
            </a:r>
            <a:r>
              <a:rPr lang="en-US" altLang="zh-CN" dirty="0">
                <a:solidFill>
                  <a:srgbClr val="000000"/>
                </a:solidFill>
                <a:latin typeface="+mn-ea"/>
              </a:rPr>
              <a:t>(Go-back-N</a:t>
            </a:r>
            <a:r>
              <a:rPr lang="zh-CN" altLang="en-US" dirty="0">
                <a:solidFill>
                  <a:srgbClr val="000000"/>
                </a:solidFill>
                <a:latin typeface="+mn-ea"/>
              </a:rPr>
              <a:t>，</a:t>
            </a:r>
            <a:r>
              <a:rPr lang="en-US" altLang="zh-CN" dirty="0">
                <a:solidFill>
                  <a:srgbClr val="000000"/>
                </a:solidFill>
                <a:latin typeface="+mn-ea"/>
              </a:rPr>
              <a:t>GBN</a:t>
            </a:r>
            <a:r>
              <a:rPr lang="zh-CN" altLang="en-US" dirty="0">
                <a:solidFill>
                  <a:srgbClr val="000000"/>
                </a:solidFill>
                <a:latin typeface="+mn-ea"/>
              </a:rPr>
              <a:t>）</a:t>
            </a:r>
            <a:endParaRPr lang="en-US" altLang="zh-CN" dirty="0">
              <a:solidFill>
                <a:srgbClr val="000000"/>
              </a:solidFill>
              <a:latin typeface="+mn-ea"/>
            </a:endParaRPr>
          </a:p>
          <a:p>
            <a:pPr lvl="1">
              <a:buClr>
                <a:schemeClr val="tx1"/>
              </a:buClr>
            </a:pPr>
            <a:r>
              <a:rPr lang="zh-CN" altLang="en-US" dirty="0">
                <a:solidFill>
                  <a:srgbClr val="C00000"/>
                </a:solidFill>
                <a:latin typeface="+mn-ea"/>
              </a:rPr>
              <a:t>选择拒绝自动重复请求</a:t>
            </a:r>
            <a:r>
              <a:rPr lang="en-US" altLang="zh-CN" dirty="0">
                <a:solidFill>
                  <a:srgbClr val="000000"/>
                </a:solidFill>
                <a:latin typeface="+mn-ea"/>
              </a:rPr>
              <a:t>(Select-</a:t>
            </a:r>
            <a:r>
              <a:rPr lang="en-US" altLang="zh-CN" dirty="0" err="1">
                <a:solidFill>
                  <a:srgbClr val="000000"/>
                </a:solidFill>
                <a:latin typeface="+mn-ea"/>
              </a:rPr>
              <a:t>Rej</a:t>
            </a:r>
            <a:r>
              <a:rPr lang="zh-CN" altLang="en-US" dirty="0">
                <a:solidFill>
                  <a:srgbClr val="000000"/>
                </a:solidFill>
                <a:latin typeface="+mn-ea"/>
              </a:rPr>
              <a:t>，</a:t>
            </a:r>
            <a:r>
              <a:rPr lang="en-US" altLang="zh-CN" dirty="0">
                <a:solidFill>
                  <a:srgbClr val="000000"/>
                </a:solidFill>
                <a:latin typeface="+mn-ea"/>
              </a:rPr>
              <a:t>SR)</a:t>
            </a:r>
            <a:endParaRPr lang="en-US" altLang="zh-CN" sz="2400" dirty="0">
              <a:solidFill>
                <a:srgbClr val="000000"/>
              </a:solidFill>
              <a:latin typeface="+mn-ea"/>
            </a:endParaRPr>
          </a:p>
          <a:p>
            <a:pPr>
              <a:buClr>
                <a:schemeClr val="tx1"/>
              </a:buClr>
            </a:pPr>
            <a:r>
              <a:rPr lang="zh-CN" altLang="en-US" dirty="0">
                <a:solidFill>
                  <a:srgbClr val="000000"/>
                </a:solidFill>
                <a:latin typeface="+mn-ea"/>
              </a:rPr>
              <a:t>要求：</a:t>
            </a:r>
            <a:endParaRPr lang="en-US" altLang="zh-CN" dirty="0">
              <a:solidFill>
                <a:srgbClr val="000000"/>
              </a:solidFill>
              <a:latin typeface="+mn-ea"/>
            </a:endParaRPr>
          </a:p>
          <a:p>
            <a:pPr lvl="1">
              <a:buClr>
                <a:schemeClr val="tx1"/>
              </a:buClr>
            </a:pPr>
            <a:r>
              <a:rPr lang="zh-CN" altLang="en-US" dirty="0">
                <a:solidFill>
                  <a:srgbClr val="000000"/>
                </a:solidFill>
                <a:latin typeface="+mn-ea"/>
              </a:rPr>
              <a:t>发送站要保留数据帧的</a:t>
            </a:r>
            <a:r>
              <a:rPr lang="zh-CN" altLang="en-US" dirty="0">
                <a:solidFill>
                  <a:srgbClr val="C00000"/>
                </a:solidFill>
                <a:latin typeface="+mn-ea"/>
              </a:rPr>
              <a:t>备份</a:t>
            </a:r>
            <a:endParaRPr lang="en-US" altLang="zh-CN" dirty="0">
              <a:solidFill>
                <a:srgbClr val="C00000"/>
              </a:solidFill>
              <a:latin typeface="+mn-ea"/>
            </a:endParaRPr>
          </a:p>
          <a:p>
            <a:pPr lvl="1">
              <a:buClr>
                <a:schemeClr val="tx1"/>
              </a:buClr>
            </a:pPr>
            <a:r>
              <a:rPr lang="zh-CN" altLang="en-US" dirty="0">
                <a:solidFill>
                  <a:srgbClr val="000000"/>
                </a:solidFill>
                <a:latin typeface="+mn-ea"/>
              </a:rPr>
              <a:t>除确认帧外，接收方可以发送</a:t>
            </a:r>
            <a:r>
              <a:rPr lang="zh-CN" altLang="en-US" dirty="0">
                <a:solidFill>
                  <a:srgbClr val="C00000"/>
                </a:solidFill>
                <a:latin typeface="+mn-ea"/>
              </a:rPr>
              <a:t>否认帧（</a:t>
            </a:r>
            <a:r>
              <a:rPr lang="en-US" altLang="zh-CN" dirty="0">
                <a:solidFill>
                  <a:srgbClr val="C00000"/>
                </a:solidFill>
                <a:latin typeface="+mn-ea"/>
              </a:rPr>
              <a:t>NAK)</a:t>
            </a:r>
            <a:r>
              <a:rPr lang="zh-CN" altLang="en-US" dirty="0">
                <a:solidFill>
                  <a:srgbClr val="000000"/>
                </a:solidFill>
                <a:latin typeface="+mn-ea"/>
              </a:rPr>
              <a:t>，告诉发送方重新发送一个损坏的帧</a:t>
            </a:r>
            <a:endParaRPr lang="en-US" altLang="zh-CN" dirty="0">
              <a:solidFill>
                <a:srgbClr val="000000"/>
              </a:solidFill>
              <a:latin typeface="+mn-ea"/>
            </a:endParaRPr>
          </a:p>
          <a:p>
            <a:pPr lvl="1">
              <a:buClr>
                <a:schemeClr val="tx1"/>
              </a:buClr>
            </a:pPr>
            <a:r>
              <a:rPr lang="zh-CN" altLang="en-US" dirty="0">
                <a:solidFill>
                  <a:srgbClr val="C00000"/>
                </a:solidFill>
                <a:latin typeface="+mn-ea"/>
              </a:rPr>
              <a:t>定时器</a:t>
            </a:r>
            <a:r>
              <a:rPr lang="zh-CN" altLang="en-US" dirty="0">
                <a:solidFill>
                  <a:srgbClr val="000000"/>
                </a:solidFill>
                <a:latin typeface="+mn-ea"/>
              </a:rPr>
              <a:t>，判断数据帧在传输中丢失</a:t>
            </a:r>
          </a:p>
          <a:p>
            <a:endParaRPr lang="zh-CN" altLang="en-US" dirty="0"/>
          </a:p>
        </p:txBody>
      </p:sp>
      <p:sp>
        <p:nvSpPr>
          <p:cNvPr id="4" name="灯片编号占位符 3">
            <a:extLst>
              <a:ext uri="{FF2B5EF4-FFF2-40B4-BE49-F238E27FC236}">
                <a16:creationId xmlns:a16="http://schemas.microsoft.com/office/drawing/2014/main" id="{78936D87-6889-411F-A241-F0B7CD181894}"/>
              </a:ext>
            </a:extLst>
          </p:cNvPr>
          <p:cNvSpPr>
            <a:spLocks noGrp="1"/>
          </p:cNvSpPr>
          <p:nvPr>
            <p:ph type="sldNum" sz="quarter" idx="12"/>
          </p:nvPr>
        </p:nvSpPr>
        <p:spPr/>
        <p:txBody>
          <a:bodyPr/>
          <a:lstStyle/>
          <a:p>
            <a:fld id="{C8BB1146-E542-4D4E-B8E9-6919A11DDD48}" type="slidenum">
              <a:rPr lang="en-US" smtClean="0"/>
              <a:t>56</a:t>
            </a:fld>
            <a:endParaRPr lang="en-US"/>
          </a:p>
        </p:txBody>
      </p:sp>
    </p:spTree>
    <p:extLst>
      <p:ext uri="{BB962C8B-B14F-4D97-AF65-F5344CB8AC3E}">
        <p14:creationId xmlns:p14="http://schemas.microsoft.com/office/powerpoint/2010/main" val="3826190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692E4-4AC4-4D25-9B90-BFDFA0F7AE8E}"/>
              </a:ext>
            </a:extLst>
          </p:cNvPr>
          <p:cNvSpPr>
            <a:spLocks noGrp="1"/>
          </p:cNvSpPr>
          <p:nvPr>
            <p:ph type="title"/>
          </p:nvPr>
        </p:nvSpPr>
        <p:spPr/>
        <p:txBody>
          <a:bodyPr/>
          <a:lstStyle/>
          <a:p>
            <a:r>
              <a:rPr lang="zh-CN" altLang="en-US" dirty="0"/>
              <a:t>回退</a:t>
            </a:r>
            <a:r>
              <a:rPr lang="en-US" altLang="zh-CN" dirty="0"/>
              <a:t>N</a:t>
            </a:r>
            <a:r>
              <a:rPr lang="zh-CN" altLang="en-US" dirty="0"/>
              <a:t>协议（</a:t>
            </a:r>
            <a:r>
              <a:rPr lang="en-US" altLang="zh-CN" dirty="0">
                <a:solidFill>
                  <a:srgbClr val="000000"/>
                </a:solidFill>
                <a:latin typeface="+mn-ea"/>
              </a:rPr>
              <a:t> GBN</a:t>
            </a:r>
            <a:r>
              <a:rPr lang="zh-CN" altLang="en-US" dirty="0">
                <a:solidFill>
                  <a:srgbClr val="000000"/>
                </a:solidFill>
                <a:latin typeface="+mn-ea"/>
              </a:rPr>
              <a:t>）</a:t>
            </a:r>
            <a:r>
              <a:rPr lang="en-US" altLang="zh-CN" dirty="0"/>
              <a:t>—</a:t>
            </a:r>
            <a:r>
              <a:rPr lang="zh-CN" altLang="en-US" dirty="0"/>
              <a:t>设计思想</a:t>
            </a:r>
          </a:p>
        </p:txBody>
      </p:sp>
      <p:sp>
        <p:nvSpPr>
          <p:cNvPr id="3" name="内容占位符 2">
            <a:extLst>
              <a:ext uri="{FF2B5EF4-FFF2-40B4-BE49-F238E27FC236}">
                <a16:creationId xmlns:a16="http://schemas.microsoft.com/office/drawing/2014/main" id="{7A6FAE5A-AE49-4269-BE12-BFF6FA249188}"/>
              </a:ext>
            </a:extLst>
          </p:cNvPr>
          <p:cNvSpPr>
            <a:spLocks noGrp="1"/>
          </p:cNvSpPr>
          <p:nvPr>
            <p:ph idx="1"/>
          </p:nvPr>
        </p:nvSpPr>
        <p:spPr/>
        <p:txBody>
          <a:bodyPr>
            <a:normAutofit/>
          </a:bodyPr>
          <a:lstStyle/>
          <a:p>
            <a:r>
              <a:rPr lang="zh-CN" altLang="en-US" dirty="0"/>
              <a:t>出错全部重发</a:t>
            </a:r>
          </a:p>
          <a:p>
            <a:pPr lvl="1"/>
            <a:r>
              <a:rPr lang="zh-CN" altLang="en-US" dirty="0"/>
              <a:t>当接收端收到一个出错帧或乱序帧时，丢弃所有的后继帧，并且不为这些帧发送确认</a:t>
            </a:r>
          </a:p>
          <a:p>
            <a:pPr lvl="1"/>
            <a:r>
              <a:rPr lang="zh-CN" altLang="en-US" dirty="0"/>
              <a:t>发送端超时后，重传所有未被确认的帧</a:t>
            </a:r>
          </a:p>
          <a:p>
            <a:r>
              <a:rPr lang="zh-CN" altLang="en-US" dirty="0"/>
              <a:t>适用场景</a:t>
            </a:r>
          </a:p>
          <a:p>
            <a:pPr lvl="1"/>
            <a:r>
              <a:rPr lang="zh-CN" altLang="en-US" dirty="0"/>
              <a:t>该策略对应接收窗口为</a:t>
            </a:r>
            <a:r>
              <a:rPr lang="en-US" altLang="zh-CN" dirty="0"/>
              <a:t>1</a:t>
            </a:r>
            <a:r>
              <a:rPr lang="zh-CN" altLang="en-US" dirty="0"/>
              <a:t>的情况，即只能按顺序接收帧</a:t>
            </a:r>
          </a:p>
          <a:p>
            <a:r>
              <a:rPr lang="zh-CN" altLang="en-US" dirty="0"/>
              <a:t>优缺点</a:t>
            </a:r>
          </a:p>
          <a:p>
            <a:pPr lvl="1"/>
            <a:r>
              <a:rPr lang="zh-CN" altLang="en-US" dirty="0"/>
              <a:t>优点：连续发送提高了信道利用率</a:t>
            </a:r>
          </a:p>
          <a:p>
            <a:pPr lvl="1"/>
            <a:r>
              <a:rPr lang="zh-CN" altLang="en-US" dirty="0"/>
              <a:t>缺点：按序接收，出错后即便有正确帧到达也丢弃重传</a:t>
            </a:r>
          </a:p>
          <a:p>
            <a:endParaRPr lang="zh-CN" altLang="en-US" dirty="0"/>
          </a:p>
        </p:txBody>
      </p:sp>
      <p:sp>
        <p:nvSpPr>
          <p:cNvPr id="4" name="灯片编号占位符 3">
            <a:extLst>
              <a:ext uri="{FF2B5EF4-FFF2-40B4-BE49-F238E27FC236}">
                <a16:creationId xmlns:a16="http://schemas.microsoft.com/office/drawing/2014/main" id="{39A576EC-FCAA-49C4-BE93-0EC484633349}"/>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857960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930E-3D22-4785-B3FB-10BD0D33E630}"/>
              </a:ext>
            </a:extLst>
          </p:cNvPr>
          <p:cNvSpPr>
            <a:spLocks noGrp="1"/>
          </p:cNvSpPr>
          <p:nvPr>
            <p:ph type="title"/>
          </p:nvPr>
        </p:nvSpPr>
        <p:spPr/>
        <p:txBody>
          <a:bodyPr/>
          <a:lstStyle/>
          <a:p>
            <a:r>
              <a:rPr lang="en-US" altLang="zh-CN" dirty="0">
                <a:solidFill>
                  <a:srgbClr val="000000"/>
                </a:solidFill>
                <a:latin typeface="+mn-ea"/>
              </a:rPr>
              <a:t>GBN</a:t>
            </a:r>
            <a:r>
              <a:rPr lang="zh-CN" altLang="en-US" dirty="0"/>
              <a:t>协议</a:t>
            </a:r>
            <a:r>
              <a:rPr lang="en-US" altLang="zh-CN" dirty="0"/>
              <a:t>—</a:t>
            </a:r>
            <a:r>
              <a:rPr lang="zh-CN" altLang="en-US" dirty="0"/>
              <a:t>工作原理</a:t>
            </a:r>
          </a:p>
        </p:txBody>
      </p:sp>
      <p:sp>
        <p:nvSpPr>
          <p:cNvPr id="3" name="内容占位符 2">
            <a:extLst>
              <a:ext uri="{FF2B5EF4-FFF2-40B4-BE49-F238E27FC236}">
                <a16:creationId xmlns:a16="http://schemas.microsoft.com/office/drawing/2014/main" id="{24685436-0833-43AE-A081-9F1641E5166A}"/>
              </a:ext>
            </a:extLst>
          </p:cNvPr>
          <p:cNvSpPr>
            <a:spLocks noGrp="1"/>
          </p:cNvSpPr>
          <p:nvPr>
            <p:ph idx="1"/>
          </p:nvPr>
        </p:nvSpPr>
        <p:spPr>
          <a:xfrm>
            <a:off x="660400" y="1125539"/>
            <a:ext cx="10858500" cy="5008562"/>
          </a:xfrm>
        </p:spPr>
        <p:txBody>
          <a:bodyPr/>
          <a:lstStyle/>
          <a:p>
            <a:pPr>
              <a:spcBef>
                <a:spcPts val="0"/>
              </a:spcBef>
            </a:pPr>
            <a:r>
              <a:rPr kumimoji="1" lang="zh-CN" altLang="en-US" dirty="0">
                <a:cs typeface="+mn-ea"/>
                <a:sym typeface="+mn-lt"/>
              </a:rPr>
              <a:t>基本原理</a:t>
            </a:r>
            <a:endParaRPr kumimoji="1" lang="en-US" altLang="zh-CN" dirty="0">
              <a:cs typeface="+mn-ea"/>
              <a:sym typeface="+mn-lt"/>
            </a:endParaRPr>
          </a:p>
          <a:p>
            <a:pPr lvl="1">
              <a:spcBef>
                <a:spcPts val="0"/>
              </a:spcBef>
            </a:pPr>
            <a:r>
              <a:rPr kumimoji="1" lang="zh-CN" altLang="en-US" dirty="0">
                <a:solidFill>
                  <a:schemeClr val="tx1"/>
                </a:solidFill>
                <a:cs typeface="+mn-ea"/>
              </a:rPr>
              <a:t>如果一帧丢失或损坏了，从最近一次得到应答的数据帧开始，未被应答的所有帧都要重传。</a:t>
            </a:r>
          </a:p>
          <a:p>
            <a:pPr lvl="1">
              <a:spcBef>
                <a:spcPts val="0"/>
              </a:spcBef>
            </a:pPr>
            <a:endParaRPr kumimoji="1" lang="en-US" altLang="zh-CN" dirty="0">
              <a:solidFill>
                <a:schemeClr val="tx1"/>
              </a:solidFill>
              <a:cs typeface="+mn-ea"/>
              <a:sym typeface="+mn-lt"/>
            </a:endParaRPr>
          </a:p>
          <a:p>
            <a:pPr>
              <a:spcBef>
                <a:spcPts val="0"/>
              </a:spcBef>
            </a:pPr>
            <a:r>
              <a:rPr kumimoji="1" lang="zh-CN" altLang="en-US" dirty="0">
                <a:cs typeface="+mn-ea"/>
                <a:sym typeface="+mn-lt"/>
              </a:rPr>
              <a:t>窗口大小</a:t>
            </a:r>
            <a:endParaRPr kumimoji="1" lang="en-US" altLang="zh-CN" dirty="0">
              <a:cs typeface="+mn-ea"/>
              <a:sym typeface="+mn-lt"/>
            </a:endParaRPr>
          </a:p>
          <a:p>
            <a:pPr lvl="1">
              <a:spcBef>
                <a:spcPts val="0"/>
              </a:spcBef>
            </a:pPr>
            <a:r>
              <a:rPr kumimoji="1" lang="zh-CN" altLang="en-US" dirty="0">
                <a:cs typeface="+mn-ea"/>
                <a:sym typeface="+mn-lt"/>
              </a:rPr>
              <a:t>出错全部重发时，若</a:t>
            </a:r>
            <a:r>
              <a:rPr lang="zh-CN" altLang="en-US" dirty="0"/>
              <a:t>以</a:t>
            </a:r>
            <a:r>
              <a:rPr lang="zh-CN" altLang="en-US" dirty="0">
                <a:solidFill>
                  <a:srgbClr val="C00000"/>
                </a:solidFill>
              </a:rPr>
              <a:t>模</a:t>
            </a:r>
            <a:r>
              <a:rPr lang="en-US" altLang="zh-CN" dirty="0">
                <a:solidFill>
                  <a:srgbClr val="C00000"/>
                </a:solidFill>
              </a:rPr>
              <a:t>n</a:t>
            </a:r>
            <a:r>
              <a:rPr lang="zh-CN" altLang="en-US" dirty="0">
                <a:solidFill>
                  <a:srgbClr val="C00000"/>
                </a:solidFill>
              </a:rPr>
              <a:t>方式编号</a:t>
            </a:r>
            <a:r>
              <a:rPr kumimoji="1" lang="zh-CN" altLang="en-US" dirty="0">
                <a:cs typeface="+mn-ea"/>
                <a:sym typeface="+mn-lt"/>
              </a:rPr>
              <a:t>，接收窗口</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R</a:t>
            </a:r>
            <a:r>
              <a:rPr kumimoji="1" lang="en-US" altLang="zh-CN" dirty="0">
                <a:solidFill>
                  <a:srgbClr val="C00000"/>
                </a:solidFill>
                <a:cs typeface="+mn-ea"/>
                <a:sym typeface="+mn-lt"/>
              </a:rPr>
              <a:t>=1</a:t>
            </a:r>
            <a:r>
              <a:rPr kumimoji="1" lang="zh-CN" altLang="en-US" dirty="0">
                <a:cs typeface="+mn-ea"/>
                <a:sym typeface="+mn-lt"/>
              </a:rPr>
              <a:t>，发送窗口 </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S</a:t>
            </a:r>
            <a:r>
              <a:rPr kumimoji="1" lang="en-US" altLang="zh-CN" dirty="0">
                <a:solidFill>
                  <a:srgbClr val="C00000"/>
                </a:solidFill>
                <a:cs typeface="+mn-ea"/>
                <a:sym typeface="+mn-lt"/>
              </a:rPr>
              <a:t> ≤ </a:t>
            </a:r>
            <a:r>
              <a:rPr lang="en-US" altLang="zh-CN" dirty="0">
                <a:solidFill>
                  <a:srgbClr val="C00000"/>
                </a:solidFill>
              </a:rPr>
              <a:t>n </a:t>
            </a:r>
            <a:r>
              <a:rPr kumimoji="1" lang="zh-CN" altLang="en-US" dirty="0">
                <a:solidFill>
                  <a:srgbClr val="C00000"/>
                </a:solidFill>
                <a:latin typeface="+mn-lt"/>
                <a:ea typeface="+mn-ea"/>
                <a:cs typeface="+mn-ea"/>
                <a:sym typeface="+mn-lt"/>
              </a:rPr>
              <a:t>－</a:t>
            </a:r>
            <a:r>
              <a:rPr kumimoji="1" lang="en-US" altLang="zh-CN" dirty="0">
                <a:solidFill>
                  <a:srgbClr val="C00000"/>
                </a:solidFill>
                <a:latin typeface="+mn-lt"/>
                <a:ea typeface="+mn-ea"/>
                <a:cs typeface="+mn-ea"/>
                <a:sym typeface="+mn-lt"/>
              </a:rPr>
              <a:t>1</a:t>
            </a:r>
            <a:endParaRPr kumimoji="1" lang="en-US" altLang="zh-CN" dirty="0">
              <a:solidFill>
                <a:srgbClr val="C00000"/>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7A752F08-801D-4A9E-9826-49A5333CAA71}"/>
              </a:ext>
            </a:extLst>
          </p:cNvPr>
          <p:cNvSpPr>
            <a:spLocks noGrp="1"/>
          </p:cNvSpPr>
          <p:nvPr>
            <p:ph type="sldNum" sz="quarter" idx="12"/>
          </p:nvPr>
        </p:nvSpPr>
        <p:spPr/>
        <p:txBody>
          <a:bodyPr/>
          <a:lstStyle/>
          <a:p>
            <a:fld id="{C8BB1146-E542-4D4E-B8E9-6919A11DDD48}" type="slidenum">
              <a:rPr lang="en-US" smtClean="0"/>
              <a:t>58</a:t>
            </a:fld>
            <a:endParaRPr lang="en-US"/>
          </a:p>
        </p:txBody>
      </p:sp>
      <p:pic>
        <p:nvPicPr>
          <p:cNvPr id="5" name="图片 4">
            <a:extLst>
              <a:ext uri="{FF2B5EF4-FFF2-40B4-BE49-F238E27FC236}">
                <a16:creationId xmlns:a16="http://schemas.microsoft.com/office/drawing/2014/main" id="{6D2702E7-1C78-43A6-AAC2-99DF61DBAD3E}"/>
              </a:ext>
            </a:extLst>
          </p:cNvPr>
          <p:cNvPicPr>
            <a:picLocks noChangeAspect="1"/>
          </p:cNvPicPr>
          <p:nvPr/>
        </p:nvPicPr>
        <p:blipFill>
          <a:blip r:embed="rId2"/>
          <a:stretch>
            <a:fillRect/>
          </a:stretch>
        </p:blipFill>
        <p:spPr>
          <a:xfrm>
            <a:off x="1876197" y="3629820"/>
            <a:ext cx="8261887" cy="2490477"/>
          </a:xfrm>
          <a:prstGeom prst="rect">
            <a:avLst/>
          </a:prstGeom>
        </p:spPr>
      </p:pic>
    </p:spTree>
    <p:extLst>
      <p:ext uri="{BB962C8B-B14F-4D97-AF65-F5344CB8AC3E}">
        <p14:creationId xmlns:p14="http://schemas.microsoft.com/office/powerpoint/2010/main" val="2186519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solidFill>
                  <a:srgbClr val="000000"/>
                </a:solidFill>
                <a:latin typeface="+mn-ea"/>
              </a:rPr>
              <a:t>GBN </a:t>
            </a:r>
            <a:r>
              <a:rPr lang="en-US" altLang="zh-CN" dirty="0">
                <a:cs typeface="+mn-ea"/>
                <a:sym typeface="+mn-lt"/>
              </a:rPr>
              <a:t>-</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59</a:t>
            </a:fld>
            <a:endParaRPr lang="en-US"/>
          </a:p>
        </p:txBody>
      </p:sp>
    </p:spTree>
    <p:extLst>
      <p:ext uri="{BB962C8B-B14F-4D97-AF65-F5344CB8AC3E}">
        <p14:creationId xmlns:p14="http://schemas.microsoft.com/office/powerpoint/2010/main" val="317074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a:extLst>
              <a:ext uri="{FF2B5EF4-FFF2-40B4-BE49-F238E27FC236}">
                <a16:creationId xmlns:a16="http://schemas.microsoft.com/office/drawing/2014/main" id="{CAF4DB6E-5D5E-E332-45F8-6F09C2099BDC}"/>
              </a:ext>
            </a:extLst>
          </p:cNvPr>
          <p:cNvSpPr>
            <a:spLocks noGrp="1"/>
          </p:cNvSpPr>
          <p:nvPr>
            <p:ph type="sldNum" sz="quarter" idx="12"/>
          </p:nvPr>
        </p:nvSpPr>
        <p:spPr/>
        <p:txBody>
          <a:bodyPr/>
          <a:lstStyle/>
          <a:p>
            <a:fld id="{C8BB1146-E542-4D4E-B8E9-6919A11DDD48}" type="slidenum">
              <a:rPr lang="en-US" smtClean="0"/>
              <a:t>6</a:t>
            </a:fld>
            <a:endParaRPr lang="en-US"/>
          </a:p>
        </p:txBody>
      </p:sp>
      <p:sp>
        <p:nvSpPr>
          <p:cNvPr id="4" name="标题 3">
            <a:extLst>
              <a:ext uri="{FF2B5EF4-FFF2-40B4-BE49-F238E27FC236}">
                <a16:creationId xmlns:a16="http://schemas.microsoft.com/office/drawing/2014/main" id="{8AC3FB03-528F-45F3-BAA2-9AA99CD14026}"/>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更深入思考几个问题</a:t>
            </a:r>
          </a:p>
        </p:txBody>
      </p:sp>
      <p:sp>
        <p:nvSpPr>
          <p:cNvPr id="2" name="矩形 1">
            <a:extLst>
              <a:ext uri="{FF2B5EF4-FFF2-40B4-BE49-F238E27FC236}">
                <a16:creationId xmlns:a16="http://schemas.microsoft.com/office/drawing/2014/main" id="{7B251390-1E29-44C1-A798-1A8CBC7DD8D8}"/>
              </a:ext>
            </a:extLst>
          </p:cNvPr>
          <p:cNvSpPr/>
          <p:nvPr/>
        </p:nvSpPr>
        <p:spPr>
          <a:xfrm>
            <a:off x="749416" y="2140404"/>
            <a:ext cx="8547809" cy="1981055"/>
          </a:xfrm>
          <a:prstGeom prst="rect">
            <a:avLst/>
          </a:prstGeom>
          <a:solidFill>
            <a:schemeClr val="accent1">
              <a:lumMod val="10000"/>
              <a:lumOff val="90000"/>
              <a:alpha val="82000"/>
            </a:schemeClr>
          </a:solidFill>
        </p:spPr>
        <p:txBody>
          <a:bodyPr wrap="square">
            <a:spAutoFit/>
          </a:bodyPr>
          <a:lstStyle/>
          <a:p>
            <a:pPr marL="342900" indent="-342900">
              <a:lnSpc>
                <a:spcPct val="120000"/>
              </a:lnSpc>
              <a:spcBef>
                <a:spcPct val="0"/>
              </a:spcBef>
              <a:buFont typeface="Wingdings" panose="05000000000000000000" pitchFamily="2" charset="2"/>
              <a:buChar char="n"/>
            </a:pPr>
            <a:r>
              <a:rPr lang="zh-CN" altLang="en-US" sz="2400" dirty="0">
                <a:cs typeface="+mn-ea"/>
                <a:sym typeface="+mn-lt"/>
              </a:rPr>
              <a:t>两个直连结点间，实现</a:t>
            </a:r>
            <a:r>
              <a:rPr lang="zh-CN" altLang="en-US" sz="2400" dirty="0">
                <a:solidFill>
                  <a:srgbClr val="FF0000"/>
                </a:solidFill>
                <a:cs typeface="+mn-ea"/>
                <a:sym typeface="+mn-lt"/>
              </a:rPr>
              <a:t>正确</a:t>
            </a:r>
            <a:r>
              <a:rPr lang="zh-CN" altLang="en-US" sz="2400" dirty="0">
                <a:cs typeface="+mn-ea"/>
                <a:sym typeface="+mn-lt"/>
              </a:rPr>
              <a:t>的数据传输要解决哪些问题？</a:t>
            </a:r>
            <a:endParaRPr lang="en-US" altLang="zh-CN" sz="2400" dirty="0">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1</a:t>
            </a:r>
            <a:r>
              <a:rPr lang="zh-CN" altLang="en-US" sz="2000" dirty="0">
                <a:latin typeface="+mn-ea"/>
                <a:cs typeface="+mn-ea"/>
                <a:sym typeface="+mn-lt"/>
              </a:rPr>
              <a:t>：分帧与组帧</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2</a:t>
            </a:r>
            <a:r>
              <a:rPr lang="zh-CN" altLang="en-US" sz="2000" dirty="0">
                <a:latin typeface="+mn-ea"/>
                <a:cs typeface="+mn-ea"/>
                <a:sym typeface="+mn-lt"/>
              </a:rPr>
              <a:t>：检错与纠错</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3</a:t>
            </a:r>
            <a:r>
              <a:rPr lang="zh-CN" altLang="en-US" sz="2000" dirty="0">
                <a:latin typeface="+mn-ea"/>
                <a:cs typeface="+mn-ea"/>
                <a:sym typeface="+mn-lt"/>
              </a:rPr>
              <a:t>：流量控制</a:t>
            </a:r>
            <a:endParaRPr lang="en-US" altLang="zh-CN" sz="2000" dirty="0">
              <a:latin typeface="+mn-ea"/>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4</a:t>
            </a:r>
            <a:r>
              <a:rPr lang="zh-CN" altLang="en-US" sz="2000" dirty="0">
                <a:latin typeface="+mn-ea"/>
                <a:cs typeface="+mn-ea"/>
                <a:sym typeface="+mn-lt"/>
              </a:rPr>
              <a:t>：传输协议</a:t>
            </a:r>
            <a:endParaRPr lang="en-US" altLang="zh-CN" dirty="0">
              <a:latin typeface="+mn-ea"/>
              <a:cs typeface="+mn-ea"/>
              <a:sym typeface="+mn-lt"/>
            </a:endParaRPr>
          </a:p>
        </p:txBody>
      </p:sp>
      <p:sp>
        <p:nvSpPr>
          <p:cNvPr id="5" name="下箭头 63">
            <a:extLst>
              <a:ext uri="{FF2B5EF4-FFF2-40B4-BE49-F238E27FC236}">
                <a16:creationId xmlns:a16="http://schemas.microsoft.com/office/drawing/2014/main" id="{D1A92F33-6BFC-4463-8E92-710469210857}"/>
              </a:ext>
            </a:extLst>
          </p:cNvPr>
          <p:cNvSpPr/>
          <p:nvPr/>
        </p:nvSpPr>
        <p:spPr>
          <a:xfrm rot="5400000" flipV="1">
            <a:off x="8574370" y="2793703"/>
            <a:ext cx="2156911" cy="711200"/>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文本框 6">
            <a:extLst>
              <a:ext uri="{FF2B5EF4-FFF2-40B4-BE49-F238E27FC236}">
                <a16:creationId xmlns:a16="http://schemas.microsoft.com/office/drawing/2014/main" id="{B59FB4DC-3565-442C-AB95-826E2BCEBB62}"/>
              </a:ext>
            </a:extLst>
          </p:cNvPr>
          <p:cNvSpPr txBox="1"/>
          <p:nvPr/>
        </p:nvSpPr>
        <p:spPr>
          <a:xfrm>
            <a:off x="9297225" y="2698121"/>
            <a:ext cx="800219" cy="902363"/>
          </a:xfrm>
          <a:prstGeom prst="rect">
            <a:avLst/>
          </a:prstGeom>
          <a:noFill/>
        </p:spPr>
        <p:txBody>
          <a:bodyPr wrap="none" rtlCol="0">
            <a:spAutoFit/>
          </a:bodyPr>
          <a:lstStyle/>
          <a:p>
            <a:pPr>
              <a:lnSpc>
                <a:spcPct val="120000"/>
              </a:lnSpc>
            </a:pPr>
            <a:r>
              <a:rPr lang="zh-CN" altLang="en-US" sz="4800" b="1" dirty="0">
                <a:solidFill>
                  <a:srgbClr val="FF0000"/>
                </a:solidFill>
                <a:cs typeface="+mn-ea"/>
                <a:sym typeface="+mn-lt"/>
              </a:rPr>
              <a:t>？</a:t>
            </a:r>
          </a:p>
        </p:txBody>
      </p:sp>
      <p:sp>
        <p:nvSpPr>
          <p:cNvPr id="8" name="矩形 7">
            <a:extLst>
              <a:ext uri="{FF2B5EF4-FFF2-40B4-BE49-F238E27FC236}">
                <a16:creationId xmlns:a16="http://schemas.microsoft.com/office/drawing/2014/main" id="{E50C4461-EBF8-42DA-A64D-A0CE3C3B5A2C}"/>
              </a:ext>
            </a:extLst>
          </p:cNvPr>
          <p:cNvSpPr/>
          <p:nvPr/>
        </p:nvSpPr>
        <p:spPr>
          <a:xfrm>
            <a:off x="10008426" y="2457447"/>
            <a:ext cx="1446556" cy="1383712"/>
          </a:xfrm>
          <a:prstGeom prst="rect">
            <a:avLst/>
          </a:prstGeom>
          <a:solidFill>
            <a:srgbClr val="C00000">
              <a:alpha val="12000"/>
            </a:srgbClr>
          </a:solidFill>
        </p:spPr>
        <p:txBody>
          <a:bodyPr wrap="square">
            <a:spAutoFit/>
          </a:bodyPr>
          <a:lstStyle/>
          <a:p>
            <a:pPr algn="ctr">
              <a:lnSpc>
                <a:spcPct val="120000"/>
              </a:lnSpc>
            </a:pPr>
            <a:r>
              <a:rPr lang="zh-CN" altLang="en-US" sz="2400" dirty="0">
                <a:cs typeface="+mn-ea"/>
                <a:sym typeface="+mn-lt"/>
              </a:rPr>
              <a:t>数据链路层的任务和功能</a:t>
            </a:r>
          </a:p>
        </p:txBody>
      </p:sp>
    </p:spTree>
    <p:extLst>
      <p:ext uri="{BB962C8B-B14F-4D97-AF65-F5344CB8AC3E}">
        <p14:creationId xmlns:p14="http://schemas.microsoft.com/office/powerpoint/2010/main" val="334585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8BA82-0602-7CE2-0CDD-F01642662E4A}"/>
              </a:ext>
            </a:extLst>
          </p:cNvPr>
          <p:cNvSpPr>
            <a:spLocks noGrp="1"/>
          </p:cNvSpPr>
          <p:nvPr>
            <p:ph type="title"/>
          </p:nvPr>
        </p:nvSpPr>
        <p:spPr/>
        <p:txBody>
          <a:bodyPr>
            <a:normAutofit/>
          </a:bodyPr>
          <a:lstStyle/>
          <a:p>
            <a:r>
              <a:rPr lang="en-US" altLang="zh-CN" dirty="0">
                <a:solidFill>
                  <a:srgbClr val="000000"/>
                </a:solidFill>
                <a:latin typeface="+mn-ea"/>
              </a:rPr>
              <a:t>GBN</a:t>
            </a:r>
            <a:r>
              <a:rPr lang="zh-CN" altLang="en-US" dirty="0">
                <a:solidFill>
                  <a:srgbClr val="000000"/>
                </a:solidFill>
                <a:latin typeface="+mn-ea"/>
                <a:sym typeface="+mn-lt"/>
              </a:rPr>
              <a:t>解决帧破坏问题</a:t>
            </a:r>
            <a:endParaRPr lang="zh-CN" altLang="en-US" dirty="0">
              <a:solidFill>
                <a:srgbClr val="000000"/>
              </a:solidFill>
              <a:latin typeface="+mn-ea"/>
            </a:endParaRPr>
          </a:p>
        </p:txBody>
      </p:sp>
      <p:sp>
        <p:nvSpPr>
          <p:cNvPr id="4" name="灯片编号占位符 3">
            <a:extLst>
              <a:ext uri="{FF2B5EF4-FFF2-40B4-BE49-F238E27FC236}">
                <a16:creationId xmlns:a16="http://schemas.microsoft.com/office/drawing/2014/main" id="{5147A4F3-B29D-8B66-D046-4FD033336D5B}"/>
              </a:ext>
            </a:extLst>
          </p:cNvPr>
          <p:cNvSpPr>
            <a:spLocks noGrp="1"/>
          </p:cNvSpPr>
          <p:nvPr>
            <p:ph type="sldNum" sz="quarter" idx="12"/>
          </p:nvPr>
        </p:nvSpPr>
        <p:spPr/>
        <p:txBody>
          <a:bodyPr/>
          <a:lstStyle/>
          <a:p>
            <a:fld id="{C8BB1146-E542-4D4E-B8E9-6919A11DDD48}" type="slidenum">
              <a:rPr lang="en-US" smtClean="0"/>
              <a:t>60</a:t>
            </a:fld>
            <a:endParaRPr lang="en-US"/>
          </a:p>
        </p:txBody>
      </p:sp>
      <p:sp>
        <p:nvSpPr>
          <p:cNvPr id="5" name="Line 65">
            <a:extLst>
              <a:ext uri="{FF2B5EF4-FFF2-40B4-BE49-F238E27FC236}">
                <a16:creationId xmlns:a16="http://schemas.microsoft.com/office/drawing/2014/main" id="{AAF2F314-542E-3F47-2714-D63387EF0F03}"/>
              </a:ext>
            </a:extLst>
          </p:cNvPr>
          <p:cNvSpPr>
            <a:spLocks noChangeShapeType="1"/>
          </p:cNvSpPr>
          <p:nvPr/>
        </p:nvSpPr>
        <p:spPr bwMode="auto">
          <a:xfrm>
            <a:off x="2762704" y="2056267"/>
            <a:ext cx="33845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Text Box 7">
            <a:extLst>
              <a:ext uri="{FF2B5EF4-FFF2-40B4-BE49-F238E27FC236}">
                <a16:creationId xmlns:a16="http://schemas.microsoft.com/office/drawing/2014/main" id="{AC712E8A-EE21-2178-A1A5-28D2398A39EF}"/>
              </a:ext>
            </a:extLst>
          </p:cNvPr>
          <p:cNvSpPr txBox="1">
            <a:spLocks noChangeArrowheads="1"/>
          </p:cNvSpPr>
          <p:nvPr/>
        </p:nvSpPr>
        <p:spPr bwMode="auto">
          <a:xfrm>
            <a:off x="2111220" y="222295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9">
            <a:extLst>
              <a:ext uri="{FF2B5EF4-FFF2-40B4-BE49-F238E27FC236}">
                <a16:creationId xmlns:a16="http://schemas.microsoft.com/office/drawing/2014/main" id="{116910FA-0B2D-62EF-ACE2-7A8C9EE174A0}"/>
              </a:ext>
            </a:extLst>
          </p:cNvPr>
          <p:cNvSpPr txBox="1">
            <a:spLocks noChangeArrowheads="1"/>
          </p:cNvSpPr>
          <p:nvPr/>
        </p:nvSpPr>
        <p:spPr bwMode="auto">
          <a:xfrm>
            <a:off x="211461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10">
            <a:extLst>
              <a:ext uri="{FF2B5EF4-FFF2-40B4-BE49-F238E27FC236}">
                <a16:creationId xmlns:a16="http://schemas.microsoft.com/office/drawing/2014/main" id="{72E52851-5CC7-2210-589D-91E79EEA41AB}"/>
              </a:ext>
            </a:extLst>
          </p:cNvPr>
          <p:cNvSpPr txBox="1">
            <a:spLocks noChangeArrowheads="1"/>
          </p:cNvSpPr>
          <p:nvPr/>
        </p:nvSpPr>
        <p:spPr bwMode="auto">
          <a:xfrm>
            <a:off x="5857937"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3A8BEFD9-DD4B-FC21-CB33-A2A57E856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4080"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FA0CF648-60C8-054A-36BD-FBA9950D65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405"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
            <a:extLst>
              <a:ext uri="{FF2B5EF4-FFF2-40B4-BE49-F238E27FC236}">
                <a16:creationId xmlns:a16="http://schemas.microsoft.com/office/drawing/2014/main" id="{7A13FB3E-A7FE-772E-0B79-E8DDDA261E7E}"/>
              </a:ext>
            </a:extLst>
          </p:cNvPr>
          <p:cNvSpPr txBox="1">
            <a:spLocks noChangeArrowheads="1"/>
          </p:cNvSpPr>
          <p:nvPr/>
        </p:nvSpPr>
        <p:spPr bwMode="auto">
          <a:xfrm>
            <a:off x="2111220" y="258331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22">
            <a:extLst>
              <a:ext uri="{FF2B5EF4-FFF2-40B4-BE49-F238E27FC236}">
                <a16:creationId xmlns:a16="http://schemas.microsoft.com/office/drawing/2014/main" id="{B27BFA80-CBD7-C7A6-7152-4AEFF4BD8CFD}"/>
              </a:ext>
            </a:extLst>
          </p:cNvPr>
          <p:cNvSpPr txBox="1">
            <a:spLocks noChangeArrowheads="1"/>
          </p:cNvSpPr>
          <p:nvPr/>
        </p:nvSpPr>
        <p:spPr bwMode="auto">
          <a:xfrm>
            <a:off x="2111220" y="33040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26">
            <a:extLst>
              <a:ext uri="{FF2B5EF4-FFF2-40B4-BE49-F238E27FC236}">
                <a16:creationId xmlns:a16="http://schemas.microsoft.com/office/drawing/2014/main" id="{25164179-8419-6F4F-CFFC-C0D104E5E6D7}"/>
              </a:ext>
            </a:extLst>
          </p:cNvPr>
          <p:cNvSpPr txBox="1">
            <a:spLocks noChangeArrowheads="1"/>
          </p:cNvSpPr>
          <p:nvPr/>
        </p:nvSpPr>
        <p:spPr bwMode="auto">
          <a:xfrm>
            <a:off x="2111220" y="40231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4" name="Text Box 29">
            <a:extLst>
              <a:ext uri="{FF2B5EF4-FFF2-40B4-BE49-F238E27FC236}">
                <a16:creationId xmlns:a16="http://schemas.microsoft.com/office/drawing/2014/main" id="{A662EAB3-4435-4FA9-02F8-9DAAC29284B7}"/>
              </a:ext>
            </a:extLst>
          </p:cNvPr>
          <p:cNvSpPr txBox="1">
            <a:spLocks noChangeArrowheads="1"/>
          </p:cNvSpPr>
          <p:nvPr/>
        </p:nvSpPr>
        <p:spPr bwMode="auto">
          <a:xfrm>
            <a:off x="2111220" y="29436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30">
            <a:extLst>
              <a:ext uri="{FF2B5EF4-FFF2-40B4-BE49-F238E27FC236}">
                <a16:creationId xmlns:a16="http://schemas.microsoft.com/office/drawing/2014/main" id="{05F20377-523B-0765-D7B0-EDC082F94802}"/>
              </a:ext>
            </a:extLst>
          </p:cNvPr>
          <p:cNvSpPr txBox="1">
            <a:spLocks noChangeArrowheads="1"/>
          </p:cNvSpPr>
          <p:nvPr/>
        </p:nvSpPr>
        <p:spPr bwMode="auto">
          <a:xfrm>
            <a:off x="2111220" y="36644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32">
            <a:extLst>
              <a:ext uri="{FF2B5EF4-FFF2-40B4-BE49-F238E27FC236}">
                <a16:creationId xmlns:a16="http://schemas.microsoft.com/office/drawing/2014/main" id="{39C4272F-028F-03D4-380C-D85F856FAB89}"/>
              </a:ext>
            </a:extLst>
          </p:cNvPr>
          <p:cNvSpPr txBox="1">
            <a:spLocks noChangeArrowheads="1"/>
          </p:cNvSpPr>
          <p:nvPr/>
        </p:nvSpPr>
        <p:spPr bwMode="auto">
          <a:xfrm>
            <a:off x="2111220" y="43835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33">
            <a:extLst>
              <a:ext uri="{FF2B5EF4-FFF2-40B4-BE49-F238E27FC236}">
                <a16:creationId xmlns:a16="http://schemas.microsoft.com/office/drawing/2014/main" id="{486A1642-265B-70C1-9FA0-B60902562FFD}"/>
              </a:ext>
            </a:extLst>
          </p:cNvPr>
          <p:cNvSpPr txBox="1">
            <a:spLocks noChangeArrowheads="1"/>
          </p:cNvSpPr>
          <p:nvPr/>
        </p:nvSpPr>
        <p:spPr bwMode="auto">
          <a:xfrm>
            <a:off x="2111220" y="510426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8" name="Text Box 34">
            <a:extLst>
              <a:ext uri="{FF2B5EF4-FFF2-40B4-BE49-F238E27FC236}">
                <a16:creationId xmlns:a16="http://schemas.microsoft.com/office/drawing/2014/main" id="{36798285-6E84-61B6-D533-090F590CF84A}"/>
              </a:ext>
            </a:extLst>
          </p:cNvPr>
          <p:cNvSpPr txBox="1">
            <a:spLocks noChangeArrowheads="1"/>
          </p:cNvSpPr>
          <p:nvPr/>
        </p:nvSpPr>
        <p:spPr bwMode="auto">
          <a:xfrm>
            <a:off x="2111220" y="47439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9" name="Text Box 35">
            <a:extLst>
              <a:ext uri="{FF2B5EF4-FFF2-40B4-BE49-F238E27FC236}">
                <a16:creationId xmlns:a16="http://schemas.microsoft.com/office/drawing/2014/main" id="{574DB985-8A94-FC09-D05B-81B762C97786}"/>
              </a:ext>
            </a:extLst>
          </p:cNvPr>
          <p:cNvSpPr txBox="1">
            <a:spLocks noChangeArrowheads="1"/>
          </p:cNvSpPr>
          <p:nvPr/>
        </p:nvSpPr>
        <p:spPr bwMode="auto">
          <a:xfrm>
            <a:off x="5856132" y="229597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20" name="Text Box 36">
            <a:extLst>
              <a:ext uri="{FF2B5EF4-FFF2-40B4-BE49-F238E27FC236}">
                <a16:creationId xmlns:a16="http://schemas.microsoft.com/office/drawing/2014/main" id="{46A172C3-B3A7-7EB6-77BD-E9CEF721F26D}"/>
              </a:ext>
            </a:extLst>
          </p:cNvPr>
          <p:cNvSpPr txBox="1">
            <a:spLocks noChangeArrowheads="1"/>
          </p:cNvSpPr>
          <p:nvPr/>
        </p:nvSpPr>
        <p:spPr bwMode="auto">
          <a:xfrm>
            <a:off x="5856132" y="265634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1" name="Text Box 37">
            <a:extLst>
              <a:ext uri="{FF2B5EF4-FFF2-40B4-BE49-F238E27FC236}">
                <a16:creationId xmlns:a16="http://schemas.microsoft.com/office/drawing/2014/main" id="{5B7D8887-7628-2CE2-49C7-BEAFDB393F78}"/>
              </a:ext>
            </a:extLst>
          </p:cNvPr>
          <p:cNvSpPr txBox="1">
            <a:spLocks noChangeArrowheads="1"/>
          </p:cNvSpPr>
          <p:nvPr/>
        </p:nvSpPr>
        <p:spPr bwMode="auto">
          <a:xfrm>
            <a:off x="5856132" y="3737429"/>
            <a:ext cx="914033" cy="362343"/>
          </a:xfrm>
          <a:prstGeom prst="rect">
            <a:avLst/>
          </a:prstGeom>
          <a:solidFill>
            <a:srgbClr val="FF3300">
              <a:alpha val="2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2" name="Text Box 38">
            <a:extLst>
              <a:ext uri="{FF2B5EF4-FFF2-40B4-BE49-F238E27FC236}">
                <a16:creationId xmlns:a16="http://schemas.microsoft.com/office/drawing/2014/main" id="{56E94AA2-21F5-00F8-7919-7E3C8721D204}"/>
              </a:ext>
            </a:extLst>
          </p:cNvPr>
          <p:cNvSpPr txBox="1">
            <a:spLocks noChangeArrowheads="1"/>
          </p:cNvSpPr>
          <p:nvPr/>
        </p:nvSpPr>
        <p:spPr bwMode="auto">
          <a:xfrm>
            <a:off x="5856132" y="48169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5</a:t>
            </a:r>
          </a:p>
        </p:txBody>
      </p:sp>
      <p:sp>
        <p:nvSpPr>
          <p:cNvPr id="23" name="Text Box 39">
            <a:extLst>
              <a:ext uri="{FF2B5EF4-FFF2-40B4-BE49-F238E27FC236}">
                <a16:creationId xmlns:a16="http://schemas.microsoft.com/office/drawing/2014/main" id="{28AA41AB-9048-41CC-B760-41BDA54F63FB}"/>
              </a:ext>
            </a:extLst>
          </p:cNvPr>
          <p:cNvSpPr txBox="1">
            <a:spLocks noChangeArrowheads="1"/>
          </p:cNvSpPr>
          <p:nvPr/>
        </p:nvSpPr>
        <p:spPr bwMode="auto">
          <a:xfrm>
            <a:off x="5856132" y="301670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0">
            <a:extLst>
              <a:ext uri="{FF2B5EF4-FFF2-40B4-BE49-F238E27FC236}">
                <a16:creationId xmlns:a16="http://schemas.microsoft.com/office/drawing/2014/main" id="{61C5662D-8A20-66E3-A9F1-98A3BE551C4F}"/>
              </a:ext>
            </a:extLst>
          </p:cNvPr>
          <p:cNvSpPr txBox="1">
            <a:spLocks noChangeArrowheads="1"/>
          </p:cNvSpPr>
          <p:nvPr/>
        </p:nvSpPr>
        <p:spPr bwMode="auto">
          <a:xfrm>
            <a:off x="5856132" y="4456567"/>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5" name="Text Box 41">
            <a:extLst>
              <a:ext uri="{FF2B5EF4-FFF2-40B4-BE49-F238E27FC236}">
                <a16:creationId xmlns:a16="http://schemas.microsoft.com/office/drawing/2014/main" id="{0D6EC5BD-3ED1-3B6B-22A8-0A54199C9DD4}"/>
              </a:ext>
            </a:extLst>
          </p:cNvPr>
          <p:cNvSpPr txBox="1">
            <a:spLocks noChangeArrowheads="1"/>
          </p:cNvSpPr>
          <p:nvPr/>
        </p:nvSpPr>
        <p:spPr bwMode="auto">
          <a:xfrm>
            <a:off x="5856132" y="517729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6" name="Text Box 42">
            <a:extLst>
              <a:ext uri="{FF2B5EF4-FFF2-40B4-BE49-F238E27FC236}">
                <a16:creationId xmlns:a16="http://schemas.microsoft.com/office/drawing/2014/main" id="{FFC412A7-8B83-EE66-59FE-4C4E69C8172A}"/>
              </a:ext>
            </a:extLst>
          </p:cNvPr>
          <p:cNvSpPr txBox="1">
            <a:spLocks noChangeArrowheads="1"/>
          </p:cNvSpPr>
          <p:nvPr/>
        </p:nvSpPr>
        <p:spPr bwMode="auto">
          <a:xfrm>
            <a:off x="5856132" y="58964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27" name="Text Box 43">
            <a:extLst>
              <a:ext uri="{FF2B5EF4-FFF2-40B4-BE49-F238E27FC236}">
                <a16:creationId xmlns:a16="http://schemas.microsoft.com/office/drawing/2014/main" id="{8AEA0FB5-6F47-F8D5-B9D6-8F47810DDD15}"/>
              </a:ext>
            </a:extLst>
          </p:cNvPr>
          <p:cNvSpPr txBox="1">
            <a:spLocks noChangeArrowheads="1"/>
          </p:cNvSpPr>
          <p:nvPr/>
        </p:nvSpPr>
        <p:spPr bwMode="auto">
          <a:xfrm>
            <a:off x="5856132" y="553765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8" name="Text Box 44">
            <a:extLst>
              <a:ext uri="{FF2B5EF4-FFF2-40B4-BE49-F238E27FC236}">
                <a16:creationId xmlns:a16="http://schemas.microsoft.com/office/drawing/2014/main" id="{8399EB92-6316-A835-D514-B3C01C4E43EB}"/>
              </a:ext>
            </a:extLst>
          </p:cNvPr>
          <p:cNvSpPr txBox="1">
            <a:spLocks noChangeArrowheads="1"/>
          </p:cNvSpPr>
          <p:nvPr/>
        </p:nvSpPr>
        <p:spPr bwMode="auto">
          <a:xfrm>
            <a:off x="5955504" y="3377067"/>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p>
        </p:txBody>
      </p:sp>
      <p:sp>
        <p:nvSpPr>
          <p:cNvPr id="29" name="Text Box 45">
            <a:extLst>
              <a:ext uri="{FF2B5EF4-FFF2-40B4-BE49-F238E27FC236}">
                <a16:creationId xmlns:a16="http://schemas.microsoft.com/office/drawing/2014/main" id="{B0C6B2C8-3B30-6F43-7A2B-1E6674FA0D40}"/>
              </a:ext>
            </a:extLst>
          </p:cNvPr>
          <p:cNvSpPr txBox="1">
            <a:spLocks noChangeArrowheads="1"/>
          </p:cNvSpPr>
          <p:nvPr/>
        </p:nvSpPr>
        <p:spPr bwMode="auto">
          <a:xfrm>
            <a:off x="5999954" y="4096204"/>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NAK3</a:t>
            </a:r>
          </a:p>
        </p:txBody>
      </p:sp>
      <p:grpSp>
        <p:nvGrpSpPr>
          <p:cNvPr id="30" name="Group 63">
            <a:extLst>
              <a:ext uri="{FF2B5EF4-FFF2-40B4-BE49-F238E27FC236}">
                <a16:creationId xmlns:a16="http://schemas.microsoft.com/office/drawing/2014/main" id="{3013A5F5-BB6A-B428-D2C2-E9842CF52AB1}"/>
              </a:ext>
            </a:extLst>
          </p:cNvPr>
          <p:cNvGrpSpPr>
            <a:grpSpLocks/>
          </p:cNvGrpSpPr>
          <p:nvPr/>
        </p:nvGrpSpPr>
        <p:grpSpPr bwMode="auto">
          <a:xfrm>
            <a:off x="3050043" y="2367417"/>
            <a:ext cx="2809875" cy="3744912"/>
            <a:chOff x="1610" y="1313"/>
            <a:chExt cx="1316" cy="2359"/>
          </a:xfrm>
        </p:grpSpPr>
        <p:sp>
          <p:nvSpPr>
            <p:cNvPr id="31" name="Line 5">
              <a:extLst>
                <a:ext uri="{FF2B5EF4-FFF2-40B4-BE49-F238E27FC236}">
                  <a16:creationId xmlns:a16="http://schemas.microsoft.com/office/drawing/2014/main" id="{D1B53537-D69E-FBC4-8746-163DDD8D6CCD}"/>
                </a:ext>
              </a:extLst>
            </p:cNvPr>
            <p:cNvSpPr>
              <a:spLocks noChangeShapeType="1"/>
            </p:cNvSpPr>
            <p:nvPr/>
          </p:nvSpPr>
          <p:spPr bwMode="auto">
            <a:xfrm>
              <a:off x="1610" y="1313"/>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47">
              <a:extLst>
                <a:ext uri="{FF2B5EF4-FFF2-40B4-BE49-F238E27FC236}">
                  <a16:creationId xmlns:a16="http://schemas.microsoft.com/office/drawing/2014/main" id="{D4BA8E53-C969-B6A3-13D8-6D1C503C63F8}"/>
                </a:ext>
              </a:extLst>
            </p:cNvPr>
            <p:cNvSpPr>
              <a:spLocks noChangeShapeType="1"/>
            </p:cNvSpPr>
            <p:nvPr/>
          </p:nvSpPr>
          <p:spPr bwMode="auto">
            <a:xfrm>
              <a:off x="1610" y="1540"/>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3" name="Line 48">
              <a:extLst>
                <a:ext uri="{FF2B5EF4-FFF2-40B4-BE49-F238E27FC236}">
                  <a16:creationId xmlns:a16="http://schemas.microsoft.com/office/drawing/2014/main" id="{482DBA6D-5BC9-2A5B-463B-CD761EA3AA20}"/>
                </a:ext>
              </a:extLst>
            </p:cNvPr>
            <p:cNvSpPr>
              <a:spLocks noChangeShapeType="1"/>
            </p:cNvSpPr>
            <p:nvPr/>
          </p:nvSpPr>
          <p:spPr bwMode="auto">
            <a:xfrm>
              <a:off x="1610" y="1767"/>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4" name="Line 49">
              <a:extLst>
                <a:ext uri="{FF2B5EF4-FFF2-40B4-BE49-F238E27FC236}">
                  <a16:creationId xmlns:a16="http://schemas.microsoft.com/office/drawing/2014/main" id="{A7B77CC2-5133-7DB5-BB22-8E464EB771E5}"/>
                </a:ext>
              </a:extLst>
            </p:cNvPr>
            <p:cNvSpPr>
              <a:spLocks noChangeShapeType="1"/>
            </p:cNvSpPr>
            <p:nvPr/>
          </p:nvSpPr>
          <p:spPr bwMode="auto">
            <a:xfrm>
              <a:off x="1610" y="1994"/>
              <a:ext cx="1316"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52">
              <a:extLst>
                <a:ext uri="{FF2B5EF4-FFF2-40B4-BE49-F238E27FC236}">
                  <a16:creationId xmlns:a16="http://schemas.microsoft.com/office/drawing/2014/main" id="{7D5CB715-A1BD-F496-11A3-4237314DFD71}"/>
                </a:ext>
              </a:extLst>
            </p:cNvPr>
            <p:cNvSpPr>
              <a:spLocks noChangeShapeType="1"/>
            </p:cNvSpPr>
            <p:nvPr/>
          </p:nvSpPr>
          <p:spPr bwMode="auto">
            <a:xfrm>
              <a:off x="1610" y="2674"/>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Line 54">
              <a:extLst>
                <a:ext uri="{FF2B5EF4-FFF2-40B4-BE49-F238E27FC236}">
                  <a16:creationId xmlns:a16="http://schemas.microsoft.com/office/drawing/2014/main" id="{0591A2F3-28EA-8078-B71B-744C75412579}"/>
                </a:ext>
              </a:extLst>
            </p:cNvPr>
            <p:cNvSpPr>
              <a:spLocks noChangeShapeType="1"/>
            </p:cNvSpPr>
            <p:nvPr/>
          </p:nvSpPr>
          <p:spPr bwMode="auto">
            <a:xfrm>
              <a:off x="1610" y="2901"/>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7" name="Line 55">
              <a:extLst>
                <a:ext uri="{FF2B5EF4-FFF2-40B4-BE49-F238E27FC236}">
                  <a16:creationId xmlns:a16="http://schemas.microsoft.com/office/drawing/2014/main" id="{DC6B6DCC-6BDC-B772-0EAB-4F054CEF4F1A}"/>
                </a:ext>
              </a:extLst>
            </p:cNvPr>
            <p:cNvSpPr>
              <a:spLocks noChangeShapeType="1"/>
            </p:cNvSpPr>
            <p:nvPr/>
          </p:nvSpPr>
          <p:spPr bwMode="auto">
            <a:xfrm>
              <a:off x="1610" y="3128"/>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8" name="Line 56">
              <a:extLst>
                <a:ext uri="{FF2B5EF4-FFF2-40B4-BE49-F238E27FC236}">
                  <a16:creationId xmlns:a16="http://schemas.microsoft.com/office/drawing/2014/main" id="{103C3095-0518-2AAF-9AFC-CFD6A0F1B2E9}"/>
                </a:ext>
              </a:extLst>
            </p:cNvPr>
            <p:cNvSpPr>
              <a:spLocks noChangeShapeType="1"/>
            </p:cNvSpPr>
            <p:nvPr/>
          </p:nvSpPr>
          <p:spPr bwMode="auto">
            <a:xfrm>
              <a:off x="1610" y="2447"/>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9" name="Line 57">
              <a:extLst>
                <a:ext uri="{FF2B5EF4-FFF2-40B4-BE49-F238E27FC236}">
                  <a16:creationId xmlns:a16="http://schemas.microsoft.com/office/drawing/2014/main" id="{FE14CA9F-A970-068C-71D5-E9713BB48118}"/>
                </a:ext>
              </a:extLst>
            </p:cNvPr>
            <p:cNvSpPr>
              <a:spLocks noChangeShapeType="1"/>
            </p:cNvSpPr>
            <p:nvPr/>
          </p:nvSpPr>
          <p:spPr bwMode="auto">
            <a:xfrm>
              <a:off x="1610" y="2220"/>
              <a:ext cx="1316" cy="54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0" name="Line 58">
              <a:extLst>
                <a:ext uri="{FF2B5EF4-FFF2-40B4-BE49-F238E27FC236}">
                  <a16:creationId xmlns:a16="http://schemas.microsoft.com/office/drawing/2014/main" id="{1F596CAA-E38A-A534-FE7B-F11FDABF2D13}"/>
                </a:ext>
              </a:extLst>
            </p:cNvPr>
            <p:cNvSpPr>
              <a:spLocks noChangeShapeType="1"/>
            </p:cNvSpPr>
            <p:nvPr/>
          </p:nvSpPr>
          <p:spPr bwMode="auto">
            <a:xfrm flipH="1">
              <a:off x="1610" y="2084"/>
              <a:ext cx="1316" cy="2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1" name="Line 59">
              <a:extLst>
                <a:ext uri="{FF2B5EF4-FFF2-40B4-BE49-F238E27FC236}">
                  <a16:creationId xmlns:a16="http://schemas.microsoft.com/office/drawing/2014/main" id="{01871149-E571-5B3B-C466-F6279B8AB411}"/>
                </a:ext>
              </a:extLst>
            </p:cNvPr>
            <p:cNvSpPr>
              <a:spLocks noChangeShapeType="1"/>
            </p:cNvSpPr>
            <p:nvPr/>
          </p:nvSpPr>
          <p:spPr bwMode="auto">
            <a:xfrm flipH="1">
              <a:off x="1610" y="2493"/>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2" name="AutoShape 60">
            <a:extLst>
              <a:ext uri="{FF2B5EF4-FFF2-40B4-BE49-F238E27FC236}">
                <a16:creationId xmlns:a16="http://schemas.microsoft.com/office/drawing/2014/main" id="{49BBE82C-2322-BECF-252E-5768F2B52025}"/>
              </a:ext>
            </a:extLst>
          </p:cNvPr>
          <p:cNvSpPr>
            <a:spLocks noChangeArrowheads="1"/>
          </p:cNvSpPr>
          <p:nvPr/>
        </p:nvSpPr>
        <p:spPr bwMode="auto">
          <a:xfrm>
            <a:off x="7226755" y="3664404"/>
            <a:ext cx="1008063" cy="431800"/>
          </a:xfrm>
          <a:prstGeom prst="wedgeRoundRectCallout">
            <a:avLst>
              <a:gd name="adj1" fmla="val -90157"/>
              <a:gd name="adj2" fmla="val 7352"/>
              <a:gd name="adj3" fmla="val 16667"/>
            </a:avLst>
          </a:prstGeom>
          <a:solidFill>
            <a:srgbClr val="FF3300">
              <a:alpha val="25000"/>
            </a:srgbClr>
          </a:solidFill>
          <a:ln w="12700" algn="ctr">
            <a:solidFill>
              <a:schemeClr val="tx1"/>
            </a:solidFill>
            <a:miter lim="800000"/>
            <a:headEnd/>
            <a:tailEnd/>
          </a:ln>
          <a:effectLst/>
        </p:spPr>
        <p:txBody>
          <a:bodyPr/>
          <a:lstStyle/>
          <a:p>
            <a:pPr algn="ctr" fontAlgn="base">
              <a:lnSpc>
                <a:spcPct val="120000"/>
              </a:lnSpc>
              <a:spcBef>
                <a:spcPct val="0"/>
              </a:spcBef>
              <a:spcAft>
                <a:spcPct val="0"/>
              </a:spcAft>
            </a:pPr>
            <a:r>
              <a:rPr lang="zh-CN" altLang="en-US">
                <a:solidFill>
                  <a:srgbClr val="000000"/>
                </a:solidFill>
                <a:cs typeface="+mn-ea"/>
                <a:sym typeface="+mn-lt"/>
              </a:rPr>
              <a:t>有错</a:t>
            </a:r>
          </a:p>
        </p:txBody>
      </p:sp>
      <p:sp>
        <p:nvSpPr>
          <p:cNvPr id="43" name="AutoShape 61">
            <a:extLst>
              <a:ext uri="{FF2B5EF4-FFF2-40B4-BE49-F238E27FC236}">
                <a16:creationId xmlns:a16="http://schemas.microsoft.com/office/drawing/2014/main" id="{10868C85-9755-376F-558F-308E2C785865}"/>
              </a:ext>
            </a:extLst>
          </p:cNvPr>
          <p:cNvSpPr>
            <a:spLocks/>
          </p:cNvSpPr>
          <p:nvPr/>
        </p:nvSpPr>
        <p:spPr bwMode="auto">
          <a:xfrm>
            <a:off x="6801304" y="4534584"/>
            <a:ext cx="96838" cy="513890"/>
          </a:xfrm>
          <a:prstGeom prst="rightBrace">
            <a:avLst>
              <a:gd name="adj1" fmla="val 42076"/>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44" name="AutoShape 62">
            <a:extLst>
              <a:ext uri="{FF2B5EF4-FFF2-40B4-BE49-F238E27FC236}">
                <a16:creationId xmlns:a16="http://schemas.microsoft.com/office/drawing/2014/main" id="{AD1646A0-3B90-B35C-5B40-D003D696820D}"/>
              </a:ext>
            </a:extLst>
          </p:cNvPr>
          <p:cNvSpPr>
            <a:spLocks noChangeArrowheads="1"/>
          </p:cNvSpPr>
          <p:nvPr/>
        </p:nvSpPr>
        <p:spPr bwMode="auto">
          <a:xfrm>
            <a:off x="7299779" y="4791530"/>
            <a:ext cx="2374900" cy="792163"/>
          </a:xfrm>
          <a:prstGeom prst="wedgeRoundRectCallout">
            <a:avLst>
              <a:gd name="adj1" fmla="val -67046"/>
              <a:gd name="adj2" fmla="val -45991"/>
              <a:gd name="adj3" fmla="val 16667"/>
            </a:avLst>
          </a:prstGeom>
          <a:solidFill>
            <a:srgbClr val="FF3300">
              <a:alpha val="25000"/>
            </a:srgbClr>
          </a:solidFill>
          <a:ln w="12700" algn="ctr">
            <a:solidFill>
              <a:schemeClr val="tx1"/>
            </a:solidFill>
            <a:miter lim="800000"/>
            <a:headEnd/>
            <a:tailEnd/>
          </a:ln>
          <a:effectLst/>
        </p:spPr>
        <p:txBody>
          <a:bodyPr/>
          <a:lstStyle/>
          <a:p>
            <a:pPr fontAlgn="base">
              <a:lnSpc>
                <a:spcPct val="120000"/>
              </a:lnSpc>
              <a:spcBef>
                <a:spcPct val="0"/>
              </a:spcBef>
              <a:spcAft>
                <a:spcPct val="0"/>
              </a:spcAft>
            </a:pPr>
            <a:r>
              <a:rPr lang="zh-CN" altLang="en-US">
                <a:solidFill>
                  <a:srgbClr val="000000"/>
                </a:solidFill>
                <a:cs typeface="+mn-ea"/>
                <a:sym typeface="+mn-lt"/>
              </a:rPr>
              <a:t>未正确收到</a:t>
            </a:r>
            <a:r>
              <a:rPr lang="en-US" altLang="zh-CN">
                <a:solidFill>
                  <a:srgbClr val="000000"/>
                </a:solidFill>
                <a:cs typeface="+mn-ea"/>
                <a:sym typeface="+mn-lt"/>
              </a:rPr>
              <a:t>3</a:t>
            </a:r>
            <a:r>
              <a:rPr lang="zh-CN" altLang="en-US">
                <a:solidFill>
                  <a:srgbClr val="000000"/>
                </a:solidFill>
                <a:cs typeface="+mn-ea"/>
                <a:sym typeface="+mn-lt"/>
              </a:rPr>
              <a:t>号帧，丢弃后面的帧。</a:t>
            </a:r>
          </a:p>
        </p:txBody>
      </p:sp>
      <p:sp>
        <p:nvSpPr>
          <p:cNvPr id="45" name="Text Box 64">
            <a:extLst>
              <a:ext uri="{FF2B5EF4-FFF2-40B4-BE49-F238E27FC236}">
                <a16:creationId xmlns:a16="http://schemas.microsoft.com/office/drawing/2014/main" id="{5ABE0928-0BB4-233C-F1D3-54573071B3C6}"/>
              </a:ext>
            </a:extLst>
          </p:cNvPr>
          <p:cNvSpPr txBox="1">
            <a:spLocks noChangeArrowheads="1"/>
          </p:cNvSpPr>
          <p:nvPr/>
        </p:nvSpPr>
        <p:spPr bwMode="auto">
          <a:xfrm>
            <a:off x="7658555" y="1695905"/>
            <a:ext cx="2374900"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发送窗口大小 </a:t>
            </a:r>
            <a:r>
              <a:rPr lang="en-US" altLang="zh-CN" sz="2000" dirty="0">
                <a:solidFill>
                  <a:srgbClr val="000000"/>
                </a:solidFill>
                <a:cs typeface="+mn-ea"/>
                <a:sym typeface="+mn-lt"/>
              </a:rPr>
              <a:t>= 5</a:t>
            </a:r>
          </a:p>
        </p:txBody>
      </p:sp>
    </p:spTree>
    <p:extLst>
      <p:ext uri="{BB962C8B-B14F-4D97-AF65-F5344CB8AC3E}">
        <p14:creationId xmlns:p14="http://schemas.microsoft.com/office/powerpoint/2010/main" val="3678910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7276D-D3E9-2958-7136-D46FAF40F12B}"/>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解决数据帧丢失问题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5233BB7A-2EDB-41C8-DDF0-2384ABD97A07}"/>
              </a:ext>
            </a:extLst>
          </p:cNvPr>
          <p:cNvSpPr>
            <a:spLocks noGrp="1"/>
          </p:cNvSpPr>
          <p:nvPr>
            <p:ph type="sldNum" sz="quarter" idx="12"/>
          </p:nvPr>
        </p:nvSpPr>
        <p:spPr/>
        <p:txBody>
          <a:bodyPr/>
          <a:lstStyle/>
          <a:p>
            <a:fld id="{C8BB1146-E542-4D4E-B8E9-6919A11DDD48}" type="slidenum">
              <a:rPr lang="en-US" smtClean="0"/>
              <a:t>61</a:t>
            </a:fld>
            <a:endParaRPr lang="en-US"/>
          </a:p>
        </p:txBody>
      </p:sp>
      <p:sp>
        <p:nvSpPr>
          <p:cNvPr id="5" name="Line 44">
            <a:extLst>
              <a:ext uri="{FF2B5EF4-FFF2-40B4-BE49-F238E27FC236}">
                <a16:creationId xmlns:a16="http://schemas.microsoft.com/office/drawing/2014/main" id="{E1C0DE9F-113E-4EFC-D3E2-DF2ACC46359F}"/>
              </a:ext>
            </a:extLst>
          </p:cNvPr>
          <p:cNvSpPr>
            <a:spLocks noChangeShapeType="1"/>
          </p:cNvSpPr>
          <p:nvPr/>
        </p:nvSpPr>
        <p:spPr bwMode="auto">
          <a:xfrm>
            <a:off x="2920172" y="2372520"/>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32A3F1C9-10D7-6F36-AF61-0F251DDC3049}"/>
              </a:ext>
            </a:extLst>
          </p:cNvPr>
          <p:cNvSpPr txBox="1">
            <a:spLocks noChangeArrowheads="1"/>
          </p:cNvSpPr>
          <p:nvPr/>
        </p:nvSpPr>
        <p:spPr bwMode="auto">
          <a:xfrm>
            <a:off x="2268688" y="253920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E1046303-0E59-3D6B-102D-01426A7EC5A4}"/>
              </a:ext>
            </a:extLst>
          </p:cNvPr>
          <p:cNvSpPr txBox="1">
            <a:spLocks noChangeArrowheads="1"/>
          </p:cNvSpPr>
          <p:nvPr/>
        </p:nvSpPr>
        <p:spPr bwMode="auto">
          <a:xfrm>
            <a:off x="2272080"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B3956F49-ACD4-C87A-1B58-A32C88F920F1}"/>
              </a:ext>
            </a:extLst>
          </p:cNvPr>
          <p:cNvSpPr txBox="1">
            <a:spLocks noChangeArrowheads="1"/>
          </p:cNvSpPr>
          <p:nvPr/>
        </p:nvSpPr>
        <p:spPr bwMode="auto">
          <a:xfrm>
            <a:off x="6015405"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DE482AE9-E03D-39D0-A82B-B06E970E3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1548"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6DCB1A7E-ABB9-07CC-EE21-0612A777C4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73"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14D4110-9A0C-3A9C-8CB2-BD5ACF52CF77}"/>
              </a:ext>
            </a:extLst>
          </p:cNvPr>
          <p:cNvSpPr txBox="1">
            <a:spLocks noChangeArrowheads="1"/>
          </p:cNvSpPr>
          <p:nvPr/>
        </p:nvSpPr>
        <p:spPr bwMode="auto">
          <a:xfrm>
            <a:off x="2268688" y="289957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9">
            <a:extLst>
              <a:ext uri="{FF2B5EF4-FFF2-40B4-BE49-F238E27FC236}">
                <a16:creationId xmlns:a16="http://schemas.microsoft.com/office/drawing/2014/main" id="{9F42DC2E-5A8D-1963-0C03-B1C7CA9B0BB0}"/>
              </a:ext>
            </a:extLst>
          </p:cNvPr>
          <p:cNvSpPr txBox="1">
            <a:spLocks noChangeArrowheads="1"/>
          </p:cNvSpPr>
          <p:nvPr/>
        </p:nvSpPr>
        <p:spPr bwMode="auto">
          <a:xfrm>
            <a:off x="2268688" y="36202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10">
            <a:extLst>
              <a:ext uri="{FF2B5EF4-FFF2-40B4-BE49-F238E27FC236}">
                <a16:creationId xmlns:a16="http://schemas.microsoft.com/office/drawing/2014/main" id="{292710AD-127E-2646-42A2-EEB0C4F600C4}"/>
              </a:ext>
            </a:extLst>
          </p:cNvPr>
          <p:cNvSpPr txBox="1">
            <a:spLocks noChangeArrowheads="1"/>
          </p:cNvSpPr>
          <p:nvPr/>
        </p:nvSpPr>
        <p:spPr bwMode="auto">
          <a:xfrm>
            <a:off x="2268688" y="43394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4" name="Text Box 11">
            <a:extLst>
              <a:ext uri="{FF2B5EF4-FFF2-40B4-BE49-F238E27FC236}">
                <a16:creationId xmlns:a16="http://schemas.microsoft.com/office/drawing/2014/main" id="{2A541BE7-C6A2-9337-2464-5B72FFA242AA}"/>
              </a:ext>
            </a:extLst>
          </p:cNvPr>
          <p:cNvSpPr txBox="1">
            <a:spLocks noChangeArrowheads="1"/>
          </p:cNvSpPr>
          <p:nvPr/>
        </p:nvSpPr>
        <p:spPr bwMode="auto">
          <a:xfrm>
            <a:off x="2268688" y="32599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12">
            <a:extLst>
              <a:ext uri="{FF2B5EF4-FFF2-40B4-BE49-F238E27FC236}">
                <a16:creationId xmlns:a16="http://schemas.microsoft.com/office/drawing/2014/main" id="{17E41239-0F86-B642-6116-BEA243A1F06D}"/>
              </a:ext>
            </a:extLst>
          </p:cNvPr>
          <p:cNvSpPr txBox="1">
            <a:spLocks noChangeArrowheads="1"/>
          </p:cNvSpPr>
          <p:nvPr/>
        </p:nvSpPr>
        <p:spPr bwMode="auto">
          <a:xfrm>
            <a:off x="2268688" y="39806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13">
            <a:extLst>
              <a:ext uri="{FF2B5EF4-FFF2-40B4-BE49-F238E27FC236}">
                <a16:creationId xmlns:a16="http://schemas.microsoft.com/office/drawing/2014/main" id="{F094389D-751F-C4DB-08B6-24E4F635A640}"/>
              </a:ext>
            </a:extLst>
          </p:cNvPr>
          <p:cNvSpPr txBox="1">
            <a:spLocks noChangeArrowheads="1"/>
          </p:cNvSpPr>
          <p:nvPr/>
        </p:nvSpPr>
        <p:spPr bwMode="auto">
          <a:xfrm>
            <a:off x="2268688" y="46997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15">
            <a:extLst>
              <a:ext uri="{FF2B5EF4-FFF2-40B4-BE49-F238E27FC236}">
                <a16:creationId xmlns:a16="http://schemas.microsoft.com/office/drawing/2014/main" id="{555742E3-9FCE-47BE-B29A-461AF0003757}"/>
              </a:ext>
            </a:extLst>
          </p:cNvPr>
          <p:cNvSpPr txBox="1">
            <a:spLocks noChangeArrowheads="1"/>
          </p:cNvSpPr>
          <p:nvPr/>
        </p:nvSpPr>
        <p:spPr bwMode="auto">
          <a:xfrm>
            <a:off x="2268688" y="50601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8" name="Text Box 16">
            <a:extLst>
              <a:ext uri="{FF2B5EF4-FFF2-40B4-BE49-F238E27FC236}">
                <a16:creationId xmlns:a16="http://schemas.microsoft.com/office/drawing/2014/main" id="{57C5ED7D-4962-181D-B378-71392A28CF08}"/>
              </a:ext>
            </a:extLst>
          </p:cNvPr>
          <p:cNvSpPr txBox="1">
            <a:spLocks noChangeArrowheads="1"/>
          </p:cNvSpPr>
          <p:nvPr/>
        </p:nvSpPr>
        <p:spPr bwMode="auto">
          <a:xfrm>
            <a:off x="6013600" y="26122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9" name="Text Box 17">
            <a:extLst>
              <a:ext uri="{FF2B5EF4-FFF2-40B4-BE49-F238E27FC236}">
                <a16:creationId xmlns:a16="http://schemas.microsoft.com/office/drawing/2014/main" id="{DCBD9E47-49D0-6C04-6781-D356837FF8AC}"/>
              </a:ext>
            </a:extLst>
          </p:cNvPr>
          <p:cNvSpPr txBox="1">
            <a:spLocks noChangeArrowheads="1"/>
          </p:cNvSpPr>
          <p:nvPr/>
        </p:nvSpPr>
        <p:spPr bwMode="auto">
          <a:xfrm>
            <a:off x="6013600" y="297259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0" name="Text Box 18">
            <a:extLst>
              <a:ext uri="{FF2B5EF4-FFF2-40B4-BE49-F238E27FC236}">
                <a16:creationId xmlns:a16="http://schemas.microsoft.com/office/drawing/2014/main" id="{EEFC0531-B0C1-F8B0-DEF2-22DF0539E28E}"/>
              </a:ext>
            </a:extLst>
          </p:cNvPr>
          <p:cNvSpPr txBox="1">
            <a:spLocks noChangeArrowheads="1"/>
          </p:cNvSpPr>
          <p:nvPr/>
        </p:nvSpPr>
        <p:spPr bwMode="auto">
          <a:xfrm>
            <a:off x="6013600" y="381238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1" name="Text Box 19">
            <a:extLst>
              <a:ext uri="{FF2B5EF4-FFF2-40B4-BE49-F238E27FC236}">
                <a16:creationId xmlns:a16="http://schemas.microsoft.com/office/drawing/2014/main" id="{FA4FE885-926E-EDA2-BDD5-CAEC2528E273}"/>
              </a:ext>
            </a:extLst>
          </p:cNvPr>
          <p:cNvSpPr txBox="1">
            <a:spLocks noChangeArrowheads="1"/>
          </p:cNvSpPr>
          <p:nvPr/>
        </p:nvSpPr>
        <p:spPr bwMode="auto">
          <a:xfrm>
            <a:off x="6013600" y="4964907"/>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2" name="Text Box 21">
            <a:extLst>
              <a:ext uri="{FF2B5EF4-FFF2-40B4-BE49-F238E27FC236}">
                <a16:creationId xmlns:a16="http://schemas.microsoft.com/office/drawing/2014/main" id="{84A76168-1AC3-D2FA-BFCD-29E982B442A0}"/>
              </a:ext>
            </a:extLst>
          </p:cNvPr>
          <p:cNvSpPr txBox="1">
            <a:spLocks noChangeArrowheads="1"/>
          </p:cNvSpPr>
          <p:nvPr/>
        </p:nvSpPr>
        <p:spPr bwMode="auto">
          <a:xfrm>
            <a:off x="6013600" y="45553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3" name="Text Box 22">
            <a:extLst>
              <a:ext uri="{FF2B5EF4-FFF2-40B4-BE49-F238E27FC236}">
                <a16:creationId xmlns:a16="http://schemas.microsoft.com/office/drawing/2014/main" id="{58D1B43C-EFEB-EBE7-BCBE-6E0A7A89F03A}"/>
              </a:ext>
            </a:extLst>
          </p:cNvPr>
          <p:cNvSpPr txBox="1">
            <a:spLocks noChangeArrowheads="1"/>
          </p:cNvSpPr>
          <p:nvPr/>
        </p:nvSpPr>
        <p:spPr bwMode="auto">
          <a:xfrm>
            <a:off x="6013600" y="532527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4" name="Text Box 24">
            <a:extLst>
              <a:ext uri="{FF2B5EF4-FFF2-40B4-BE49-F238E27FC236}">
                <a16:creationId xmlns:a16="http://schemas.microsoft.com/office/drawing/2014/main" id="{970406F2-92F6-02D7-66DD-53AC6012559B}"/>
              </a:ext>
            </a:extLst>
          </p:cNvPr>
          <p:cNvSpPr txBox="1">
            <a:spLocks noChangeArrowheads="1"/>
          </p:cNvSpPr>
          <p:nvPr/>
        </p:nvSpPr>
        <p:spPr bwMode="auto">
          <a:xfrm>
            <a:off x="6013600" y="56856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5" name="Text Box 26">
            <a:extLst>
              <a:ext uri="{FF2B5EF4-FFF2-40B4-BE49-F238E27FC236}">
                <a16:creationId xmlns:a16="http://schemas.microsoft.com/office/drawing/2014/main" id="{3551A643-3F72-4CD8-C98F-DA9A16159640}"/>
              </a:ext>
            </a:extLst>
          </p:cNvPr>
          <p:cNvSpPr txBox="1">
            <a:spLocks noChangeArrowheads="1"/>
          </p:cNvSpPr>
          <p:nvPr/>
        </p:nvSpPr>
        <p:spPr bwMode="auto">
          <a:xfrm>
            <a:off x="6157422" y="4172745"/>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6" name="Line 28">
            <a:extLst>
              <a:ext uri="{FF2B5EF4-FFF2-40B4-BE49-F238E27FC236}">
                <a16:creationId xmlns:a16="http://schemas.microsoft.com/office/drawing/2014/main" id="{DD0F5A7F-954D-BDB4-F1E3-E6AEF8C903D2}"/>
              </a:ext>
            </a:extLst>
          </p:cNvPr>
          <p:cNvSpPr>
            <a:spLocks noChangeShapeType="1"/>
          </p:cNvSpPr>
          <p:nvPr/>
        </p:nvSpPr>
        <p:spPr bwMode="auto">
          <a:xfrm>
            <a:off x="3207511" y="2683670"/>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9">
            <a:extLst>
              <a:ext uri="{FF2B5EF4-FFF2-40B4-BE49-F238E27FC236}">
                <a16:creationId xmlns:a16="http://schemas.microsoft.com/office/drawing/2014/main" id="{0F3B02F9-41E8-91CB-B897-32A738337519}"/>
              </a:ext>
            </a:extLst>
          </p:cNvPr>
          <p:cNvSpPr>
            <a:spLocks noChangeShapeType="1"/>
          </p:cNvSpPr>
          <p:nvPr/>
        </p:nvSpPr>
        <p:spPr bwMode="auto">
          <a:xfrm>
            <a:off x="3207511" y="3044033"/>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0">
            <a:extLst>
              <a:ext uri="{FF2B5EF4-FFF2-40B4-BE49-F238E27FC236}">
                <a16:creationId xmlns:a16="http://schemas.microsoft.com/office/drawing/2014/main" id="{9347AAC1-0CB2-9087-E67C-122CE197DA52}"/>
              </a:ext>
            </a:extLst>
          </p:cNvPr>
          <p:cNvSpPr>
            <a:spLocks noChangeShapeType="1"/>
          </p:cNvSpPr>
          <p:nvPr/>
        </p:nvSpPr>
        <p:spPr bwMode="auto">
          <a:xfrm>
            <a:off x="3207510" y="3404395"/>
            <a:ext cx="1441450" cy="1190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1">
            <a:extLst>
              <a:ext uri="{FF2B5EF4-FFF2-40B4-BE49-F238E27FC236}">
                <a16:creationId xmlns:a16="http://schemas.microsoft.com/office/drawing/2014/main" id="{94BC95EB-9263-4A4A-49D5-BE1C8518EB32}"/>
              </a:ext>
            </a:extLst>
          </p:cNvPr>
          <p:cNvSpPr>
            <a:spLocks noChangeShapeType="1"/>
          </p:cNvSpPr>
          <p:nvPr/>
        </p:nvSpPr>
        <p:spPr bwMode="auto">
          <a:xfrm>
            <a:off x="3207511" y="3764758"/>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2">
            <a:extLst>
              <a:ext uri="{FF2B5EF4-FFF2-40B4-BE49-F238E27FC236}">
                <a16:creationId xmlns:a16="http://schemas.microsoft.com/office/drawing/2014/main" id="{512C2828-9E0F-81E2-FB45-7588289D326D}"/>
              </a:ext>
            </a:extLst>
          </p:cNvPr>
          <p:cNvSpPr>
            <a:spLocks noChangeShapeType="1"/>
          </p:cNvSpPr>
          <p:nvPr/>
        </p:nvSpPr>
        <p:spPr bwMode="auto">
          <a:xfrm>
            <a:off x="3207511" y="4844258"/>
            <a:ext cx="2808287" cy="69691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3">
            <a:extLst>
              <a:ext uri="{FF2B5EF4-FFF2-40B4-BE49-F238E27FC236}">
                <a16:creationId xmlns:a16="http://schemas.microsoft.com/office/drawing/2014/main" id="{E1788510-293A-45D4-9391-859ACB8715F7}"/>
              </a:ext>
            </a:extLst>
          </p:cNvPr>
          <p:cNvSpPr>
            <a:spLocks noChangeShapeType="1"/>
          </p:cNvSpPr>
          <p:nvPr/>
        </p:nvSpPr>
        <p:spPr bwMode="auto">
          <a:xfrm>
            <a:off x="3207511" y="5204621"/>
            <a:ext cx="2808287" cy="695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5">
            <a:extLst>
              <a:ext uri="{FF2B5EF4-FFF2-40B4-BE49-F238E27FC236}">
                <a16:creationId xmlns:a16="http://schemas.microsoft.com/office/drawing/2014/main" id="{A04B6CB1-8B05-99B9-8C55-F724BD4F7E5F}"/>
              </a:ext>
            </a:extLst>
          </p:cNvPr>
          <p:cNvSpPr>
            <a:spLocks noChangeShapeType="1"/>
          </p:cNvSpPr>
          <p:nvPr/>
        </p:nvSpPr>
        <p:spPr bwMode="auto">
          <a:xfrm>
            <a:off x="3207511" y="4483896"/>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6">
            <a:extLst>
              <a:ext uri="{FF2B5EF4-FFF2-40B4-BE49-F238E27FC236}">
                <a16:creationId xmlns:a16="http://schemas.microsoft.com/office/drawing/2014/main" id="{2EDA51C1-BA4F-6F4C-1336-3C7E118F5B3B}"/>
              </a:ext>
            </a:extLst>
          </p:cNvPr>
          <p:cNvSpPr>
            <a:spLocks noChangeShapeType="1"/>
          </p:cNvSpPr>
          <p:nvPr/>
        </p:nvSpPr>
        <p:spPr bwMode="auto">
          <a:xfrm>
            <a:off x="3207511" y="4123533"/>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Line 37">
            <a:extLst>
              <a:ext uri="{FF2B5EF4-FFF2-40B4-BE49-F238E27FC236}">
                <a16:creationId xmlns:a16="http://schemas.microsoft.com/office/drawing/2014/main" id="{C7357B73-2980-C135-B478-38EA2940C8E6}"/>
              </a:ext>
            </a:extLst>
          </p:cNvPr>
          <p:cNvSpPr>
            <a:spLocks noChangeShapeType="1"/>
          </p:cNvSpPr>
          <p:nvPr/>
        </p:nvSpPr>
        <p:spPr bwMode="auto">
          <a:xfrm flipH="1">
            <a:off x="3207511" y="4315620"/>
            <a:ext cx="2808287" cy="238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AutoShape 40">
            <a:extLst>
              <a:ext uri="{FF2B5EF4-FFF2-40B4-BE49-F238E27FC236}">
                <a16:creationId xmlns:a16="http://schemas.microsoft.com/office/drawing/2014/main" id="{1335360C-CF52-4B8E-4054-8AA22A9AD35C}"/>
              </a:ext>
            </a:extLst>
          </p:cNvPr>
          <p:cNvSpPr>
            <a:spLocks/>
          </p:cNvSpPr>
          <p:nvPr/>
        </p:nvSpPr>
        <p:spPr bwMode="auto">
          <a:xfrm>
            <a:off x="6952423" y="3883821"/>
            <a:ext cx="144463" cy="865187"/>
          </a:xfrm>
          <a:prstGeom prst="rightBrace">
            <a:avLst>
              <a:gd name="adj1" fmla="val 4990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36" name="AutoShape 41">
            <a:extLst>
              <a:ext uri="{FF2B5EF4-FFF2-40B4-BE49-F238E27FC236}">
                <a16:creationId xmlns:a16="http://schemas.microsoft.com/office/drawing/2014/main" id="{F75406F5-3DA5-04AA-D57A-EFFE19E8A9E8}"/>
              </a:ext>
            </a:extLst>
          </p:cNvPr>
          <p:cNvSpPr>
            <a:spLocks noChangeArrowheads="1"/>
          </p:cNvSpPr>
          <p:nvPr/>
        </p:nvSpPr>
        <p:spPr bwMode="auto">
          <a:xfrm>
            <a:off x="7457247" y="4315621"/>
            <a:ext cx="1943100" cy="1225550"/>
          </a:xfrm>
          <a:prstGeom prst="wedgeRoundRectCallout">
            <a:avLst>
              <a:gd name="adj1" fmla="val -67074"/>
              <a:gd name="adj2" fmla="val -46611"/>
              <a:gd name="adj3" fmla="val 16667"/>
            </a:avLst>
          </a:prstGeom>
          <a:solidFill>
            <a:srgbClr val="FF3300">
              <a:alpha val="25000"/>
            </a:srgbClr>
          </a:solidFill>
          <a:ln w="12700" algn="ctr">
            <a:solidFill>
              <a:srgbClr val="000000"/>
            </a:solidFill>
            <a:miter lim="800000"/>
            <a:headEnd/>
            <a:tailEnd/>
          </a:ln>
          <a:effec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cs typeface="+mn-ea"/>
                <a:sym typeface="+mn-lt"/>
              </a:rPr>
              <a:t>未正确收到</a:t>
            </a:r>
            <a:r>
              <a:rPr kumimoji="0" lang="en-US" altLang="zh-CN" sz="1800" b="0" i="0" u="none" strike="noStrike" kern="0" cap="none" spc="0" normalizeH="0" baseline="0" noProof="0" dirty="0">
                <a:ln>
                  <a:noFill/>
                </a:ln>
                <a:solidFill>
                  <a:srgbClr val="000000"/>
                </a:solidFill>
                <a:effectLst/>
                <a:uLnTx/>
                <a:uFillTx/>
                <a:cs typeface="+mn-ea"/>
                <a:sym typeface="+mn-lt"/>
              </a:rPr>
              <a:t>2</a:t>
            </a:r>
            <a:r>
              <a:rPr kumimoji="0" lang="zh-CN" altLang="en-US" sz="1800" b="0" i="0" u="none" strike="noStrike" kern="0" cap="none" spc="0" normalizeH="0" baseline="0" noProof="0" dirty="0">
                <a:ln>
                  <a:noFill/>
                </a:ln>
                <a:solidFill>
                  <a:srgbClr val="000000"/>
                </a:solidFill>
                <a:effectLst/>
                <a:uLnTx/>
                <a:uFillTx/>
                <a:cs typeface="+mn-ea"/>
                <a:sym typeface="+mn-lt"/>
              </a:rPr>
              <a:t>号帧，丢弃后面接收的帧。</a:t>
            </a:r>
          </a:p>
        </p:txBody>
      </p:sp>
      <p:sp>
        <p:nvSpPr>
          <p:cNvPr id="37" name="Text Box 43">
            <a:extLst>
              <a:ext uri="{FF2B5EF4-FFF2-40B4-BE49-F238E27FC236}">
                <a16:creationId xmlns:a16="http://schemas.microsoft.com/office/drawing/2014/main" id="{7122174B-B340-55D9-2BF0-B1FDBDB9D5CF}"/>
              </a:ext>
            </a:extLst>
          </p:cNvPr>
          <p:cNvSpPr txBox="1">
            <a:spLocks noChangeArrowheads="1"/>
          </p:cNvSpPr>
          <p:nvPr/>
        </p:nvSpPr>
        <p:spPr bwMode="auto">
          <a:xfrm>
            <a:off x="8177973" y="1234391"/>
            <a:ext cx="1584325"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a:t>
            </a:r>
            <a:r>
              <a:rPr lang="en-US" altLang="zh-CN" sz="2000" dirty="0">
                <a:solidFill>
                  <a:srgbClr val="000000"/>
                </a:solidFill>
                <a:cs typeface="+mn-ea"/>
                <a:sym typeface="+mn-lt"/>
              </a:rPr>
              <a:t>=5</a:t>
            </a:r>
          </a:p>
        </p:txBody>
      </p:sp>
    </p:spTree>
    <p:extLst>
      <p:ext uri="{BB962C8B-B14F-4D97-AF65-F5344CB8AC3E}">
        <p14:creationId xmlns:p14="http://schemas.microsoft.com/office/powerpoint/2010/main" val="3387062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9D669-22D9-2FBC-5CA4-19109770C0D6}"/>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解决确认帧丢失问题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4E9533A1-6397-1EA7-53DA-9642E1F8C6AD}"/>
              </a:ext>
            </a:extLst>
          </p:cNvPr>
          <p:cNvSpPr>
            <a:spLocks noGrp="1"/>
          </p:cNvSpPr>
          <p:nvPr>
            <p:ph type="sldNum" sz="quarter" idx="12"/>
          </p:nvPr>
        </p:nvSpPr>
        <p:spPr/>
        <p:txBody>
          <a:bodyPr/>
          <a:lstStyle/>
          <a:p>
            <a:fld id="{C8BB1146-E542-4D4E-B8E9-6919A11DDD48}" type="slidenum">
              <a:rPr lang="en-US" smtClean="0"/>
              <a:t>62</a:t>
            </a:fld>
            <a:endParaRPr lang="en-US"/>
          </a:p>
        </p:txBody>
      </p:sp>
      <p:sp>
        <p:nvSpPr>
          <p:cNvPr id="5" name="Line 57">
            <a:extLst>
              <a:ext uri="{FF2B5EF4-FFF2-40B4-BE49-F238E27FC236}">
                <a16:creationId xmlns:a16="http://schemas.microsoft.com/office/drawing/2014/main" id="{496F702A-26AD-1A6F-4D8D-A287772FD5D9}"/>
              </a:ext>
            </a:extLst>
          </p:cNvPr>
          <p:cNvSpPr>
            <a:spLocks noChangeShapeType="1"/>
          </p:cNvSpPr>
          <p:nvPr/>
        </p:nvSpPr>
        <p:spPr bwMode="auto">
          <a:xfrm>
            <a:off x="4224338" y="1844675"/>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2472F8D2-2D1C-DBFD-7F0F-CA64DD37845F}"/>
              </a:ext>
            </a:extLst>
          </p:cNvPr>
          <p:cNvSpPr txBox="1">
            <a:spLocks noChangeArrowheads="1"/>
          </p:cNvSpPr>
          <p:nvPr/>
        </p:nvSpPr>
        <p:spPr bwMode="auto">
          <a:xfrm>
            <a:off x="3601428" y="20113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133B43F6-D716-8422-7D68-F7EC9E5D063B}"/>
              </a:ext>
            </a:extLst>
          </p:cNvPr>
          <p:cNvSpPr txBox="1">
            <a:spLocks noChangeArrowheads="1"/>
          </p:cNvSpPr>
          <p:nvPr/>
        </p:nvSpPr>
        <p:spPr bwMode="auto">
          <a:xfrm>
            <a:off x="36048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7B8A413A-CFF8-679D-962A-4F6BF71A5EA7}"/>
              </a:ext>
            </a:extLst>
          </p:cNvPr>
          <p:cNvSpPr txBox="1">
            <a:spLocks noChangeArrowheads="1"/>
          </p:cNvSpPr>
          <p:nvPr/>
        </p:nvSpPr>
        <p:spPr bwMode="auto">
          <a:xfrm>
            <a:off x="7348145"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426A24F2-2DBE-71EE-D940-D9C5B6BD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2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30105E20-CCA1-D321-241A-E867FB40E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4"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FFD655F-9214-92E3-E6C5-9472F66A1DA6}"/>
              </a:ext>
            </a:extLst>
          </p:cNvPr>
          <p:cNvSpPr txBox="1">
            <a:spLocks noChangeArrowheads="1"/>
          </p:cNvSpPr>
          <p:nvPr/>
        </p:nvSpPr>
        <p:spPr bwMode="auto">
          <a:xfrm>
            <a:off x="3601428" y="237172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1">
            <a:extLst>
              <a:ext uri="{FF2B5EF4-FFF2-40B4-BE49-F238E27FC236}">
                <a16:creationId xmlns:a16="http://schemas.microsoft.com/office/drawing/2014/main" id="{60EB6EED-DCB6-5BD1-65ED-FC67B218B379}"/>
              </a:ext>
            </a:extLst>
          </p:cNvPr>
          <p:cNvSpPr txBox="1">
            <a:spLocks noChangeArrowheads="1"/>
          </p:cNvSpPr>
          <p:nvPr/>
        </p:nvSpPr>
        <p:spPr bwMode="auto">
          <a:xfrm>
            <a:off x="3601428" y="273208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3" name="Text Box 16">
            <a:extLst>
              <a:ext uri="{FF2B5EF4-FFF2-40B4-BE49-F238E27FC236}">
                <a16:creationId xmlns:a16="http://schemas.microsoft.com/office/drawing/2014/main" id="{86F5BEA0-7E4A-833E-B0A9-C9B269B639C4}"/>
              </a:ext>
            </a:extLst>
          </p:cNvPr>
          <p:cNvSpPr txBox="1">
            <a:spLocks noChangeArrowheads="1"/>
          </p:cNvSpPr>
          <p:nvPr/>
        </p:nvSpPr>
        <p:spPr bwMode="auto">
          <a:xfrm>
            <a:off x="7346341" y="2084388"/>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4" name="Text Box 17">
            <a:extLst>
              <a:ext uri="{FF2B5EF4-FFF2-40B4-BE49-F238E27FC236}">
                <a16:creationId xmlns:a16="http://schemas.microsoft.com/office/drawing/2014/main" id="{D3B8210F-C19C-808D-7224-9ACA83C6921B}"/>
              </a:ext>
            </a:extLst>
          </p:cNvPr>
          <p:cNvSpPr txBox="1">
            <a:spLocks noChangeArrowheads="1"/>
          </p:cNvSpPr>
          <p:nvPr/>
        </p:nvSpPr>
        <p:spPr bwMode="auto">
          <a:xfrm>
            <a:off x="7346341" y="244475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5" name="Text Box 19">
            <a:extLst>
              <a:ext uri="{FF2B5EF4-FFF2-40B4-BE49-F238E27FC236}">
                <a16:creationId xmlns:a16="http://schemas.microsoft.com/office/drawing/2014/main" id="{88205325-E8F3-A2DE-94BF-E52EE5F032D4}"/>
              </a:ext>
            </a:extLst>
          </p:cNvPr>
          <p:cNvSpPr txBox="1">
            <a:spLocks noChangeArrowheads="1"/>
          </p:cNvSpPr>
          <p:nvPr/>
        </p:nvSpPr>
        <p:spPr bwMode="auto">
          <a:xfrm>
            <a:off x="7344753" y="280352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16" name="Text Box 23">
            <a:extLst>
              <a:ext uri="{FF2B5EF4-FFF2-40B4-BE49-F238E27FC236}">
                <a16:creationId xmlns:a16="http://schemas.microsoft.com/office/drawing/2014/main" id="{771777D9-9AB3-1ABD-A0F7-7179A3741EBC}"/>
              </a:ext>
            </a:extLst>
          </p:cNvPr>
          <p:cNvSpPr txBox="1">
            <a:spLocks noChangeArrowheads="1"/>
          </p:cNvSpPr>
          <p:nvPr/>
        </p:nvSpPr>
        <p:spPr bwMode="auto">
          <a:xfrm>
            <a:off x="7490161" y="321310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17" name="Line 24">
            <a:extLst>
              <a:ext uri="{FF2B5EF4-FFF2-40B4-BE49-F238E27FC236}">
                <a16:creationId xmlns:a16="http://schemas.microsoft.com/office/drawing/2014/main" id="{ED00B57E-08A1-D9FE-1FB5-E1C85AA4F5E6}"/>
              </a:ext>
            </a:extLst>
          </p:cNvPr>
          <p:cNvSpPr>
            <a:spLocks noChangeShapeType="1"/>
          </p:cNvSpPr>
          <p:nvPr/>
        </p:nvSpPr>
        <p:spPr bwMode="auto">
          <a:xfrm>
            <a:off x="4540251" y="2155826"/>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8" name="Line 25">
            <a:extLst>
              <a:ext uri="{FF2B5EF4-FFF2-40B4-BE49-F238E27FC236}">
                <a16:creationId xmlns:a16="http://schemas.microsoft.com/office/drawing/2014/main" id="{9D589EEC-85C6-6A7D-CA94-6F970ECDABE3}"/>
              </a:ext>
            </a:extLst>
          </p:cNvPr>
          <p:cNvSpPr>
            <a:spLocks noChangeShapeType="1"/>
          </p:cNvSpPr>
          <p:nvPr/>
        </p:nvSpPr>
        <p:spPr bwMode="auto">
          <a:xfrm>
            <a:off x="4540251" y="25161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6">
            <a:extLst>
              <a:ext uri="{FF2B5EF4-FFF2-40B4-BE49-F238E27FC236}">
                <a16:creationId xmlns:a16="http://schemas.microsoft.com/office/drawing/2014/main" id="{31F8043D-A7BF-11C8-B8EB-9FD93F1E54A3}"/>
              </a:ext>
            </a:extLst>
          </p:cNvPr>
          <p:cNvSpPr>
            <a:spLocks noChangeShapeType="1"/>
          </p:cNvSpPr>
          <p:nvPr/>
        </p:nvSpPr>
        <p:spPr bwMode="auto">
          <a:xfrm>
            <a:off x="4540250" y="2876551"/>
            <a:ext cx="2808288"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0" name="Line 32">
            <a:extLst>
              <a:ext uri="{FF2B5EF4-FFF2-40B4-BE49-F238E27FC236}">
                <a16:creationId xmlns:a16="http://schemas.microsoft.com/office/drawing/2014/main" id="{B844D8A5-D00E-0B1F-8145-91EAB1414ADF}"/>
              </a:ext>
            </a:extLst>
          </p:cNvPr>
          <p:cNvSpPr>
            <a:spLocks noChangeShapeType="1"/>
          </p:cNvSpPr>
          <p:nvPr/>
        </p:nvSpPr>
        <p:spPr bwMode="auto">
          <a:xfrm flipH="1">
            <a:off x="5548314" y="3355976"/>
            <a:ext cx="1728787"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Text Box 38">
            <a:extLst>
              <a:ext uri="{FF2B5EF4-FFF2-40B4-BE49-F238E27FC236}">
                <a16:creationId xmlns:a16="http://schemas.microsoft.com/office/drawing/2014/main" id="{27371BA7-FF2E-6510-D3C2-BC3A4B2B3307}"/>
              </a:ext>
            </a:extLst>
          </p:cNvPr>
          <p:cNvSpPr txBox="1">
            <a:spLocks noChangeArrowheads="1"/>
          </p:cNvSpPr>
          <p:nvPr/>
        </p:nvSpPr>
        <p:spPr bwMode="auto">
          <a:xfrm>
            <a:off x="3599841" y="414813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2" name="Text Box 39">
            <a:extLst>
              <a:ext uri="{FF2B5EF4-FFF2-40B4-BE49-F238E27FC236}">
                <a16:creationId xmlns:a16="http://schemas.microsoft.com/office/drawing/2014/main" id="{5F33D1DA-D962-3AC5-3F8B-60B58268D550}"/>
              </a:ext>
            </a:extLst>
          </p:cNvPr>
          <p:cNvSpPr txBox="1">
            <a:spLocks noChangeArrowheads="1"/>
          </p:cNvSpPr>
          <p:nvPr/>
        </p:nvSpPr>
        <p:spPr bwMode="auto">
          <a:xfrm>
            <a:off x="3599841" y="450850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3" name="Text Box 40">
            <a:extLst>
              <a:ext uri="{FF2B5EF4-FFF2-40B4-BE49-F238E27FC236}">
                <a16:creationId xmlns:a16="http://schemas.microsoft.com/office/drawing/2014/main" id="{906543E3-88C6-D077-AAA3-4732B2D15EC0}"/>
              </a:ext>
            </a:extLst>
          </p:cNvPr>
          <p:cNvSpPr txBox="1">
            <a:spLocks noChangeArrowheads="1"/>
          </p:cNvSpPr>
          <p:nvPr/>
        </p:nvSpPr>
        <p:spPr bwMode="auto">
          <a:xfrm>
            <a:off x="3599841" y="48688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1">
            <a:extLst>
              <a:ext uri="{FF2B5EF4-FFF2-40B4-BE49-F238E27FC236}">
                <a16:creationId xmlns:a16="http://schemas.microsoft.com/office/drawing/2014/main" id="{D4751E2A-94CE-DB6C-4A21-1B2B29D62CB2}"/>
              </a:ext>
            </a:extLst>
          </p:cNvPr>
          <p:cNvSpPr txBox="1">
            <a:spLocks noChangeArrowheads="1"/>
          </p:cNvSpPr>
          <p:nvPr/>
        </p:nvSpPr>
        <p:spPr bwMode="auto">
          <a:xfrm>
            <a:off x="7344753" y="4221163"/>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Text Box 42">
            <a:extLst>
              <a:ext uri="{FF2B5EF4-FFF2-40B4-BE49-F238E27FC236}">
                <a16:creationId xmlns:a16="http://schemas.microsoft.com/office/drawing/2014/main" id="{01DF35BF-E9A0-A609-525E-B4C838240839}"/>
              </a:ext>
            </a:extLst>
          </p:cNvPr>
          <p:cNvSpPr txBox="1">
            <a:spLocks noChangeArrowheads="1"/>
          </p:cNvSpPr>
          <p:nvPr/>
        </p:nvSpPr>
        <p:spPr bwMode="auto">
          <a:xfrm>
            <a:off x="7344753" y="496570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6" name="Text Box 43">
            <a:extLst>
              <a:ext uri="{FF2B5EF4-FFF2-40B4-BE49-F238E27FC236}">
                <a16:creationId xmlns:a16="http://schemas.microsoft.com/office/drawing/2014/main" id="{8CD9065D-149D-C20E-64A5-2DBED98CD940}"/>
              </a:ext>
            </a:extLst>
          </p:cNvPr>
          <p:cNvSpPr txBox="1">
            <a:spLocks noChangeArrowheads="1"/>
          </p:cNvSpPr>
          <p:nvPr/>
        </p:nvSpPr>
        <p:spPr bwMode="auto">
          <a:xfrm>
            <a:off x="7343166" y="532447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7" name="Text Box 44">
            <a:extLst>
              <a:ext uri="{FF2B5EF4-FFF2-40B4-BE49-F238E27FC236}">
                <a16:creationId xmlns:a16="http://schemas.microsoft.com/office/drawing/2014/main" id="{C25294F6-BF69-037D-ED92-4DBF8249D4FF}"/>
              </a:ext>
            </a:extLst>
          </p:cNvPr>
          <p:cNvSpPr txBox="1">
            <a:spLocks noChangeArrowheads="1"/>
          </p:cNvSpPr>
          <p:nvPr/>
        </p:nvSpPr>
        <p:spPr bwMode="auto">
          <a:xfrm>
            <a:off x="7488575" y="460375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28" name="Line 45">
            <a:extLst>
              <a:ext uri="{FF2B5EF4-FFF2-40B4-BE49-F238E27FC236}">
                <a16:creationId xmlns:a16="http://schemas.microsoft.com/office/drawing/2014/main" id="{0824F7A4-7C5D-ADAB-3179-2C2A971412AA}"/>
              </a:ext>
            </a:extLst>
          </p:cNvPr>
          <p:cNvSpPr>
            <a:spLocks noChangeShapeType="1"/>
          </p:cNvSpPr>
          <p:nvPr/>
        </p:nvSpPr>
        <p:spPr bwMode="auto">
          <a:xfrm>
            <a:off x="4538664" y="429260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46">
            <a:extLst>
              <a:ext uri="{FF2B5EF4-FFF2-40B4-BE49-F238E27FC236}">
                <a16:creationId xmlns:a16="http://schemas.microsoft.com/office/drawing/2014/main" id="{71C7D75C-AC88-1A58-46A5-A6D494D5DF68}"/>
              </a:ext>
            </a:extLst>
          </p:cNvPr>
          <p:cNvSpPr>
            <a:spLocks noChangeShapeType="1"/>
          </p:cNvSpPr>
          <p:nvPr/>
        </p:nvSpPr>
        <p:spPr bwMode="auto">
          <a:xfrm>
            <a:off x="4538664" y="4652964"/>
            <a:ext cx="2809875" cy="5032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47">
            <a:extLst>
              <a:ext uri="{FF2B5EF4-FFF2-40B4-BE49-F238E27FC236}">
                <a16:creationId xmlns:a16="http://schemas.microsoft.com/office/drawing/2014/main" id="{3958535B-9E95-1A34-3765-54E4962B3568}"/>
              </a:ext>
            </a:extLst>
          </p:cNvPr>
          <p:cNvSpPr>
            <a:spLocks noChangeShapeType="1"/>
          </p:cNvSpPr>
          <p:nvPr/>
        </p:nvSpPr>
        <p:spPr bwMode="auto">
          <a:xfrm>
            <a:off x="4538664" y="5013325"/>
            <a:ext cx="2809875"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48">
            <a:extLst>
              <a:ext uri="{FF2B5EF4-FFF2-40B4-BE49-F238E27FC236}">
                <a16:creationId xmlns:a16="http://schemas.microsoft.com/office/drawing/2014/main" id="{AFAA309F-0E0A-629A-5A33-F4B2EE248013}"/>
              </a:ext>
            </a:extLst>
          </p:cNvPr>
          <p:cNvSpPr>
            <a:spLocks noChangeShapeType="1"/>
          </p:cNvSpPr>
          <p:nvPr/>
        </p:nvSpPr>
        <p:spPr bwMode="auto">
          <a:xfrm flipH="1">
            <a:off x="4511676" y="4795839"/>
            <a:ext cx="2765425" cy="4333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32" name="Group 55">
            <a:extLst>
              <a:ext uri="{FF2B5EF4-FFF2-40B4-BE49-F238E27FC236}">
                <a16:creationId xmlns:a16="http://schemas.microsoft.com/office/drawing/2014/main" id="{98FC7A9A-A108-3103-2076-153FFB5433BF}"/>
              </a:ext>
            </a:extLst>
          </p:cNvPr>
          <p:cNvGrpSpPr>
            <a:grpSpLocks/>
          </p:cNvGrpSpPr>
          <p:nvPr/>
        </p:nvGrpSpPr>
        <p:grpSpPr bwMode="auto">
          <a:xfrm>
            <a:off x="3028950" y="3068638"/>
            <a:ext cx="503238" cy="1079500"/>
            <a:chOff x="431" y="1888"/>
            <a:chExt cx="317" cy="680"/>
          </a:xfrm>
        </p:grpSpPr>
        <p:sp>
          <p:nvSpPr>
            <p:cNvPr id="33" name="Text Box 50">
              <a:extLst>
                <a:ext uri="{FF2B5EF4-FFF2-40B4-BE49-F238E27FC236}">
                  <a16:creationId xmlns:a16="http://schemas.microsoft.com/office/drawing/2014/main" id="{5E994B71-7C08-A311-2BE9-10B1BDF0C2CE}"/>
                </a:ext>
              </a:extLst>
            </p:cNvPr>
            <p:cNvSpPr txBox="1">
              <a:spLocks noChangeArrowheads="1"/>
            </p:cNvSpPr>
            <p:nvPr/>
          </p:nvSpPr>
          <p:spPr bwMode="auto">
            <a:xfrm>
              <a:off x="431" y="199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超</a:t>
              </a:r>
            </a:p>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时</a:t>
              </a:r>
            </a:p>
          </p:txBody>
        </p:sp>
        <p:sp>
          <p:nvSpPr>
            <p:cNvPr id="34" name="Line 51">
              <a:extLst>
                <a:ext uri="{FF2B5EF4-FFF2-40B4-BE49-F238E27FC236}">
                  <a16:creationId xmlns:a16="http://schemas.microsoft.com/office/drawing/2014/main" id="{58CFCF73-A612-4438-415B-2202FA4D79CB}"/>
                </a:ext>
              </a:extLst>
            </p:cNvPr>
            <p:cNvSpPr>
              <a:spLocks noChangeShapeType="1"/>
            </p:cNvSpPr>
            <p:nvPr/>
          </p:nvSpPr>
          <p:spPr bwMode="auto">
            <a:xfrm>
              <a:off x="521" y="188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Line 52">
              <a:extLst>
                <a:ext uri="{FF2B5EF4-FFF2-40B4-BE49-F238E27FC236}">
                  <a16:creationId xmlns:a16="http://schemas.microsoft.com/office/drawing/2014/main" id="{757882A9-CE6B-222C-5068-7D7DB8764346}"/>
                </a:ext>
              </a:extLst>
            </p:cNvPr>
            <p:cNvSpPr>
              <a:spLocks noChangeShapeType="1"/>
            </p:cNvSpPr>
            <p:nvPr/>
          </p:nvSpPr>
          <p:spPr bwMode="auto">
            <a:xfrm>
              <a:off x="521" y="256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6" name="Line 53">
              <a:extLst>
                <a:ext uri="{FF2B5EF4-FFF2-40B4-BE49-F238E27FC236}">
                  <a16:creationId xmlns:a16="http://schemas.microsoft.com/office/drawing/2014/main" id="{E124AFD5-31EF-93AD-28E8-A308EEE1AC4F}"/>
                </a:ext>
              </a:extLst>
            </p:cNvPr>
            <p:cNvSpPr>
              <a:spLocks noChangeShapeType="1"/>
            </p:cNvSpPr>
            <p:nvPr/>
          </p:nvSpPr>
          <p:spPr bwMode="auto">
            <a:xfrm>
              <a:off x="657" y="1888"/>
              <a:ext cx="0" cy="68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sp>
        <p:nvSpPr>
          <p:cNvPr id="37" name="Text Box 56">
            <a:extLst>
              <a:ext uri="{FF2B5EF4-FFF2-40B4-BE49-F238E27FC236}">
                <a16:creationId xmlns:a16="http://schemas.microsoft.com/office/drawing/2014/main" id="{40A03103-4A9C-B9B5-8C98-BF7229073EA1}"/>
              </a:ext>
            </a:extLst>
          </p:cNvPr>
          <p:cNvSpPr txBox="1">
            <a:spLocks noChangeArrowheads="1"/>
          </p:cNvSpPr>
          <p:nvPr/>
        </p:nvSpPr>
        <p:spPr bwMode="auto">
          <a:xfrm>
            <a:off x="2566989" y="6092825"/>
            <a:ext cx="7272337" cy="497316"/>
          </a:xfrm>
          <a:prstGeom prst="rect">
            <a:avLst/>
          </a:prstGeom>
          <a:solidFill>
            <a:srgbClr val="EAEAEA">
              <a:alpha val="89999"/>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400">
                <a:solidFill>
                  <a:srgbClr val="000000"/>
                </a:solidFill>
                <a:cs typeface="+mn-ea"/>
                <a:sym typeface="+mn-lt"/>
              </a:rPr>
              <a:t>定时器启动：当发送窗口满，或者没有数据要发送了。</a:t>
            </a:r>
          </a:p>
        </p:txBody>
      </p:sp>
    </p:spTree>
    <p:extLst>
      <p:ext uri="{BB962C8B-B14F-4D97-AF65-F5344CB8AC3E}">
        <p14:creationId xmlns:p14="http://schemas.microsoft.com/office/powerpoint/2010/main" val="2380199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98E76-8DEE-3A1A-6E34-8EF1F0BCDF69}"/>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sz="3200" b="1" dirty="0">
                <a:latin typeface="+mn-lt"/>
                <a:ea typeface="+mn-ea"/>
                <a:cs typeface="+mn-ea"/>
                <a:sym typeface="+mn-lt"/>
              </a:rPr>
              <a:t>窗口的大小与编号范围的关系</a:t>
            </a:r>
            <a:endParaRPr lang="zh-CN" altLang="en-US" dirty="0"/>
          </a:p>
        </p:txBody>
      </p:sp>
      <p:sp>
        <p:nvSpPr>
          <p:cNvPr id="3" name="内容占位符 2">
            <a:extLst>
              <a:ext uri="{FF2B5EF4-FFF2-40B4-BE49-F238E27FC236}">
                <a16:creationId xmlns:a16="http://schemas.microsoft.com/office/drawing/2014/main" id="{23886303-8890-A62A-850C-85BDD9A49E3C}"/>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在回退</a:t>
            </a:r>
            <a:r>
              <a:rPr lang="en-US" altLang="zh-CN" sz="2400" dirty="0">
                <a:latin typeface="+mn-lt"/>
                <a:ea typeface="+mn-ea"/>
                <a:cs typeface="+mn-ea"/>
                <a:sym typeface="+mn-lt"/>
              </a:rPr>
              <a:t>N</a:t>
            </a:r>
            <a:r>
              <a:rPr lang="zh-CN" altLang="en-US" sz="2400" dirty="0">
                <a:latin typeface="+mn-lt"/>
                <a:ea typeface="+mn-ea"/>
                <a:cs typeface="+mn-ea"/>
                <a:sym typeface="+mn-lt"/>
              </a:rPr>
              <a:t>协议中，如果帧的编号范围是</a:t>
            </a:r>
            <a:r>
              <a:rPr lang="en-US" altLang="zh-CN" sz="2400" dirty="0">
                <a:latin typeface="+mn-lt"/>
                <a:ea typeface="+mn-ea"/>
                <a:cs typeface="+mn-ea"/>
                <a:sym typeface="+mn-lt"/>
              </a:rPr>
              <a:t>0</a:t>
            </a:r>
            <a:r>
              <a:rPr lang="zh-CN" altLang="en-US" sz="2400" dirty="0">
                <a:latin typeface="+mn-lt"/>
                <a:ea typeface="+mn-ea"/>
                <a:cs typeface="+mn-ea"/>
                <a:sym typeface="+mn-lt"/>
              </a:rPr>
              <a:t>～</a:t>
            </a:r>
            <a:r>
              <a:rPr lang="en-US" altLang="zh-CN" sz="2400" dirty="0">
                <a:latin typeface="+mn-lt"/>
                <a:ea typeface="+mn-ea"/>
                <a:cs typeface="+mn-ea"/>
                <a:sym typeface="+mn-lt"/>
              </a:rPr>
              <a:t>n-1</a:t>
            </a:r>
            <a:r>
              <a:rPr lang="zh-CN" altLang="en-US" sz="2400" dirty="0">
                <a:latin typeface="+mn-lt"/>
                <a:ea typeface="+mn-ea"/>
                <a:cs typeface="+mn-ea"/>
                <a:sym typeface="+mn-lt"/>
              </a:rPr>
              <a:t>，则窗口的尺寸为</a:t>
            </a:r>
            <a:r>
              <a:rPr lang="en-US" altLang="zh-CN" sz="2400" dirty="0">
                <a:latin typeface="+mn-lt"/>
                <a:ea typeface="+mn-ea"/>
                <a:cs typeface="+mn-ea"/>
                <a:sym typeface="+mn-lt"/>
              </a:rPr>
              <a:t>n-1</a:t>
            </a:r>
            <a:r>
              <a:rPr lang="zh-CN" altLang="en-US" sz="2400" dirty="0">
                <a:latin typeface="+mn-lt"/>
                <a:ea typeface="+mn-ea"/>
                <a:cs typeface="+mn-ea"/>
                <a:sym typeface="+mn-lt"/>
              </a:rPr>
              <a:t>。为什么？</a:t>
            </a:r>
          </a:p>
          <a:p>
            <a:pPr>
              <a:lnSpc>
                <a:spcPct val="120000"/>
              </a:lnSpc>
              <a:spcBef>
                <a:spcPts val="0"/>
              </a:spcBef>
            </a:pPr>
            <a:r>
              <a:rPr lang="en-US" altLang="zh-CN" sz="2400" dirty="0">
                <a:latin typeface="+mn-lt"/>
                <a:ea typeface="+mn-ea"/>
                <a:cs typeface="+mn-ea"/>
                <a:sym typeface="+mn-lt"/>
              </a:rPr>
              <a:t>4</a:t>
            </a:r>
            <a:r>
              <a:rPr lang="zh-CN" altLang="en-US" sz="2400" dirty="0">
                <a:latin typeface="+mn-lt"/>
                <a:ea typeface="+mn-ea"/>
                <a:cs typeface="+mn-ea"/>
                <a:sym typeface="+mn-lt"/>
              </a:rPr>
              <a:t>种可能的情况：</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&gt;n</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=n</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=n-1</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&lt;n-1</a:t>
            </a:r>
          </a:p>
          <a:p>
            <a:endParaRPr lang="zh-CN" altLang="en-US" dirty="0"/>
          </a:p>
        </p:txBody>
      </p:sp>
      <p:sp>
        <p:nvSpPr>
          <p:cNvPr id="4" name="灯片编号占位符 3">
            <a:extLst>
              <a:ext uri="{FF2B5EF4-FFF2-40B4-BE49-F238E27FC236}">
                <a16:creationId xmlns:a16="http://schemas.microsoft.com/office/drawing/2014/main" id="{8C779E72-679F-4193-053A-10DF30668A02}"/>
              </a:ext>
            </a:extLst>
          </p:cNvPr>
          <p:cNvSpPr>
            <a:spLocks noGrp="1"/>
          </p:cNvSpPr>
          <p:nvPr>
            <p:ph type="sldNum" sz="quarter" idx="12"/>
          </p:nvPr>
        </p:nvSpPr>
        <p:spPr/>
        <p:txBody>
          <a:bodyPr/>
          <a:lstStyle/>
          <a:p>
            <a:fld id="{C8BB1146-E542-4D4E-B8E9-6919A11DDD48}" type="slidenum">
              <a:rPr lang="en-US" smtClean="0"/>
              <a:t>63</a:t>
            </a:fld>
            <a:endParaRPr lang="en-US"/>
          </a:p>
        </p:txBody>
      </p:sp>
    </p:spTree>
    <p:extLst>
      <p:ext uri="{BB962C8B-B14F-4D97-AF65-F5344CB8AC3E}">
        <p14:creationId xmlns:p14="http://schemas.microsoft.com/office/powerpoint/2010/main" val="236724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860F-5A48-17E2-C8B9-31AAAE593596}"/>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a:t>
            </a:r>
            <a:r>
              <a:rPr lang="en-US" altLang="zh-CN" sz="3200" b="1" dirty="0">
                <a:latin typeface="+mn-lt"/>
                <a:ea typeface="+mn-ea"/>
                <a:cs typeface="+mn-ea"/>
                <a:sym typeface="+mn-lt"/>
              </a:rPr>
              <a:t>n</a:t>
            </a:r>
            <a:r>
              <a:rPr lang="zh-CN" altLang="en-US" sz="3200" b="1" dirty="0">
                <a:latin typeface="+mn-lt"/>
                <a:ea typeface="+mn-ea"/>
                <a:cs typeface="+mn-ea"/>
                <a:sym typeface="+mn-lt"/>
              </a:rPr>
              <a:t>时，确认帧</a:t>
            </a:r>
            <a:r>
              <a:rPr lang="en-US" altLang="zh-CN" sz="3200" b="1" dirty="0">
                <a:latin typeface="+mn-lt"/>
                <a:ea typeface="+mn-ea"/>
                <a:cs typeface="+mn-ea"/>
                <a:sym typeface="+mn-lt"/>
              </a:rPr>
              <a:t>ACK</a:t>
            </a:r>
            <a:r>
              <a:rPr lang="zh-CN" altLang="en-US" sz="3200" b="1" dirty="0">
                <a:latin typeface="+mn-lt"/>
                <a:ea typeface="+mn-ea"/>
                <a:cs typeface="+mn-ea"/>
                <a:sym typeface="+mn-lt"/>
              </a:rPr>
              <a:t>丢失时协议失败</a:t>
            </a:r>
            <a:endParaRPr lang="zh-CN" altLang="en-US" dirty="0"/>
          </a:p>
        </p:txBody>
      </p:sp>
      <p:sp>
        <p:nvSpPr>
          <p:cNvPr id="4" name="灯片编号占位符 3">
            <a:extLst>
              <a:ext uri="{FF2B5EF4-FFF2-40B4-BE49-F238E27FC236}">
                <a16:creationId xmlns:a16="http://schemas.microsoft.com/office/drawing/2014/main" id="{F7B08C0B-B3AA-7FAC-9B57-82D70FDDF42E}"/>
              </a:ext>
            </a:extLst>
          </p:cNvPr>
          <p:cNvSpPr>
            <a:spLocks noGrp="1"/>
          </p:cNvSpPr>
          <p:nvPr>
            <p:ph type="sldNum" sz="quarter" idx="12"/>
          </p:nvPr>
        </p:nvSpPr>
        <p:spPr/>
        <p:txBody>
          <a:bodyPr/>
          <a:lstStyle/>
          <a:p>
            <a:fld id="{C8BB1146-E542-4D4E-B8E9-6919A11DDD48}" type="slidenum">
              <a:rPr lang="en-US" smtClean="0"/>
              <a:t>64</a:t>
            </a:fld>
            <a:endParaRPr lang="en-US"/>
          </a:p>
        </p:txBody>
      </p:sp>
      <p:sp>
        <p:nvSpPr>
          <p:cNvPr id="5" name="Line 30">
            <a:extLst>
              <a:ext uri="{FF2B5EF4-FFF2-40B4-BE49-F238E27FC236}">
                <a16:creationId xmlns:a16="http://schemas.microsoft.com/office/drawing/2014/main" id="{423EAF3C-846B-9055-D11A-9D0C7F0AEDD9}"/>
              </a:ext>
            </a:extLst>
          </p:cNvPr>
          <p:cNvSpPr>
            <a:spLocks noChangeShapeType="1"/>
          </p:cNvSpPr>
          <p:nvPr/>
        </p:nvSpPr>
        <p:spPr bwMode="auto">
          <a:xfrm>
            <a:off x="4151313" y="1447346"/>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20DA3DA-15FF-4297-45D4-553615EA2EC6}"/>
              </a:ext>
            </a:extLst>
          </p:cNvPr>
          <p:cNvSpPr>
            <a:spLocks noChangeShapeType="1"/>
          </p:cNvSpPr>
          <p:nvPr/>
        </p:nvSpPr>
        <p:spPr bwMode="auto">
          <a:xfrm>
            <a:off x="3935413"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943CA60B-AF2C-FFA7-7F2F-3C276C6CEF79}"/>
              </a:ext>
            </a:extLst>
          </p:cNvPr>
          <p:cNvSpPr>
            <a:spLocks noChangeShapeType="1"/>
          </p:cNvSpPr>
          <p:nvPr/>
        </p:nvSpPr>
        <p:spPr bwMode="auto">
          <a:xfrm>
            <a:off x="6959600"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6D8F5603-D31D-2DC3-D95D-AC550C5B1F6E}"/>
              </a:ext>
            </a:extLst>
          </p:cNvPr>
          <p:cNvSpPr>
            <a:spLocks noChangeShapeType="1"/>
          </p:cNvSpPr>
          <p:nvPr/>
        </p:nvSpPr>
        <p:spPr bwMode="auto">
          <a:xfrm>
            <a:off x="3935414" y="2023610"/>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6385C56E-CAA7-B099-B5EB-C94D35F667F0}"/>
              </a:ext>
            </a:extLst>
          </p:cNvPr>
          <p:cNvSpPr>
            <a:spLocks noChangeShapeType="1"/>
          </p:cNvSpPr>
          <p:nvPr/>
        </p:nvSpPr>
        <p:spPr bwMode="auto">
          <a:xfrm>
            <a:off x="3935414" y="4111172"/>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8DECB535-339D-F078-BFFF-70E66BD32D67}"/>
              </a:ext>
            </a:extLst>
          </p:cNvPr>
          <p:cNvSpPr>
            <a:spLocks noChangeShapeType="1"/>
          </p:cNvSpPr>
          <p:nvPr/>
        </p:nvSpPr>
        <p:spPr bwMode="auto">
          <a:xfrm flipH="1">
            <a:off x="4727576" y="2960235"/>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F14664F1-9FD8-B13C-507F-B5153AEC211C}"/>
              </a:ext>
            </a:extLst>
          </p:cNvPr>
          <p:cNvSpPr txBox="1">
            <a:spLocks noChangeArrowheads="1"/>
          </p:cNvSpPr>
          <p:nvPr/>
        </p:nvSpPr>
        <p:spPr bwMode="auto">
          <a:xfrm>
            <a:off x="1919288" y="1807710"/>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0~7</a:t>
            </a:r>
          </a:p>
        </p:txBody>
      </p:sp>
      <p:pic>
        <p:nvPicPr>
          <p:cNvPr id="12" name="Picture 34">
            <a:extLst>
              <a:ext uri="{FF2B5EF4-FFF2-40B4-BE49-F238E27FC236}">
                <a16:creationId xmlns:a16="http://schemas.microsoft.com/office/drawing/2014/main" id="{AE5AFF8C-7C58-8BCD-01E3-4486EBBB8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CC9F576A-86AB-1000-6659-94A1D85CAB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5">
            <a:extLst>
              <a:ext uri="{FF2B5EF4-FFF2-40B4-BE49-F238E27FC236}">
                <a16:creationId xmlns:a16="http://schemas.microsoft.com/office/drawing/2014/main" id="{8F433CD6-46D8-11DD-750B-B77CC8D0837C}"/>
              </a:ext>
            </a:extLst>
          </p:cNvPr>
          <p:cNvSpPr txBox="1">
            <a:spLocks noChangeArrowheads="1"/>
          </p:cNvSpPr>
          <p:nvPr/>
        </p:nvSpPr>
        <p:spPr bwMode="auto">
          <a:xfrm>
            <a:off x="1992313" y="3823835"/>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0~7</a:t>
            </a:r>
          </a:p>
        </p:txBody>
      </p:sp>
      <p:sp>
        <p:nvSpPr>
          <p:cNvPr id="15" name="Text Box 16">
            <a:extLst>
              <a:ext uri="{FF2B5EF4-FFF2-40B4-BE49-F238E27FC236}">
                <a16:creationId xmlns:a16="http://schemas.microsoft.com/office/drawing/2014/main" id="{B8BE55FB-DC08-AC2E-2B40-90D235966CCF}"/>
              </a:ext>
            </a:extLst>
          </p:cNvPr>
          <p:cNvSpPr txBox="1">
            <a:spLocks noChangeArrowheads="1"/>
          </p:cNvSpPr>
          <p:nvPr/>
        </p:nvSpPr>
        <p:spPr bwMode="auto">
          <a:xfrm>
            <a:off x="5048190" y="3176134"/>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ACK0</a:t>
            </a:r>
            <a:r>
              <a:rPr lang="zh-CN" altLang="en-US" sz="1600">
                <a:solidFill>
                  <a:srgbClr val="000000"/>
                </a:solidFill>
                <a:cs typeface="+mn-ea"/>
                <a:sym typeface="+mn-lt"/>
              </a:rPr>
              <a:t>丢失</a:t>
            </a:r>
          </a:p>
        </p:txBody>
      </p:sp>
      <p:sp>
        <p:nvSpPr>
          <p:cNvPr id="16" name="Text Box 17">
            <a:extLst>
              <a:ext uri="{FF2B5EF4-FFF2-40B4-BE49-F238E27FC236}">
                <a16:creationId xmlns:a16="http://schemas.microsoft.com/office/drawing/2014/main" id="{7D723B88-8511-1EBC-1881-3FF563D63618}"/>
              </a:ext>
            </a:extLst>
          </p:cNvPr>
          <p:cNvSpPr txBox="1">
            <a:spLocks noChangeArrowheads="1"/>
          </p:cNvSpPr>
          <p:nvPr/>
        </p:nvSpPr>
        <p:spPr bwMode="auto">
          <a:xfrm>
            <a:off x="7032626" y="2455410"/>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0~7</a:t>
            </a:r>
            <a:r>
              <a:rPr lang="zh-CN" altLang="en-US" sz="2000">
                <a:solidFill>
                  <a:srgbClr val="000000"/>
                </a:solidFill>
                <a:cs typeface="+mn-ea"/>
                <a:sym typeface="+mn-lt"/>
              </a:rPr>
              <a:t>，发送</a:t>
            </a:r>
            <a:r>
              <a:rPr lang="en-US" altLang="zh-CN" sz="2000">
                <a:solidFill>
                  <a:srgbClr val="000000"/>
                </a:solidFill>
                <a:cs typeface="+mn-ea"/>
                <a:sym typeface="+mn-lt"/>
              </a:rPr>
              <a:t>ACK0</a:t>
            </a:r>
          </a:p>
        </p:txBody>
      </p:sp>
      <p:sp>
        <p:nvSpPr>
          <p:cNvPr id="17" name="Text Box 18">
            <a:extLst>
              <a:ext uri="{FF2B5EF4-FFF2-40B4-BE49-F238E27FC236}">
                <a16:creationId xmlns:a16="http://schemas.microsoft.com/office/drawing/2014/main" id="{47D5D055-1F5C-3A67-2038-C73029A3F4C7}"/>
              </a:ext>
            </a:extLst>
          </p:cNvPr>
          <p:cNvSpPr txBox="1">
            <a:spLocks noChangeArrowheads="1"/>
          </p:cNvSpPr>
          <p:nvPr/>
        </p:nvSpPr>
        <p:spPr bwMode="auto">
          <a:xfrm>
            <a:off x="7032626" y="4471535"/>
            <a:ext cx="3311525"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0~7</a:t>
            </a:r>
            <a:r>
              <a:rPr lang="zh-CN" altLang="en-US" sz="2000" dirty="0">
                <a:solidFill>
                  <a:srgbClr val="000000"/>
                </a:solidFill>
                <a:cs typeface="+mn-ea"/>
                <a:sym typeface="+mn-lt"/>
              </a:rPr>
              <a:t>，接收到的帧编号正是所希望收到的编号，</a:t>
            </a:r>
            <a:r>
              <a:rPr lang="zh-CN" altLang="en-US" sz="2000" dirty="0">
                <a:solidFill>
                  <a:srgbClr val="FF0000"/>
                </a:solidFill>
                <a:cs typeface="+mn-ea"/>
                <a:sym typeface="+mn-lt"/>
              </a:rPr>
              <a:t>认为它们是新帧，但实际上它们是重复帧。</a:t>
            </a:r>
          </a:p>
        </p:txBody>
      </p:sp>
      <p:sp>
        <p:nvSpPr>
          <p:cNvPr id="18" name="Text Box 19">
            <a:extLst>
              <a:ext uri="{FF2B5EF4-FFF2-40B4-BE49-F238E27FC236}">
                <a16:creationId xmlns:a16="http://schemas.microsoft.com/office/drawing/2014/main" id="{B8F4EE19-DA23-1326-E7E6-F34BE89A78C7}"/>
              </a:ext>
            </a:extLst>
          </p:cNvPr>
          <p:cNvSpPr txBox="1">
            <a:spLocks noChangeArrowheads="1"/>
          </p:cNvSpPr>
          <p:nvPr/>
        </p:nvSpPr>
        <p:spPr bwMode="auto">
          <a:xfrm>
            <a:off x="4008438" y="16632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20">
            <a:extLst>
              <a:ext uri="{FF2B5EF4-FFF2-40B4-BE49-F238E27FC236}">
                <a16:creationId xmlns:a16="http://schemas.microsoft.com/office/drawing/2014/main" id="{09A6D6E1-752E-89F2-2204-A0596D2D1FE7}"/>
              </a:ext>
            </a:extLst>
          </p:cNvPr>
          <p:cNvSpPr txBox="1">
            <a:spLocks noChangeArrowheads="1"/>
          </p:cNvSpPr>
          <p:nvPr/>
        </p:nvSpPr>
        <p:spPr bwMode="auto">
          <a:xfrm>
            <a:off x="6600825" y="23109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21">
            <a:extLst>
              <a:ext uri="{FF2B5EF4-FFF2-40B4-BE49-F238E27FC236}">
                <a16:creationId xmlns:a16="http://schemas.microsoft.com/office/drawing/2014/main" id="{6DFD4192-DA25-0123-EC11-24A9957E3846}"/>
              </a:ext>
            </a:extLst>
          </p:cNvPr>
          <p:cNvSpPr txBox="1">
            <a:spLocks noChangeArrowheads="1"/>
          </p:cNvSpPr>
          <p:nvPr/>
        </p:nvSpPr>
        <p:spPr bwMode="auto">
          <a:xfrm>
            <a:off x="3935413" y="375239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2">
            <a:extLst>
              <a:ext uri="{FF2B5EF4-FFF2-40B4-BE49-F238E27FC236}">
                <a16:creationId xmlns:a16="http://schemas.microsoft.com/office/drawing/2014/main" id="{F2161B36-AF0B-19AC-355C-CDA5ECB8E460}"/>
              </a:ext>
            </a:extLst>
          </p:cNvPr>
          <p:cNvSpPr txBox="1">
            <a:spLocks noChangeArrowheads="1"/>
          </p:cNvSpPr>
          <p:nvPr/>
        </p:nvSpPr>
        <p:spPr bwMode="auto">
          <a:xfrm>
            <a:off x="6600825" y="4327071"/>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Text Box 25">
            <a:extLst>
              <a:ext uri="{FF2B5EF4-FFF2-40B4-BE49-F238E27FC236}">
                <a16:creationId xmlns:a16="http://schemas.microsoft.com/office/drawing/2014/main" id="{3BF6D0EE-713E-04DC-78D8-F1C6901AD0C7}"/>
              </a:ext>
            </a:extLst>
          </p:cNvPr>
          <p:cNvSpPr txBox="1">
            <a:spLocks noChangeArrowheads="1"/>
          </p:cNvSpPr>
          <p:nvPr/>
        </p:nvSpPr>
        <p:spPr bwMode="auto">
          <a:xfrm>
            <a:off x="3432175" y="2744334"/>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3" name="Group 29">
            <a:extLst>
              <a:ext uri="{FF2B5EF4-FFF2-40B4-BE49-F238E27FC236}">
                <a16:creationId xmlns:a16="http://schemas.microsoft.com/office/drawing/2014/main" id="{C29B6BE4-D720-6028-711D-51C25356DD6A}"/>
              </a:ext>
            </a:extLst>
          </p:cNvPr>
          <p:cNvGrpSpPr>
            <a:grpSpLocks/>
          </p:cNvGrpSpPr>
          <p:nvPr/>
        </p:nvGrpSpPr>
        <p:grpSpPr bwMode="auto">
          <a:xfrm>
            <a:off x="3646488" y="2023609"/>
            <a:ext cx="360362" cy="2087562"/>
            <a:chOff x="1337" y="1525"/>
            <a:chExt cx="227" cy="680"/>
          </a:xfrm>
        </p:grpSpPr>
        <p:sp>
          <p:nvSpPr>
            <p:cNvPr id="24" name="Line 26">
              <a:extLst>
                <a:ext uri="{FF2B5EF4-FFF2-40B4-BE49-F238E27FC236}">
                  <a16:creationId xmlns:a16="http://schemas.microsoft.com/office/drawing/2014/main" id="{B4281A68-3BA6-40B7-2213-9B9E3AB66306}"/>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5" name="Line 27">
              <a:extLst>
                <a:ext uri="{FF2B5EF4-FFF2-40B4-BE49-F238E27FC236}">
                  <a16:creationId xmlns:a16="http://schemas.microsoft.com/office/drawing/2014/main" id="{C60D0802-A2C1-26AE-305C-E91A5A0758B3}"/>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6" name="Line 28">
              <a:extLst>
                <a:ext uri="{FF2B5EF4-FFF2-40B4-BE49-F238E27FC236}">
                  <a16:creationId xmlns:a16="http://schemas.microsoft.com/office/drawing/2014/main" id="{DD01A4FB-A239-196E-AECF-800CE4E0AC37}"/>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27" name="矩形 26">
            <a:extLst>
              <a:ext uri="{FF2B5EF4-FFF2-40B4-BE49-F238E27FC236}">
                <a16:creationId xmlns:a16="http://schemas.microsoft.com/office/drawing/2014/main" id="{7FF8D259-B287-4B9E-407A-0F42220C9F6E}"/>
              </a:ext>
            </a:extLst>
          </p:cNvPr>
          <p:cNvSpPr/>
          <p:nvPr/>
        </p:nvSpPr>
        <p:spPr>
          <a:xfrm>
            <a:off x="6638159" y="4641714"/>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Tree>
    <p:extLst>
      <p:ext uri="{BB962C8B-B14F-4D97-AF65-F5344CB8AC3E}">
        <p14:creationId xmlns:p14="http://schemas.microsoft.com/office/powerpoint/2010/main" val="138328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19925-7CDA-B9A8-3252-A89419680A12}"/>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 </a:t>
            </a:r>
            <a:r>
              <a:rPr lang="en-US" altLang="zh-CN" sz="3200" b="1" dirty="0">
                <a:latin typeface="+mn-lt"/>
                <a:ea typeface="+mn-ea"/>
                <a:cs typeface="+mn-ea"/>
                <a:sym typeface="+mn-lt"/>
              </a:rPr>
              <a:t>n-1 </a:t>
            </a:r>
            <a:r>
              <a:rPr lang="zh-CN" altLang="en-US" sz="3200" b="1" dirty="0">
                <a:latin typeface="+mn-lt"/>
                <a:ea typeface="+mn-ea"/>
                <a:cs typeface="+mn-ea"/>
                <a:sym typeface="+mn-lt"/>
              </a:rPr>
              <a:t>时，协议成功</a:t>
            </a:r>
            <a:endParaRPr lang="zh-CN" altLang="en-US" dirty="0"/>
          </a:p>
        </p:txBody>
      </p:sp>
      <p:sp>
        <p:nvSpPr>
          <p:cNvPr id="4" name="灯片编号占位符 3">
            <a:extLst>
              <a:ext uri="{FF2B5EF4-FFF2-40B4-BE49-F238E27FC236}">
                <a16:creationId xmlns:a16="http://schemas.microsoft.com/office/drawing/2014/main" id="{E5662369-8FA4-8526-BC4D-29C29A0782E0}"/>
              </a:ext>
            </a:extLst>
          </p:cNvPr>
          <p:cNvSpPr>
            <a:spLocks noGrp="1"/>
          </p:cNvSpPr>
          <p:nvPr>
            <p:ph type="sldNum" sz="quarter" idx="12"/>
          </p:nvPr>
        </p:nvSpPr>
        <p:spPr/>
        <p:txBody>
          <a:bodyPr/>
          <a:lstStyle/>
          <a:p>
            <a:fld id="{C8BB1146-E542-4D4E-B8E9-6919A11DDD48}" type="slidenum">
              <a:rPr lang="en-US" smtClean="0"/>
              <a:t>65</a:t>
            </a:fld>
            <a:endParaRPr lang="en-US"/>
          </a:p>
        </p:txBody>
      </p:sp>
      <p:sp>
        <p:nvSpPr>
          <p:cNvPr id="5" name="Line 21">
            <a:extLst>
              <a:ext uri="{FF2B5EF4-FFF2-40B4-BE49-F238E27FC236}">
                <a16:creationId xmlns:a16="http://schemas.microsoft.com/office/drawing/2014/main" id="{D19FB7C7-888E-086C-DB28-F1E66582E020}"/>
              </a:ext>
            </a:extLst>
          </p:cNvPr>
          <p:cNvSpPr>
            <a:spLocks noChangeShapeType="1"/>
          </p:cNvSpPr>
          <p:nvPr/>
        </p:nvSpPr>
        <p:spPr bwMode="auto">
          <a:xfrm>
            <a:off x="4151313" y="1779359"/>
            <a:ext cx="27368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3">
            <a:extLst>
              <a:ext uri="{FF2B5EF4-FFF2-40B4-BE49-F238E27FC236}">
                <a16:creationId xmlns:a16="http://schemas.microsoft.com/office/drawing/2014/main" id="{C8A2A1CF-4280-D4F8-962E-9A3EE88386BE}"/>
              </a:ext>
            </a:extLst>
          </p:cNvPr>
          <p:cNvSpPr>
            <a:spLocks noChangeShapeType="1"/>
          </p:cNvSpPr>
          <p:nvPr/>
        </p:nvSpPr>
        <p:spPr bwMode="auto">
          <a:xfrm>
            <a:off x="3935413"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4">
            <a:extLst>
              <a:ext uri="{FF2B5EF4-FFF2-40B4-BE49-F238E27FC236}">
                <a16:creationId xmlns:a16="http://schemas.microsoft.com/office/drawing/2014/main" id="{711C60EE-9E7B-F37D-88FD-E1847045283C}"/>
              </a:ext>
            </a:extLst>
          </p:cNvPr>
          <p:cNvSpPr>
            <a:spLocks noChangeShapeType="1"/>
          </p:cNvSpPr>
          <p:nvPr/>
        </p:nvSpPr>
        <p:spPr bwMode="auto">
          <a:xfrm>
            <a:off x="6959600"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5">
            <a:extLst>
              <a:ext uri="{FF2B5EF4-FFF2-40B4-BE49-F238E27FC236}">
                <a16:creationId xmlns:a16="http://schemas.microsoft.com/office/drawing/2014/main" id="{17703837-0BEF-EC92-A5C4-244E34C7A1BA}"/>
              </a:ext>
            </a:extLst>
          </p:cNvPr>
          <p:cNvSpPr>
            <a:spLocks noChangeShapeType="1"/>
          </p:cNvSpPr>
          <p:nvPr/>
        </p:nvSpPr>
        <p:spPr bwMode="auto">
          <a:xfrm>
            <a:off x="3935414" y="2355623"/>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94104633-97AA-7F5B-BDBA-264B49E1CF3C}"/>
              </a:ext>
            </a:extLst>
          </p:cNvPr>
          <p:cNvSpPr>
            <a:spLocks noChangeShapeType="1"/>
          </p:cNvSpPr>
          <p:nvPr/>
        </p:nvSpPr>
        <p:spPr bwMode="auto">
          <a:xfrm>
            <a:off x="3935414" y="4443185"/>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4704A43D-5628-AFD2-27F2-8AB8BE5F65E3}"/>
              </a:ext>
            </a:extLst>
          </p:cNvPr>
          <p:cNvSpPr>
            <a:spLocks noChangeShapeType="1"/>
          </p:cNvSpPr>
          <p:nvPr/>
        </p:nvSpPr>
        <p:spPr bwMode="auto">
          <a:xfrm flipH="1">
            <a:off x="4727576" y="3292248"/>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8">
            <a:extLst>
              <a:ext uri="{FF2B5EF4-FFF2-40B4-BE49-F238E27FC236}">
                <a16:creationId xmlns:a16="http://schemas.microsoft.com/office/drawing/2014/main" id="{59C90DD4-9A76-EC20-A1E6-94CC93D0253B}"/>
              </a:ext>
            </a:extLst>
          </p:cNvPr>
          <p:cNvSpPr txBox="1">
            <a:spLocks noChangeArrowheads="1"/>
          </p:cNvSpPr>
          <p:nvPr/>
        </p:nvSpPr>
        <p:spPr bwMode="auto">
          <a:xfrm>
            <a:off x="1919288" y="2139723"/>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0~6</a:t>
            </a:r>
          </a:p>
        </p:txBody>
      </p:sp>
      <p:pic>
        <p:nvPicPr>
          <p:cNvPr id="12" name="Picture 34">
            <a:extLst>
              <a:ext uri="{FF2B5EF4-FFF2-40B4-BE49-F238E27FC236}">
                <a16:creationId xmlns:a16="http://schemas.microsoft.com/office/drawing/2014/main" id="{C785BA36-E4B2-EDAD-A20D-EAB599D2FD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F72406C8-7EEC-395B-6BB4-023B9024FD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3">
            <a:extLst>
              <a:ext uri="{FF2B5EF4-FFF2-40B4-BE49-F238E27FC236}">
                <a16:creationId xmlns:a16="http://schemas.microsoft.com/office/drawing/2014/main" id="{0AC9EFA8-5B96-B4A5-E539-B991BC73811F}"/>
              </a:ext>
            </a:extLst>
          </p:cNvPr>
          <p:cNvSpPr txBox="1">
            <a:spLocks noChangeArrowheads="1"/>
          </p:cNvSpPr>
          <p:nvPr/>
        </p:nvSpPr>
        <p:spPr bwMode="auto">
          <a:xfrm>
            <a:off x="1992313" y="4155848"/>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超时，重新发送数据帧</a:t>
            </a:r>
            <a:r>
              <a:rPr lang="en-US" altLang="zh-CN" sz="2000">
                <a:solidFill>
                  <a:srgbClr val="000000"/>
                </a:solidFill>
                <a:cs typeface="+mn-ea"/>
                <a:sym typeface="+mn-lt"/>
              </a:rPr>
              <a:t>0~6</a:t>
            </a:r>
          </a:p>
        </p:txBody>
      </p:sp>
      <p:sp>
        <p:nvSpPr>
          <p:cNvPr id="15" name="Text Box 14">
            <a:extLst>
              <a:ext uri="{FF2B5EF4-FFF2-40B4-BE49-F238E27FC236}">
                <a16:creationId xmlns:a16="http://schemas.microsoft.com/office/drawing/2014/main" id="{7E6CE2EB-EB6E-8132-86C4-ECDB027B52B7}"/>
              </a:ext>
            </a:extLst>
          </p:cNvPr>
          <p:cNvSpPr txBox="1">
            <a:spLocks noChangeArrowheads="1"/>
          </p:cNvSpPr>
          <p:nvPr/>
        </p:nvSpPr>
        <p:spPr bwMode="auto">
          <a:xfrm>
            <a:off x="5048190" y="3508147"/>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ACK7</a:t>
            </a:r>
            <a:r>
              <a:rPr lang="zh-CN" altLang="en-US" sz="1600">
                <a:solidFill>
                  <a:srgbClr val="000000"/>
                </a:solidFill>
                <a:cs typeface="+mn-ea"/>
                <a:sym typeface="+mn-lt"/>
              </a:rPr>
              <a:t>丢失</a:t>
            </a:r>
          </a:p>
        </p:txBody>
      </p:sp>
      <p:sp>
        <p:nvSpPr>
          <p:cNvPr id="16" name="Text Box 15">
            <a:extLst>
              <a:ext uri="{FF2B5EF4-FFF2-40B4-BE49-F238E27FC236}">
                <a16:creationId xmlns:a16="http://schemas.microsoft.com/office/drawing/2014/main" id="{3FA1B2EB-0410-F5C1-D810-1AEA86746BFC}"/>
              </a:ext>
            </a:extLst>
          </p:cNvPr>
          <p:cNvSpPr txBox="1">
            <a:spLocks noChangeArrowheads="1"/>
          </p:cNvSpPr>
          <p:nvPr/>
        </p:nvSpPr>
        <p:spPr bwMode="auto">
          <a:xfrm>
            <a:off x="7032626" y="2787423"/>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0~6</a:t>
            </a:r>
            <a:r>
              <a:rPr lang="zh-CN" altLang="en-US" sz="2000">
                <a:solidFill>
                  <a:srgbClr val="000000"/>
                </a:solidFill>
                <a:cs typeface="+mn-ea"/>
                <a:sym typeface="+mn-lt"/>
              </a:rPr>
              <a:t>，发送</a:t>
            </a:r>
            <a:r>
              <a:rPr lang="en-US" altLang="zh-CN" sz="2000">
                <a:solidFill>
                  <a:srgbClr val="000000"/>
                </a:solidFill>
                <a:cs typeface="+mn-ea"/>
                <a:sym typeface="+mn-lt"/>
              </a:rPr>
              <a:t>ACK7</a:t>
            </a:r>
          </a:p>
        </p:txBody>
      </p:sp>
      <p:sp>
        <p:nvSpPr>
          <p:cNvPr id="17" name="Text Box 16">
            <a:extLst>
              <a:ext uri="{FF2B5EF4-FFF2-40B4-BE49-F238E27FC236}">
                <a16:creationId xmlns:a16="http://schemas.microsoft.com/office/drawing/2014/main" id="{96586C74-5709-D5A2-A450-6B54B2396A21}"/>
              </a:ext>
            </a:extLst>
          </p:cNvPr>
          <p:cNvSpPr txBox="1">
            <a:spLocks noChangeArrowheads="1"/>
          </p:cNvSpPr>
          <p:nvPr/>
        </p:nvSpPr>
        <p:spPr bwMode="auto">
          <a:xfrm>
            <a:off x="7032626" y="4803548"/>
            <a:ext cx="3167063"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0~6</a:t>
            </a:r>
            <a:r>
              <a:rPr lang="zh-CN" altLang="en-US" sz="2000" dirty="0">
                <a:solidFill>
                  <a:srgbClr val="000000"/>
                </a:solidFill>
                <a:cs typeface="+mn-ea"/>
                <a:sym typeface="+mn-lt"/>
              </a:rPr>
              <a:t>，接收到的帧编号不是所希望收到的编号，它们是重复帧。</a:t>
            </a:r>
          </a:p>
        </p:txBody>
      </p:sp>
      <p:sp>
        <p:nvSpPr>
          <p:cNvPr id="18" name="Text Box 17">
            <a:extLst>
              <a:ext uri="{FF2B5EF4-FFF2-40B4-BE49-F238E27FC236}">
                <a16:creationId xmlns:a16="http://schemas.microsoft.com/office/drawing/2014/main" id="{031B5524-80E5-8D67-DE24-461913096598}"/>
              </a:ext>
            </a:extLst>
          </p:cNvPr>
          <p:cNvSpPr txBox="1">
            <a:spLocks noChangeArrowheads="1"/>
          </p:cNvSpPr>
          <p:nvPr/>
        </p:nvSpPr>
        <p:spPr bwMode="auto">
          <a:xfrm>
            <a:off x="4008438" y="19952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18">
            <a:extLst>
              <a:ext uri="{FF2B5EF4-FFF2-40B4-BE49-F238E27FC236}">
                <a16:creationId xmlns:a16="http://schemas.microsoft.com/office/drawing/2014/main" id="{765BC221-EC84-F2EF-F80E-20655C85D92F}"/>
              </a:ext>
            </a:extLst>
          </p:cNvPr>
          <p:cNvSpPr txBox="1">
            <a:spLocks noChangeArrowheads="1"/>
          </p:cNvSpPr>
          <p:nvPr/>
        </p:nvSpPr>
        <p:spPr bwMode="auto">
          <a:xfrm>
            <a:off x="6600825" y="26429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19">
            <a:extLst>
              <a:ext uri="{FF2B5EF4-FFF2-40B4-BE49-F238E27FC236}">
                <a16:creationId xmlns:a16="http://schemas.microsoft.com/office/drawing/2014/main" id="{B3766280-123C-5E5C-00D3-07015A549AC4}"/>
              </a:ext>
            </a:extLst>
          </p:cNvPr>
          <p:cNvSpPr txBox="1">
            <a:spLocks noChangeArrowheads="1"/>
          </p:cNvSpPr>
          <p:nvPr/>
        </p:nvSpPr>
        <p:spPr bwMode="auto">
          <a:xfrm>
            <a:off x="3935413" y="408440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0">
            <a:extLst>
              <a:ext uri="{FF2B5EF4-FFF2-40B4-BE49-F238E27FC236}">
                <a16:creationId xmlns:a16="http://schemas.microsoft.com/office/drawing/2014/main" id="{93F2D030-C5A2-D913-79A5-0D46D9A328EC}"/>
              </a:ext>
            </a:extLst>
          </p:cNvPr>
          <p:cNvSpPr txBox="1">
            <a:spLocks noChangeArrowheads="1"/>
          </p:cNvSpPr>
          <p:nvPr/>
        </p:nvSpPr>
        <p:spPr bwMode="auto">
          <a:xfrm>
            <a:off x="6600825" y="465908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任意多边形: 形状 21">
            <a:extLst>
              <a:ext uri="{FF2B5EF4-FFF2-40B4-BE49-F238E27FC236}">
                <a16:creationId xmlns:a16="http://schemas.microsoft.com/office/drawing/2014/main" id="{5B8ACC91-5CBA-99BB-3F8F-33648CBE6C1A}"/>
              </a:ext>
            </a:extLst>
          </p:cNvPr>
          <p:cNvSpPr/>
          <p:nvPr/>
        </p:nvSpPr>
        <p:spPr>
          <a:xfrm>
            <a:off x="5756210" y="4506029"/>
            <a:ext cx="2039006" cy="966952"/>
          </a:xfrm>
          <a:custGeom>
            <a:avLst/>
            <a:gdLst>
              <a:gd name="connsiteX0" fmla="*/ 0 w 2039006"/>
              <a:gd name="connsiteY0" fmla="*/ 641131 h 966952"/>
              <a:gd name="connsiteX1" fmla="*/ 73572 w 2039006"/>
              <a:gd name="connsiteY1" fmla="*/ 809296 h 966952"/>
              <a:gd name="connsiteX2" fmla="*/ 105103 w 2039006"/>
              <a:gd name="connsiteY2" fmla="*/ 882869 h 966952"/>
              <a:gd name="connsiteX3" fmla="*/ 126124 w 2039006"/>
              <a:gd name="connsiteY3" fmla="*/ 945931 h 966952"/>
              <a:gd name="connsiteX4" fmla="*/ 157655 w 2039006"/>
              <a:gd name="connsiteY4" fmla="*/ 966952 h 966952"/>
              <a:gd name="connsiteX5" fmla="*/ 220717 w 2039006"/>
              <a:gd name="connsiteY5" fmla="*/ 956441 h 966952"/>
              <a:gd name="connsiteX6" fmla="*/ 346841 w 2039006"/>
              <a:gd name="connsiteY6" fmla="*/ 893379 h 966952"/>
              <a:gd name="connsiteX7" fmla="*/ 493986 w 2039006"/>
              <a:gd name="connsiteY7" fmla="*/ 819807 h 966952"/>
              <a:gd name="connsiteX8" fmla="*/ 756744 w 2039006"/>
              <a:gd name="connsiteY8" fmla="*/ 641131 h 966952"/>
              <a:gd name="connsiteX9" fmla="*/ 851338 w 2039006"/>
              <a:gd name="connsiteY9" fmla="*/ 588579 h 966952"/>
              <a:gd name="connsiteX10" fmla="*/ 945931 w 2039006"/>
              <a:gd name="connsiteY10" fmla="*/ 546538 h 966952"/>
              <a:gd name="connsiteX11" fmla="*/ 1124606 w 2039006"/>
              <a:gd name="connsiteY11" fmla="*/ 430924 h 966952"/>
              <a:gd name="connsiteX12" fmla="*/ 1566041 w 2039006"/>
              <a:gd name="connsiteY12" fmla="*/ 252248 h 966952"/>
              <a:gd name="connsiteX13" fmla="*/ 1681655 w 2039006"/>
              <a:gd name="connsiteY13" fmla="*/ 178676 h 966952"/>
              <a:gd name="connsiteX14" fmla="*/ 1891862 w 2039006"/>
              <a:gd name="connsiteY14" fmla="*/ 105103 h 966952"/>
              <a:gd name="connsiteX15" fmla="*/ 1954924 w 2039006"/>
              <a:gd name="connsiteY15" fmla="*/ 52552 h 966952"/>
              <a:gd name="connsiteX16" fmla="*/ 1986455 w 2039006"/>
              <a:gd name="connsiteY16" fmla="*/ 42041 h 966952"/>
              <a:gd name="connsiteX17" fmla="*/ 2039006 w 2039006"/>
              <a:gd name="connsiteY17" fmla="*/ 0 h 96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9006" h="966952">
                <a:moveTo>
                  <a:pt x="0" y="641131"/>
                </a:moveTo>
                <a:cubicBezTo>
                  <a:pt x="36712" y="787986"/>
                  <a:pt x="-3074" y="665585"/>
                  <a:pt x="73572" y="809296"/>
                </a:cubicBezTo>
                <a:cubicBezTo>
                  <a:pt x="86128" y="832839"/>
                  <a:pt x="95525" y="857966"/>
                  <a:pt x="105103" y="882869"/>
                </a:cubicBezTo>
                <a:cubicBezTo>
                  <a:pt x="113057" y="903550"/>
                  <a:pt x="107688" y="933640"/>
                  <a:pt x="126124" y="945931"/>
                </a:cubicBezTo>
                <a:lnTo>
                  <a:pt x="157655" y="966952"/>
                </a:lnTo>
                <a:cubicBezTo>
                  <a:pt x="178676" y="963448"/>
                  <a:pt x="200157" y="962048"/>
                  <a:pt x="220717" y="956441"/>
                </a:cubicBezTo>
                <a:cubicBezTo>
                  <a:pt x="274271" y="941835"/>
                  <a:pt x="294651" y="919474"/>
                  <a:pt x="346841" y="893379"/>
                </a:cubicBezTo>
                <a:cubicBezTo>
                  <a:pt x="455248" y="839175"/>
                  <a:pt x="340143" y="919353"/>
                  <a:pt x="493986" y="819807"/>
                </a:cubicBezTo>
                <a:cubicBezTo>
                  <a:pt x="582911" y="762267"/>
                  <a:pt x="664155" y="692569"/>
                  <a:pt x="756744" y="641131"/>
                </a:cubicBezTo>
                <a:cubicBezTo>
                  <a:pt x="788275" y="623614"/>
                  <a:pt x="819076" y="604710"/>
                  <a:pt x="851338" y="588579"/>
                </a:cubicBezTo>
                <a:cubicBezTo>
                  <a:pt x="882200" y="573148"/>
                  <a:pt x="916043" y="563781"/>
                  <a:pt x="945931" y="546538"/>
                </a:cubicBezTo>
                <a:cubicBezTo>
                  <a:pt x="1007377" y="511088"/>
                  <a:pt x="1056804" y="451786"/>
                  <a:pt x="1124606" y="430924"/>
                </a:cubicBezTo>
                <a:cubicBezTo>
                  <a:pt x="1282360" y="382385"/>
                  <a:pt x="1417063" y="347052"/>
                  <a:pt x="1566041" y="252248"/>
                </a:cubicBezTo>
                <a:cubicBezTo>
                  <a:pt x="1604579" y="227724"/>
                  <a:pt x="1640024" y="197477"/>
                  <a:pt x="1681655" y="178676"/>
                </a:cubicBezTo>
                <a:cubicBezTo>
                  <a:pt x="1749312" y="148121"/>
                  <a:pt x="1822729" y="132155"/>
                  <a:pt x="1891862" y="105103"/>
                </a:cubicBezTo>
                <a:cubicBezTo>
                  <a:pt x="1933490" y="88814"/>
                  <a:pt x="1917133" y="77746"/>
                  <a:pt x="1954924" y="52552"/>
                </a:cubicBezTo>
                <a:cubicBezTo>
                  <a:pt x="1964142" y="46406"/>
                  <a:pt x="1976546" y="46996"/>
                  <a:pt x="1986455" y="42041"/>
                </a:cubicBezTo>
                <a:cubicBezTo>
                  <a:pt x="2012975" y="28781"/>
                  <a:pt x="2019453" y="19554"/>
                  <a:pt x="2039006"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extLst>
      <p:ext uri="{BB962C8B-B14F-4D97-AF65-F5344CB8AC3E}">
        <p14:creationId xmlns:p14="http://schemas.microsoft.com/office/powerpoint/2010/main" val="1448046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C0EE-FCAB-B20A-5149-3F7C451CE619}"/>
              </a:ext>
            </a:extLst>
          </p:cNvPr>
          <p:cNvSpPr>
            <a:spLocks noGrp="1"/>
          </p:cNvSpPr>
          <p:nvPr>
            <p:ph type="title"/>
          </p:nvPr>
        </p:nvSpPr>
        <p:spPr/>
        <p:txBody>
          <a:bodyPr/>
          <a:lstStyle/>
          <a:p>
            <a:r>
              <a:rPr lang="zh-CN" altLang="en-US" dirty="0">
                <a:cs typeface="+mn-ea"/>
                <a:sym typeface="+mn-lt"/>
              </a:rPr>
              <a:t>选择拒绝自动重复请求</a:t>
            </a:r>
            <a:r>
              <a:rPr lang="zh-CN" altLang="en-US" sz="3200" b="1" dirty="0">
                <a:latin typeface="+mn-lt"/>
                <a:ea typeface="+mn-ea"/>
                <a:cs typeface="+mn-ea"/>
                <a:sym typeface="+mn-lt"/>
              </a:rPr>
              <a:t>协议</a:t>
            </a:r>
            <a:r>
              <a:rPr lang="en-US" altLang="zh-CN" sz="3200" b="1" dirty="0">
                <a:latin typeface="+mn-lt"/>
                <a:ea typeface="+mn-ea"/>
                <a:cs typeface="+mn-ea"/>
                <a:sym typeface="+mn-lt"/>
              </a:rPr>
              <a:t>(SR)</a:t>
            </a:r>
            <a:endParaRPr lang="zh-CN" altLang="en-US" b="0" dirty="0"/>
          </a:p>
        </p:txBody>
      </p:sp>
      <p:sp>
        <p:nvSpPr>
          <p:cNvPr id="3" name="内容占位符 2">
            <a:extLst>
              <a:ext uri="{FF2B5EF4-FFF2-40B4-BE49-F238E27FC236}">
                <a16:creationId xmlns:a16="http://schemas.microsoft.com/office/drawing/2014/main" id="{4B74CE4B-1ED1-1FB0-C87D-8C483451E380}"/>
              </a:ext>
            </a:extLst>
          </p:cNvPr>
          <p:cNvSpPr>
            <a:spLocks noGrp="1"/>
          </p:cNvSpPr>
          <p:nvPr>
            <p:ph idx="1"/>
          </p:nvPr>
        </p:nvSpPr>
        <p:spPr/>
        <p:txBody>
          <a:bodyPr/>
          <a:lstStyle/>
          <a:p>
            <a:pPr marL="266700" lvl="1" indent="-266700">
              <a:spcBef>
                <a:spcPts val="0"/>
              </a:spcBef>
              <a:buFont typeface="Wingdings" panose="05000000000000000000" pitchFamily="2" charset="2"/>
              <a:buChar char="n"/>
            </a:pPr>
            <a:r>
              <a:rPr kumimoji="1" lang="zh-CN" altLang="en-US" sz="2400" dirty="0">
                <a:cs typeface="+mn-ea"/>
                <a:sym typeface="+mn-lt"/>
              </a:rPr>
              <a:t>若发送方发出连续的若干帧后，收到对其中某一帧的否认帧，或某一帧的定时器超时， 则只重传该出错帧或计时器超时的数据帧</a:t>
            </a:r>
          </a:p>
          <a:p>
            <a:pPr>
              <a:lnSpc>
                <a:spcPct val="120000"/>
              </a:lnSpc>
              <a:spcBef>
                <a:spcPts val="0"/>
              </a:spcBef>
            </a:pPr>
            <a:r>
              <a:rPr kumimoji="1" lang="zh-CN" altLang="en-US" dirty="0">
                <a:latin typeface="+mn-lt"/>
                <a:ea typeface="+mn-ea"/>
                <a:cs typeface="+mn-ea"/>
                <a:sym typeface="+mn-lt"/>
              </a:rPr>
              <a:t>适用场景</a:t>
            </a:r>
          </a:p>
          <a:p>
            <a:pPr lvl="1">
              <a:lnSpc>
                <a:spcPct val="120000"/>
              </a:lnSpc>
              <a:spcBef>
                <a:spcPts val="0"/>
              </a:spcBef>
            </a:pPr>
            <a:r>
              <a:rPr kumimoji="1" lang="zh-CN" altLang="en-US" dirty="0">
                <a:latin typeface="+mn-lt"/>
                <a:ea typeface="+mn-ea"/>
                <a:cs typeface="+mn-ea"/>
                <a:sym typeface="+mn-lt"/>
              </a:rPr>
              <a:t>该策略对应</a:t>
            </a:r>
            <a:r>
              <a:rPr kumimoji="1" lang="zh-CN" altLang="en-US" dirty="0">
                <a:solidFill>
                  <a:srgbClr val="C00000"/>
                </a:solidFill>
                <a:latin typeface="+mn-lt"/>
                <a:ea typeface="+mn-ea"/>
                <a:cs typeface="+mn-ea"/>
                <a:sym typeface="+mn-lt"/>
              </a:rPr>
              <a:t>接收窗口大于</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的情况，即暂存接收窗口中序号在出错帧之后的数据帧</a:t>
            </a:r>
            <a:endParaRPr kumimoji="1" lang="en-US" altLang="zh-CN" dirty="0">
              <a:latin typeface="+mn-lt"/>
              <a:ea typeface="+mn-ea"/>
              <a:cs typeface="+mn-ea"/>
              <a:sym typeface="+mn-lt"/>
            </a:endParaRPr>
          </a:p>
          <a:p>
            <a:pPr lvl="1"/>
            <a:r>
              <a:rPr lang="zh-CN" altLang="en-US" sz="2000" dirty="0"/>
              <a:t>接收设备必须具有排序功能</a:t>
            </a:r>
          </a:p>
          <a:p>
            <a:pPr lvl="1"/>
            <a:r>
              <a:rPr lang="zh-CN" altLang="en-US" sz="2000" dirty="0"/>
              <a:t>发送设备须具有查找机制</a:t>
            </a:r>
          </a:p>
          <a:p>
            <a:pPr lvl="1"/>
            <a:r>
              <a:rPr lang="zh-CN" altLang="en-US" sz="2000" dirty="0"/>
              <a:t>所有的重传帧被排序和所有重复帧被辨别出来并删除之前，所收到的所有帧都必须保存</a:t>
            </a:r>
          </a:p>
          <a:p>
            <a:pPr lvl="1">
              <a:lnSpc>
                <a:spcPct val="120000"/>
              </a:lnSpc>
              <a:spcBef>
                <a:spcPts val="0"/>
              </a:spcBef>
            </a:pP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优缺点</a:t>
            </a:r>
          </a:p>
          <a:p>
            <a:pPr lvl="1">
              <a:lnSpc>
                <a:spcPct val="120000"/>
              </a:lnSpc>
              <a:spcBef>
                <a:spcPts val="0"/>
              </a:spcBef>
            </a:pPr>
            <a:r>
              <a:rPr kumimoji="1" lang="zh-CN" altLang="en-US" dirty="0">
                <a:solidFill>
                  <a:schemeClr val="tx1"/>
                </a:solidFill>
                <a:latin typeface="+mn-lt"/>
                <a:ea typeface="+mn-ea"/>
                <a:cs typeface="+mn-ea"/>
                <a:sym typeface="+mn-lt"/>
              </a:rPr>
              <a:t>优点</a:t>
            </a:r>
            <a:r>
              <a:rPr kumimoji="1" lang="zh-CN" altLang="en-US" dirty="0">
                <a:latin typeface="+mn-lt"/>
                <a:ea typeface="+mn-ea"/>
                <a:cs typeface="+mn-ea"/>
                <a:sym typeface="+mn-lt"/>
              </a:rPr>
              <a:t>：避免重传已正确传送的帧</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缺点：在接收端需要占用一定容量的缓存</a:t>
            </a:r>
          </a:p>
          <a:p>
            <a:endParaRPr lang="zh-CN" altLang="en-US" dirty="0"/>
          </a:p>
        </p:txBody>
      </p:sp>
      <p:sp>
        <p:nvSpPr>
          <p:cNvPr id="4" name="灯片编号占位符 3">
            <a:extLst>
              <a:ext uri="{FF2B5EF4-FFF2-40B4-BE49-F238E27FC236}">
                <a16:creationId xmlns:a16="http://schemas.microsoft.com/office/drawing/2014/main" id="{31BC5706-307D-9386-884F-4AA9C17A60BF}"/>
              </a:ext>
            </a:extLst>
          </p:cNvPr>
          <p:cNvSpPr>
            <a:spLocks noGrp="1"/>
          </p:cNvSpPr>
          <p:nvPr>
            <p:ph type="sldNum" sz="quarter" idx="12"/>
          </p:nvPr>
        </p:nvSpPr>
        <p:spPr/>
        <p:txBody>
          <a:bodyPr/>
          <a:lstStyle/>
          <a:p>
            <a:fld id="{C8BB1146-E542-4D4E-B8E9-6919A11DDD48}" type="slidenum">
              <a:rPr lang="en-US" smtClean="0"/>
              <a:t>66</a:t>
            </a:fld>
            <a:endParaRPr lang="en-US"/>
          </a:p>
        </p:txBody>
      </p:sp>
    </p:spTree>
    <p:extLst>
      <p:ext uri="{BB962C8B-B14F-4D97-AF65-F5344CB8AC3E}">
        <p14:creationId xmlns:p14="http://schemas.microsoft.com/office/powerpoint/2010/main" val="2274460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cs typeface="+mn-ea"/>
                <a:sym typeface="+mn-lt"/>
              </a:rPr>
              <a:t>SR-</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67</a:t>
            </a:fld>
            <a:endParaRPr lang="en-US"/>
          </a:p>
        </p:txBody>
      </p:sp>
    </p:spTree>
    <p:extLst>
      <p:ext uri="{BB962C8B-B14F-4D97-AF65-F5344CB8AC3E}">
        <p14:creationId xmlns:p14="http://schemas.microsoft.com/office/powerpoint/2010/main" val="467271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18863-5E8C-439C-BACB-F30DD272E42A}"/>
              </a:ext>
            </a:extLst>
          </p:cNvPr>
          <p:cNvSpPr>
            <a:spLocks noGrp="1"/>
          </p:cNvSpPr>
          <p:nvPr>
            <p:ph type="title"/>
          </p:nvPr>
        </p:nvSpPr>
        <p:spPr/>
        <p:txBody>
          <a:bodyPr/>
          <a:lstStyle/>
          <a:p>
            <a:r>
              <a:rPr lang="en-US" altLang="zh-CN" dirty="0"/>
              <a:t>SR</a:t>
            </a:r>
            <a:r>
              <a:rPr lang="zh-CN" altLang="en-US" dirty="0"/>
              <a:t>解决帧破坏问题</a:t>
            </a:r>
          </a:p>
        </p:txBody>
      </p:sp>
      <p:sp>
        <p:nvSpPr>
          <p:cNvPr id="4" name="灯片编号占位符 3">
            <a:extLst>
              <a:ext uri="{FF2B5EF4-FFF2-40B4-BE49-F238E27FC236}">
                <a16:creationId xmlns:a16="http://schemas.microsoft.com/office/drawing/2014/main" id="{30D398BE-FCC8-4BD0-820C-AC2F05F4752F}"/>
              </a:ext>
            </a:extLst>
          </p:cNvPr>
          <p:cNvSpPr>
            <a:spLocks noGrp="1"/>
          </p:cNvSpPr>
          <p:nvPr>
            <p:ph type="sldNum" sz="quarter" idx="12"/>
          </p:nvPr>
        </p:nvSpPr>
        <p:spPr/>
        <p:txBody>
          <a:bodyPr/>
          <a:lstStyle/>
          <a:p>
            <a:fld id="{C8BB1146-E542-4D4E-B8E9-6919A11DDD48}" type="slidenum">
              <a:rPr lang="en-US" smtClean="0"/>
              <a:t>68</a:t>
            </a:fld>
            <a:endParaRPr lang="en-US"/>
          </a:p>
        </p:txBody>
      </p:sp>
      <p:sp>
        <p:nvSpPr>
          <p:cNvPr id="5" name="Line 45">
            <a:extLst>
              <a:ext uri="{FF2B5EF4-FFF2-40B4-BE49-F238E27FC236}">
                <a16:creationId xmlns:a16="http://schemas.microsoft.com/office/drawing/2014/main" id="{C4FF6E66-AD94-4DB8-82F4-D78C6EA7D8DE}"/>
              </a:ext>
            </a:extLst>
          </p:cNvPr>
          <p:cNvSpPr>
            <a:spLocks noChangeShapeType="1"/>
          </p:cNvSpPr>
          <p:nvPr/>
        </p:nvSpPr>
        <p:spPr bwMode="auto">
          <a:xfrm>
            <a:off x="3857296" y="1999485"/>
            <a:ext cx="3168679" cy="4172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F0C6FF0C-E8B9-4C72-A933-46C4BD943A27}"/>
              </a:ext>
            </a:extLst>
          </p:cNvPr>
          <p:cNvSpPr txBox="1">
            <a:spLocks noChangeArrowheads="1"/>
          </p:cNvSpPr>
          <p:nvPr/>
        </p:nvSpPr>
        <p:spPr bwMode="auto">
          <a:xfrm>
            <a:off x="3138831" y="232854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7" name="Text Box 4">
            <a:extLst>
              <a:ext uri="{FF2B5EF4-FFF2-40B4-BE49-F238E27FC236}">
                <a16:creationId xmlns:a16="http://schemas.microsoft.com/office/drawing/2014/main" id="{2AA8C64A-060C-488B-879C-2287630BBFC9}"/>
              </a:ext>
            </a:extLst>
          </p:cNvPr>
          <p:cNvSpPr txBox="1">
            <a:spLocks noChangeArrowheads="1"/>
          </p:cNvSpPr>
          <p:nvPr/>
        </p:nvSpPr>
        <p:spPr bwMode="auto">
          <a:xfrm>
            <a:off x="226968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B23B9D9B-9543-4497-BE6A-4E3E192EEEC1}"/>
              </a:ext>
            </a:extLst>
          </p:cNvPr>
          <p:cNvSpPr txBox="1">
            <a:spLocks noChangeArrowheads="1"/>
          </p:cNvSpPr>
          <p:nvPr/>
        </p:nvSpPr>
        <p:spPr bwMode="auto">
          <a:xfrm>
            <a:off x="774444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D649448B-54E9-4A43-84E4-BC2CE3AF4186}"/>
              </a:ext>
            </a:extLst>
          </p:cNvPr>
          <p:cNvSpPr txBox="1">
            <a:spLocks noChangeArrowheads="1"/>
          </p:cNvSpPr>
          <p:nvPr/>
        </p:nvSpPr>
        <p:spPr bwMode="auto">
          <a:xfrm>
            <a:off x="3138831" y="2688908"/>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6EC88F56-FF7D-4043-8F7E-50F9C645A32F}"/>
              </a:ext>
            </a:extLst>
          </p:cNvPr>
          <p:cNvSpPr txBox="1">
            <a:spLocks noChangeArrowheads="1"/>
          </p:cNvSpPr>
          <p:nvPr/>
        </p:nvSpPr>
        <p:spPr bwMode="auto">
          <a:xfrm>
            <a:off x="3138831" y="34096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187D041A-B526-4D96-9755-44E2A1C8CA7E}"/>
              </a:ext>
            </a:extLst>
          </p:cNvPr>
          <p:cNvSpPr txBox="1">
            <a:spLocks noChangeArrowheads="1"/>
          </p:cNvSpPr>
          <p:nvPr/>
        </p:nvSpPr>
        <p:spPr bwMode="auto">
          <a:xfrm>
            <a:off x="3138831" y="41287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52AD54D0-2A44-4885-97E4-92B68C51C1B5}"/>
              </a:ext>
            </a:extLst>
          </p:cNvPr>
          <p:cNvSpPr txBox="1">
            <a:spLocks noChangeArrowheads="1"/>
          </p:cNvSpPr>
          <p:nvPr/>
        </p:nvSpPr>
        <p:spPr bwMode="auto">
          <a:xfrm>
            <a:off x="3138831" y="30492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073DA721-8025-4FD6-BF38-867BE51EFD30}"/>
              </a:ext>
            </a:extLst>
          </p:cNvPr>
          <p:cNvSpPr txBox="1">
            <a:spLocks noChangeArrowheads="1"/>
          </p:cNvSpPr>
          <p:nvPr/>
        </p:nvSpPr>
        <p:spPr bwMode="auto">
          <a:xfrm>
            <a:off x="3138831" y="3769995"/>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85713B5C-F8AF-435C-A26C-725A49ED7DBB}"/>
              </a:ext>
            </a:extLst>
          </p:cNvPr>
          <p:cNvSpPr txBox="1">
            <a:spLocks noChangeArrowheads="1"/>
          </p:cNvSpPr>
          <p:nvPr/>
        </p:nvSpPr>
        <p:spPr bwMode="auto">
          <a:xfrm>
            <a:off x="3138831" y="44891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3D81FF92-896B-49C1-83B3-F21152AD58DF}"/>
              </a:ext>
            </a:extLst>
          </p:cNvPr>
          <p:cNvSpPr txBox="1">
            <a:spLocks noChangeArrowheads="1"/>
          </p:cNvSpPr>
          <p:nvPr/>
        </p:nvSpPr>
        <p:spPr bwMode="auto">
          <a:xfrm>
            <a:off x="6883743" y="244729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0</a:t>
            </a:r>
          </a:p>
        </p:txBody>
      </p:sp>
      <p:sp>
        <p:nvSpPr>
          <p:cNvPr id="18" name="Text Box 17">
            <a:extLst>
              <a:ext uri="{FF2B5EF4-FFF2-40B4-BE49-F238E27FC236}">
                <a16:creationId xmlns:a16="http://schemas.microsoft.com/office/drawing/2014/main" id="{43E17FB2-8BA1-4E31-AB12-2948D52087C0}"/>
              </a:ext>
            </a:extLst>
          </p:cNvPr>
          <p:cNvSpPr txBox="1">
            <a:spLocks noChangeArrowheads="1"/>
          </p:cNvSpPr>
          <p:nvPr/>
        </p:nvSpPr>
        <p:spPr bwMode="auto">
          <a:xfrm>
            <a:off x="6883743" y="280765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6C16603F-FAE1-46F0-9E34-DB2ED4B1324F}"/>
              </a:ext>
            </a:extLst>
          </p:cNvPr>
          <p:cNvSpPr txBox="1">
            <a:spLocks noChangeArrowheads="1"/>
          </p:cNvSpPr>
          <p:nvPr/>
        </p:nvSpPr>
        <p:spPr bwMode="auto">
          <a:xfrm>
            <a:off x="6883743" y="3169920"/>
            <a:ext cx="914033" cy="362343"/>
          </a:xfrm>
          <a:prstGeom prst="rect">
            <a:avLst/>
          </a:prstGeom>
          <a:solidFill>
            <a:srgbClr val="FF000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2</a:t>
            </a:r>
          </a:p>
        </p:txBody>
      </p:sp>
      <p:sp>
        <p:nvSpPr>
          <p:cNvPr id="20" name="Text Box 19">
            <a:extLst>
              <a:ext uri="{FF2B5EF4-FFF2-40B4-BE49-F238E27FC236}">
                <a16:creationId xmlns:a16="http://schemas.microsoft.com/office/drawing/2014/main" id="{B2D0A742-7BF3-4DE4-96DF-3A9A2B08BBE2}"/>
              </a:ext>
            </a:extLst>
          </p:cNvPr>
          <p:cNvSpPr txBox="1">
            <a:spLocks noChangeArrowheads="1"/>
          </p:cNvSpPr>
          <p:nvPr/>
        </p:nvSpPr>
        <p:spPr bwMode="auto">
          <a:xfrm>
            <a:off x="6883743" y="426466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1" name="Text Box 21">
            <a:extLst>
              <a:ext uri="{FF2B5EF4-FFF2-40B4-BE49-F238E27FC236}">
                <a16:creationId xmlns:a16="http://schemas.microsoft.com/office/drawing/2014/main" id="{01E58BC4-7F7D-40A9-B58F-D453AE66E342}"/>
              </a:ext>
            </a:extLst>
          </p:cNvPr>
          <p:cNvSpPr txBox="1">
            <a:spLocks noChangeArrowheads="1"/>
          </p:cNvSpPr>
          <p:nvPr/>
        </p:nvSpPr>
        <p:spPr bwMode="auto">
          <a:xfrm>
            <a:off x="6883743" y="3904298"/>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2" name="Text Box 22">
            <a:extLst>
              <a:ext uri="{FF2B5EF4-FFF2-40B4-BE49-F238E27FC236}">
                <a16:creationId xmlns:a16="http://schemas.microsoft.com/office/drawing/2014/main" id="{1BEF0F26-F0E2-4E72-91B6-F01F568FD1D9}"/>
              </a:ext>
            </a:extLst>
          </p:cNvPr>
          <p:cNvSpPr txBox="1">
            <a:spLocks noChangeArrowheads="1"/>
          </p:cNvSpPr>
          <p:nvPr/>
        </p:nvSpPr>
        <p:spPr bwMode="auto">
          <a:xfrm>
            <a:off x="6883743" y="462502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3" name="Text Box 24">
            <a:extLst>
              <a:ext uri="{FF2B5EF4-FFF2-40B4-BE49-F238E27FC236}">
                <a16:creationId xmlns:a16="http://schemas.microsoft.com/office/drawing/2014/main" id="{320F845F-2162-49CE-AAB2-3B1C8BEE4F2E}"/>
              </a:ext>
            </a:extLst>
          </p:cNvPr>
          <p:cNvSpPr txBox="1">
            <a:spLocks noChangeArrowheads="1"/>
          </p:cNvSpPr>
          <p:nvPr/>
        </p:nvSpPr>
        <p:spPr bwMode="auto">
          <a:xfrm>
            <a:off x="6883743" y="4985385"/>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4" name="Text Box 26">
            <a:extLst>
              <a:ext uri="{FF2B5EF4-FFF2-40B4-BE49-F238E27FC236}">
                <a16:creationId xmlns:a16="http://schemas.microsoft.com/office/drawing/2014/main" id="{1ACD844F-0040-482A-B3C7-972BDE2B5B5B}"/>
              </a:ext>
            </a:extLst>
          </p:cNvPr>
          <p:cNvSpPr txBox="1">
            <a:spLocks noChangeArrowheads="1"/>
          </p:cNvSpPr>
          <p:nvPr/>
        </p:nvSpPr>
        <p:spPr bwMode="auto">
          <a:xfrm>
            <a:off x="7027565" y="3543935"/>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NAK2</a:t>
            </a:r>
          </a:p>
        </p:txBody>
      </p:sp>
      <p:sp>
        <p:nvSpPr>
          <p:cNvPr id="25" name="Line 28">
            <a:extLst>
              <a:ext uri="{FF2B5EF4-FFF2-40B4-BE49-F238E27FC236}">
                <a16:creationId xmlns:a16="http://schemas.microsoft.com/office/drawing/2014/main" id="{65B1F5CA-49F6-465A-9F8B-F5DC205E2DE0}"/>
              </a:ext>
            </a:extLst>
          </p:cNvPr>
          <p:cNvSpPr>
            <a:spLocks noChangeShapeType="1"/>
          </p:cNvSpPr>
          <p:nvPr/>
        </p:nvSpPr>
        <p:spPr bwMode="auto">
          <a:xfrm>
            <a:off x="4077654" y="247300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9">
            <a:extLst>
              <a:ext uri="{FF2B5EF4-FFF2-40B4-BE49-F238E27FC236}">
                <a16:creationId xmlns:a16="http://schemas.microsoft.com/office/drawing/2014/main" id="{552D1CA4-5F8E-4378-8843-D5B167E15B95}"/>
              </a:ext>
            </a:extLst>
          </p:cNvPr>
          <p:cNvSpPr>
            <a:spLocks noChangeShapeType="1"/>
          </p:cNvSpPr>
          <p:nvPr/>
        </p:nvSpPr>
        <p:spPr bwMode="auto">
          <a:xfrm>
            <a:off x="4077654" y="283337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30">
            <a:extLst>
              <a:ext uri="{FF2B5EF4-FFF2-40B4-BE49-F238E27FC236}">
                <a16:creationId xmlns:a16="http://schemas.microsoft.com/office/drawing/2014/main" id="{4923134C-132C-4C30-9384-A32E7F0B9AEA}"/>
              </a:ext>
            </a:extLst>
          </p:cNvPr>
          <p:cNvSpPr>
            <a:spLocks noChangeShapeType="1"/>
          </p:cNvSpPr>
          <p:nvPr/>
        </p:nvSpPr>
        <p:spPr bwMode="auto">
          <a:xfrm>
            <a:off x="4077654" y="3193734"/>
            <a:ext cx="2809875" cy="1428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1">
            <a:extLst>
              <a:ext uri="{FF2B5EF4-FFF2-40B4-BE49-F238E27FC236}">
                <a16:creationId xmlns:a16="http://schemas.microsoft.com/office/drawing/2014/main" id="{C1AB8F13-3B88-4EDC-908F-04183FB3DF0F}"/>
              </a:ext>
            </a:extLst>
          </p:cNvPr>
          <p:cNvSpPr>
            <a:spLocks noChangeShapeType="1"/>
          </p:cNvSpPr>
          <p:nvPr/>
        </p:nvSpPr>
        <p:spPr bwMode="auto">
          <a:xfrm>
            <a:off x="4077654" y="3554096"/>
            <a:ext cx="2808287" cy="5508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2">
            <a:extLst>
              <a:ext uri="{FF2B5EF4-FFF2-40B4-BE49-F238E27FC236}">
                <a16:creationId xmlns:a16="http://schemas.microsoft.com/office/drawing/2014/main" id="{6433716F-3E0F-414E-9A05-58BE783E54C3}"/>
              </a:ext>
            </a:extLst>
          </p:cNvPr>
          <p:cNvSpPr>
            <a:spLocks noChangeShapeType="1"/>
          </p:cNvSpPr>
          <p:nvPr/>
        </p:nvSpPr>
        <p:spPr bwMode="auto">
          <a:xfrm>
            <a:off x="4077654" y="4633595"/>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5">
            <a:extLst>
              <a:ext uri="{FF2B5EF4-FFF2-40B4-BE49-F238E27FC236}">
                <a16:creationId xmlns:a16="http://schemas.microsoft.com/office/drawing/2014/main" id="{A1778110-CDD3-4341-9D62-5FF14312E131}"/>
              </a:ext>
            </a:extLst>
          </p:cNvPr>
          <p:cNvSpPr>
            <a:spLocks noChangeShapeType="1"/>
          </p:cNvSpPr>
          <p:nvPr/>
        </p:nvSpPr>
        <p:spPr bwMode="auto">
          <a:xfrm>
            <a:off x="4077654" y="4273233"/>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6">
            <a:extLst>
              <a:ext uri="{FF2B5EF4-FFF2-40B4-BE49-F238E27FC236}">
                <a16:creationId xmlns:a16="http://schemas.microsoft.com/office/drawing/2014/main" id="{1A24D13A-E88B-4EF0-8288-1FE3664E07D9}"/>
              </a:ext>
            </a:extLst>
          </p:cNvPr>
          <p:cNvSpPr>
            <a:spLocks noChangeShapeType="1"/>
          </p:cNvSpPr>
          <p:nvPr/>
        </p:nvSpPr>
        <p:spPr bwMode="auto">
          <a:xfrm>
            <a:off x="4077654" y="3912870"/>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7">
            <a:extLst>
              <a:ext uri="{FF2B5EF4-FFF2-40B4-BE49-F238E27FC236}">
                <a16:creationId xmlns:a16="http://schemas.microsoft.com/office/drawing/2014/main" id="{26B68382-F5B5-4532-AFD2-C440C7998E7D}"/>
              </a:ext>
            </a:extLst>
          </p:cNvPr>
          <p:cNvSpPr>
            <a:spLocks noChangeShapeType="1"/>
          </p:cNvSpPr>
          <p:nvPr/>
        </p:nvSpPr>
        <p:spPr bwMode="auto">
          <a:xfrm flipH="1">
            <a:off x="4077654" y="3696970"/>
            <a:ext cx="2809875" cy="7683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AutoShape 39">
            <a:extLst>
              <a:ext uri="{FF2B5EF4-FFF2-40B4-BE49-F238E27FC236}">
                <a16:creationId xmlns:a16="http://schemas.microsoft.com/office/drawing/2014/main" id="{B507E4FF-65FF-448B-B94B-463BC0C684A5}"/>
              </a:ext>
            </a:extLst>
          </p:cNvPr>
          <p:cNvSpPr>
            <a:spLocks noChangeArrowheads="1"/>
          </p:cNvSpPr>
          <p:nvPr/>
        </p:nvSpPr>
        <p:spPr bwMode="auto">
          <a:xfrm>
            <a:off x="8254366" y="3096895"/>
            <a:ext cx="2635140" cy="431800"/>
          </a:xfrm>
          <a:prstGeom prst="wedgeRoundRectCallout">
            <a:avLst>
              <a:gd name="adj1" fmla="val -68220"/>
              <a:gd name="adj2" fmla="val 5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Step1</a:t>
            </a:r>
            <a:r>
              <a:rPr lang="zh-CN" altLang="en-US" kern="0" dirty="0">
                <a:solidFill>
                  <a:srgbClr val="000000"/>
                </a:solidFill>
                <a:cs typeface="+mn-ea"/>
                <a:sym typeface="+mn-lt"/>
              </a:rPr>
              <a:t>：错误检测</a:t>
            </a:r>
          </a:p>
        </p:txBody>
      </p:sp>
      <p:sp>
        <p:nvSpPr>
          <p:cNvPr id="34" name="Text Box 42">
            <a:extLst>
              <a:ext uri="{FF2B5EF4-FFF2-40B4-BE49-F238E27FC236}">
                <a16:creationId xmlns:a16="http://schemas.microsoft.com/office/drawing/2014/main" id="{7B1780A9-69C1-4E9F-91B8-F6D17E1E0BE5}"/>
              </a:ext>
            </a:extLst>
          </p:cNvPr>
          <p:cNvSpPr txBox="1">
            <a:spLocks noChangeArrowheads="1"/>
          </p:cNvSpPr>
          <p:nvPr/>
        </p:nvSpPr>
        <p:spPr bwMode="auto">
          <a:xfrm>
            <a:off x="7025976" y="5345748"/>
            <a:ext cx="718466" cy="360612"/>
          </a:xfrm>
          <a:prstGeom prst="rect">
            <a:avLst/>
          </a:prstGeom>
          <a:solidFill>
            <a:srgbClr val="99CC00">
              <a:alpha val="44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cs typeface="+mn-ea"/>
                <a:sym typeface="+mn-lt"/>
              </a:rPr>
              <a:t>ACK5</a:t>
            </a:r>
          </a:p>
        </p:txBody>
      </p:sp>
      <p:sp>
        <p:nvSpPr>
          <p:cNvPr id="35" name="Text Box 43">
            <a:extLst>
              <a:ext uri="{FF2B5EF4-FFF2-40B4-BE49-F238E27FC236}">
                <a16:creationId xmlns:a16="http://schemas.microsoft.com/office/drawing/2014/main" id="{B505A130-D158-45E5-87EB-17BDC29BF04C}"/>
              </a:ext>
            </a:extLst>
          </p:cNvPr>
          <p:cNvSpPr txBox="1">
            <a:spLocks noChangeArrowheads="1"/>
          </p:cNvSpPr>
          <p:nvPr/>
        </p:nvSpPr>
        <p:spPr bwMode="auto">
          <a:xfrm>
            <a:off x="5156498" y="4681220"/>
            <a:ext cx="595035" cy="362343"/>
          </a:xfrm>
          <a:prstGeom prst="rect">
            <a:avLst/>
          </a:prstGeom>
          <a:solidFill>
            <a:srgbClr val="00B05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cs typeface="+mn-ea"/>
                <a:sym typeface="+mn-lt"/>
              </a:rPr>
              <a:t>重发</a:t>
            </a:r>
          </a:p>
        </p:txBody>
      </p:sp>
      <p:sp>
        <p:nvSpPr>
          <p:cNvPr id="36" name="Line 44">
            <a:extLst>
              <a:ext uri="{FF2B5EF4-FFF2-40B4-BE49-F238E27FC236}">
                <a16:creationId xmlns:a16="http://schemas.microsoft.com/office/drawing/2014/main" id="{DBAB9B35-6E7D-4A95-B467-633DA82B478C}"/>
              </a:ext>
            </a:extLst>
          </p:cNvPr>
          <p:cNvSpPr>
            <a:spLocks noChangeShapeType="1"/>
          </p:cNvSpPr>
          <p:nvPr/>
        </p:nvSpPr>
        <p:spPr bwMode="auto">
          <a:xfrm flipH="1">
            <a:off x="4077654" y="5473383"/>
            <a:ext cx="2808287"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7" name="AutoShape 39">
            <a:extLst>
              <a:ext uri="{FF2B5EF4-FFF2-40B4-BE49-F238E27FC236}">
                <a16:creationId xmlns:a16="http://schemas.microsoft.com/office/drawing/2014/main" id="{76007A0A-ABDB-48B9-A0DD-8829C018C651}"/>
              </a:ext>
            </a:extLst>
          </p:cNvPr>
          <p:cNvSpPr>
            <a:spLocks noChangeArrowheads="1"/>
          </p:cNvSpPr>
          <p:nvPr/>
        </p:nvSpPr>
        <p:spPr bwMode="auto">
          <a:xfrm>
            <a:off x="8329691" y="3968159"/>
            <a:ext cx="2559815" cy="431800"/>
          </a:xfrm>
          <a:prstGeom prst="wedgeRoundRectCallout">
            <a:avLst>
              <a:gd name="adj1" fmla="val -72790"/>
              <a:gd name="adj2" fmla="val -104616"/>
              <a:gd name="adj3" fmla="val 16667"/>
            </a:avLst>
          </a:prstGeom>
          <a:solidFill>
            <a:srgbClr val="FF3300">
              <a:alpha val="24000"/>
            </a:srgbClr>
          </a:solidFill>
          <a:ln w="635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Step2</a:t>
            </a:r>
            <a:r>
              <a:rPr kumimoji="0" lang="zh-CN" altLang="en-US" sz="1800" b="0" i="0" u="none" strike="noStrike" kern="0" cap="none" spc="0" normalizeH="0" baseline="0" noProof="0" dirty="0">
                <a:ln>
                  <a:noFill/>
                </a:ln>
                <a:solidFill>
                  <a:srgbClr val="000000"/>
                </a:solidFill>
                <a:effectLst/>
                <a:uLnTx/>
                <a:uFillTx/>
                <a:cs typeface="+mn-ea"/>
                <a:sym typeface="+mn-lt"/>
              </a:rPr>
              <a:t>：发送否定应答</a:t>
            </a:r>
          </a:p>
        </p:txBody>
      </p:sp>
      <p:sp>
        <p:nvSpPr>
          <p:cNvPr id="38" name="AutoShape 39">
            <a:extLst>
              <a:ext uri="{FF2B5EF4-FFF2-40B4-BE49-F238E27FC236}">
                <a16:creationId xmlns:a16="http://schemas.microsoft.com/office/drawing/2014/main" id="{CAD30E22-00D0-41AF-A77E-6313FF436DE9}"/>
              </a:ext>
            </a:extLst>
          </p:cNvPr>
          <p:cNvSpPr>
            <a:spLocks noChangeArrowheads="1"/>
          </p:cNvSpPr>
          <p:nvPr/>
        </p:nvSpPr>
        <p:spPr bwMode="auto">
          <a:xfrm>
            <a:off x="1934153" y="5323074"/>
            <a:ext cx="2218747" cy="431800"/>
          </a:xfrm>
          <a:prstGeom prst="wedgeRoundRectCallout">
            <a:avLst>
              <a:gd name="adj1" fmla="val 65597"/>
              <a:gd name="adj2" fmla="val -18780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Step3</a:t>
            </a:r>
            <a:r>
              <a:rPr lang="zh-CN" altLang="en-US" kern="0" dirty="0">
                <a:solidFill>
                  <a:srgbClr val="000000"/>
                </a:solidFill>
                <a:cs typeface="+mn-ea"/>
                <a:sym typeface="+mn-lt"/>
              </a:rPr>
              <a:t>：重发数据帧</a:t>
            </a:r>
          </a:p>
        </p:txBody>
      </p:sp>
      <p:pic>
        <p:nvPicPr>
          <p:cNvPr id="39" name="图形 38">
            <a:extLst>
              <a:ext uri="{FF2B5EF4-FFF2-40B4-BE49-F238E27FC236}">
                <a16:creationId xmlns:a16="http://schemas.microsoft.com/office/drawing/2014/main" id="{E13B88B6-403D-4B3D-9BC8-23EC7A4001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8462" y="1791180"/>
            <a:ext cx="588835" cy="445833"/>
          </a:xfrm>
          <a:prstGeom prst="rect">
            <a:avLst/>
          </a:prstGeom>
        </p:spPr>
      </p:pic>
      <p:pic>
        <p:nvPicPr>
          <p:cNvPr id="40" name="图形 39">
            <a:extLst>
              <a:ext uri="{FF2B5EF4-FFF2-40B4-BE49-F238E27FC236}">
                <a16:creationId xmlns:a16="http://schemas.microsoft.com/office/drawing/2014/main" id="{84FB090C-0915-477E-A2D1-C1BBB48C3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5976" y="1802777"/>
            <a:ext cx="588835" cy="445833"/>
          </a:xfrm>
          <a:prstGeom prst="rect">
            <a:avLst/>
          </a:prstGeom>
        </p:spPr>
      </p:pic>
    </p:spTree>
    <p:extLst>
      <p:ext uri="{BB962C8B-B14F-4D97-AF65-F5344CB8AC3E}">
        <p14:creationId xmlns:p14="http://schemas.microsoft.com/office/powerpoint/2010/main" val="866868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B4D28-FB7E-498C-B500-15499A3AAB2C}"/>
              </a:ext>
            </a:extLst>
          </p:cNvPr>
          <p:cNvSpPr>
            <a:spLocks noGrp="1"/>
          </p:cNvSpPr>
          <p:nvPr>
            <p:ph type="title"/>
          </p:nvPr>
        </p:nvSpPr>
        <p:spPr/>
        <p:txBody>
          <a:bodyPr/>
          <a:lstStyle/>
          <a:p>
            <a:r>
              <a:rPr lang="en-US" altLang="zh-CN" dirty="0"/>
              <a:t>SR</a:t>
            </a:r>
            <a:r>
              <a:rPr lang="zh-CN" altLang="en-US" dirty="0"/>
              <a:t>解决数据帧丢失问题</a:t>
            </a:r>
          </a:p>
        </p:txBody>
      </p:sp>
      <p:sp>
        <p:nvSpPr>
          <p:cNvPr id="4" name="灯片编号占位符 3">
            <a:extLst>
              <a:ext uri="{FF2B5EF4-FFF2-40B4-BE49-F238E27FC236}">
                <a16:creationId xmlns:a16="http://schemas.microsoft.com/office/drawing/2014/main" id="{FCB2C62E-F3E0-4E4E-AC64-BBD122642549}"/>
              </a:ext>
            </a:extLst>
          </p:cNvPr>
          <p:cNvSpPr>
            <a:spLocks noGrp="1"/>
          </p:cNvSpPr>
          <p:nvPr>
            <p:ph type="sldNum" sz="quarter" idx="12"/>
          </p:nvPr>
        </p:nvSpPr>
        <p:spPr/>
        <p:txBody>
          <a:bodyPr/>
          <a:lstStyle/>
          <a:p>
            <a:fld id="{C8BB1146-E542-4D4E-B8E9-6919A11DDD48}" type="slidenum">
              <a:rPr lang="en-US" smtClean="0"/>
              <a:t>69</a:t>
            </a:fld>
            <a:endParaRPr lang="en-US"/>
          </a:p>
        </p:txBody>
      </p:sp>
      <p:sp>
        <p:nvSpPr>
          <p:cNvPr id="5" name="Line 41">
            <a:extLst>
              <a:ext uri="{FF2B5EF4-FFF2-40B4-BE49-F238E27FC236}">
                <a16:creationId xmlns:a16="http://schemas.microsoft.com/office/drawing/2014/main" id="{5D6EBC66-C4C5-4FAF-B001-EF76CF33CD17}"/>
              </a:ext>
            </a:extLst>
          </p:cNvPr>
          <p:cNvSpPr>
            <a:spLocks noChangeShapeType="1"/>
          </p:cNvSpPr>
          <p:nvPr/>
        </p:nvSpPr>
        <p:spPr bwMode="auto">
          <a:xfrm>
            <a:off x="4224655" y="1454382"/>
            <a:ext cx="323538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D1AB1A71-E42E-4128-8702-780A0502ABDE}"/>
              </a:ext>
            </a:extLst>
          </p:cNvPr>
          <p:cNvSpPr txBox="1">
            <a:spLocks noChangeArrowheads="1"/>
          </p:cNvSpPr>
          <p:nvPr/>
        </p:nvSpPr>
        <p:spPr bwMode="auto">
          <a:xfrm>
            <a:off x="3573171" y="172042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0</a:t>
            </a:r>
          </a:p>
        </p:txBody>
      </p:sp>
      <p:sp>
        <p:nvSpPr>
          <p:cNvPr id="7" name="Text Box 4">
            <a:extLst>
              <a:ext uri="{FF2B5EF4-FFF2-40B4-BE49-F238E27FC236}">
                <a16:creationId xmlns:a16="http://schemas.microsoft.com/office/drawing/2014/main" id="{99111F48-F082-4790-9912-69F2C304A549}"/>
              </a:ext>
            </a:extLst>
          </p:cNvPr>
          <p:cNvSpPr txBox="1">
            <a:spLocks noChangeArrowheads="1"/>
          </p:cNvSpPr>
          <p:nvPr/>
        </p:nvSpPr>
        <p:spPr bwMode="auto">
          <a:xfrm>
            <a:off x="2700925" y="12314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C2B8C457-BBDB-4FBE-94CA-84C287921694}"/>
              </a:ext>
            </a:extLst>
          </p:cNvPr>
          <p:cNvSpPr txBox="1">
            <a:spLocks noChangeArrowheads="1"/>
          </p:cNvSpPr>
          <p:nvPr/>
        </p:nvSpPr>
        <p:spPr bwMode="auto">
          <a:xfrm>
            <a:off x="8180371" y="1239452"/>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4080C608-4E98-462B-8C16-5E448360CF35}"/>
              </a:ext>
            </a:extLst>
          </p:cNvPr>
          <p:cNvSpPr txBox="1">
            <a:spLocks noChangeArrowheads="1"/>
          </p:cNvSpPr>
          <p:nvPr/>
        </p:nvSpPr>
        <p:spPr bwMode="auto">
          <a:xfrm>
            <a:off x="3573171" y="2080791"/>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17AD6757-C70B-4FBF-810E-50E2900B8950}"/>
              </a:ext>
            </a:extLst>
          </p:cNvPr>
          <p:cNvSpPr txBox="1">
            <a:spLocks noChangeArrowheads="1"/>
          </p:cNvSpPr>
          <p:nvPr/>
        </p:nvSpPr>
        <p:spPr bwMode="auto">
          <a:xfrm>
            <a:off x="3573171" y="28015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6F74A68A-03A3-4AFA-A8D0-6B78CE634243}"/>
              </a:ext>
            </a:extLst>
          </p:cNvPr>
          <p:cNvSpPr txBox="1">
            <a:spLocks noChangeArrowheads="1"/>
          </p:cNvSpPr>
          <p:nvPr/>
        </p:nvSpPr>
        <p:spPr bwMode="auto">
          <a:xfrm>
            <a:off x="3573171" y="35206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334063D5-C925-4AC4-8A2D-1A567AD6DC72}"/>
              </a:ext>
            </a:extLst>
          </p:cNvPr>
          <p:cNvSpPr txBox="1">
            <a:spLocks noChangeArrowheads="1"/>
          </p:cNvSpPr>
          <p:nvPr/>
        </p:nvSpPr>
        <p:spPr bwMode="auto">
          <a:xfrm>
            <a:off x="3573171" y="24411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7B883C22-4741-4EDA-ACC3-8EECBC844109}"/>
              </a:ext>
            </a:extLst>
          </p:cNvPr>
          <p:cNvSpPr txBox="1">
            <a:spLocks noChangeArrowheads="1"/>
          </p:cNvSpPr>
          <p:nvPr/>
        </p:nvSpPr>
        <p:spPr bwMode="auto">
          <a:xfrm>
            <a:off x="3573171" y="316187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36B0140D-0D44-4ED6-8CD2-F28E8D40FC53}"/>
              </a:ext>
            </a:extLst>
          </p:cNvPr>
          <p:cNvSpPr txBox="1">
            <a:spLocks noChangeArrowheads="1"/>
          </p:cNvSpPr>
          <p:nvPr/>
        </p:nvSpPr>
        <p:spPr bwMode="auto">
          <a:xfrm>
            <a:off x="3573171" y="38810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8CE60C51-C24B-42F0-8D9F-AE5C7F230318}"/>
              </a:ext>
            </a:extLst>
          </p:cNvPr>
          <p:cNvSpPr txBox="1">
            <a:spLocks noChangeArrowheads="1"/>
          </p:cNvSpPr>
          <p:nvPr/>
        </p:nvSpPr>
        <p:spPr bwMode="auto">
          <a:xfrm>
            <a:off x="7318083" y="179345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cs typeface="+mn-ea"/>
                <a:sym typeface="+mn-lt"/>
              </a:rPr>
              <a:t>数据帧</a:t>
            </a:r>
            <a:r>
              <a:rPr kumimoji="0" lang="en-US" altLang="zh-CN" sz="1600" b="0" i="0" u="none" strike="noStrike" kern="0" cap="none" spc="0" normalizeH="0" baseline="0" noProof="0" dirty="0">
                <a:ln>
                  <a:noFill/>
                </a:ln>
                <a:solidFill>
                  <a:schemeClr val="bg1"/>
                </a:solidFill>
                <a:effectLst/>
                <a:uLnTx/>
                <a:uFillTx/>
                <a:cs typeface="+mn-ea"/>
                <a:sym typeface="+mn-lt"/>
              </a:rPr>
              <a:t>0</a:t>
            </a:r>
          </a:p>
        </p:txBody>
      </p:sp>
      <p:sp>
        <p:nvSpPr>
          <p:cNvPr id="18" name="Text Box 17">
            <a:extLst>
              <a:ext uri="{FF2B5EF4-FFF2-40B4-BE49-F238E27FC236}">
                <a16:creationId xmlns:a16="http://schemas.microsoft.com/office/drawing/2014/main" id="{1BF36AB1-6BD6-4543-BF18-C5E32AE92564}"/>
              </a:ext>
            </a:extLst>
          </p:cNvPr>
          <p:cNvSpPr txBox="1">
            <a:spLocks noChangeArrowheads="1"/>
          </p:cNvSpPr>
          <p:nvPr/>
        </p:nvSpPr>
        <p:spPr bwMode="auto">
          <a:xfrm>
            <a:off x="7318083" y="2153816"/>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792F052A-1A41-44FF-8550-2A16574C66AD}"/>
              </a:ext>
            </a:extLst>
          </p:cNvPr>
          <p:cNvSpPr txBox="1">
            <a:spLocks noChangeArrowheads="1"/>
          </p:cNvSpPr>
          <p:nvPr/>
        </p:nvSpPr>
        <p:spPr bwMode="auto">
          <a:xfrm>
            <a:off x="7318083" y="299360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0" name="Text Box 19">
            <a:extLst>
              <a:ext uri="{FF2B5EF4-FFF2-40B4-BE49-F238E27FC236}">
                <a16:creationId xmlns:a16="http://schemas.microsoft.com/office/drawing/2014/main" id="{8F1626D5-4183-450F-AED5-9AC1E7527A53}"/>
              </a:ext>
            </a:extLst>
          </p:cNvPr>
          <p:cNvSpPr txBox="1">
            <a:spLocks noChangeArrowheads="1"/>
          </p:cNvSpPr>
          <p:nvPr/>
        </p:nvSpPr>
        <p:spPr bwMode="auto">
          <a:xfrm>
            <a:off x="7318083" y="4085169"/>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1" name="Text Box 20">
            <a:extLst>
              <a:ext uri="{FF2B5EF4-FFF2-40B4-BE49-F238E27FC236}">
                <a16:creationId xmlns:a16="http://schemas.microsoft.com/office/drawing/2014/main" id="{02B9230B-4772-4507-992F-EE12005ACBD4}"/>
              </a:ext>
            </a:extLst>
          </p:cNvPr>
          <p:cNvSpPr txBox="1">
            <a:spLocks noChangeArrowheads="1"/>
          </p:cNvSpPr>
          <p:nvPr/>
        </p:nvSpPr>
        <p:spPr bwMode="auto">
          <a:xfrm>
            <a:off x="7318083" y="371369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2" name="Text Box 21">
            <a:extLst>
              <a:ext uri="{FF2B5EF4-FFF2-40B4-BE49-F238E27FC236}">
                <a16:creationId xmlns:a16="http://schemas.microsoft.com/office/drawing/2014/main" id="{157EEF5E-83AA-4BD7-BC83-8D79946C0213}"/>
              </a:ext>
            </a:extLst>
          </p:cNvPr>
          <p:cNvSpPr txBox="1">
            <a:spLocks noChangeArrowheads="1"/>
          </p:cNvSpPr>
          <p:nvPr/>
        </p:nvSpPr>
        <p:spPr bwMode="auto">
          <a:xfrm>
            <a:off x="7318083" y="4445531"/>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3" name="Text Box 22">
            <a:extLst>
              <a:ext uri="{FF2B5EF4-FFF2-40B4-BE49-F238E27FC236}">
                <a16:creationId xmlns:a16="http://schemas.microsoft.com/office/drawing/2014/main" id="{8198C2AD-2D8F-4FB4-8E42-6459BF1C43DE}"/>
              </a:ext>
            </a:extLst>
          </p:cNvPr>
          <p:cNvSpPr txBox="1">
            <a:spLocks noChangeArrowheads="1"/>
          </p:cNvSpPr>
          <p:nvPr/>
        </p:nvSpPr>
        <p:spPr bwMode="auto">
          <a:xfrm>
            <a:off x="7417455" y="4805894"/>
            <a:ext cx="718466" cy="360612"/>
          </a:xfrm>
          <a:prstGeom prst="rect">
            <a:avLst/>
          </a:prstGeom>
          <a:solidFill>
            <a:srgbClr val="99CC00">
              <a:alpha val="44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ACK5</a:t>
            </a:r>
          </a:p>
        </p:txBody>
      </p:sp>
      <p:sp>
        <p:nvSpPr>
          <p:cNvPr id="24" name="Text Box 23">
            <a:extLst>
              <a:ext uri="{FF2B5EF4-FFF2-40B4-BE49-F238E27FC236}">
                <a16:creationId xmlns:a16="http://schemas.microsoft.com/office/drawing/2014/main" id="{8F7663D7-F168-4B69-90BC-5662584178DF}"/>
              </a:ext>
            </a:extLst>
          </p:cNvPr>
          <p:cNvSpPr txBox="1">
            <a:spLocks noChangeArrowheads="1"/>
          </p:cNvSpPr>
          <p:nvPr/>
        </p:nvSpPr>
        <p:spPr bwMode="auto">
          <a:xfrm>
            <a:off x="7461905" y="3353966"/>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5" name="Line 24">
            <a:extLst>
              <a:ext uri="{FF2B5EF4-FFF2-40B4-BE49-F238E27FC236}">
                <a16:creationId xmlns:a16="http://schemas.microsoft.com/office/drawing/2014/main" id="{10FA22F2-74C7-4057-A9F2-C63FBDE259D5}"/>
              </a:ext>
            </a:extLst>
          </p:cNvPr>
          <p:cNvSpPr>
            <a:spLocks noChangeShapeType="1"/>
          </p:cNvSpPr>
          <p:nvPr/>
        </p:nvSpPr>
        <p:spPr bwMode="auto">
          <a:xfrm>
            <a:off x="4511994" y="1864892"/>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ACD268FB-63D5-4378-85CE-677C6766DFE8}"/>
              </a:ext>
            </a:extLst>
          </p:cNvPr>
          <p:cNvSpPr>
            <a:spLocks noChangeShapeType="1"/>
          </p:cNvSpPr>
          <p:nvPr/>
        </p:nvSpPr>
        <p:spPr bwMode="auto">
          <a:xfrm>
            <a:off x="4511994" y="2225254"/>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6">
            <a:extLst>
              <a:ext uri="{FF2B5EF4-FFF2-40B4-BE49-F238E27FC236}">
                <a16:creationId xmlns:a16="http://schemas.microsoft.com/office/drawing/2014/main" id="{70BC5331-1458-454C-9951-8DECD45D9BD2}"/>
              </a:ext>
            </a:extLst>
          </p:cNvPr>
          <p:cNvSpPr>
            <a:spLocks noChangeShapeType="1"/>
          </p:cNvSpPr>
          <p:nvPr/>
        </p:nvSpPr>
        <p:spPr bwMode="auto">
          <a:xfrm>
            <a:off x="4511993" y="2585617"/>
            <a:ext cx="1441450"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27">
            <a:extLst>
              <a:ext uri="{FF2B5EF4-FFF2-40B4-BE49-F238E27FC236}">
                <a16:creationId xmlns:a16="http://schemas.microsoft.com/office/drawing/2014/main" id="{F8414AFC-9CC1-49A1-86A4-3621CB039327}"/>
              </a:ext>
            </a:extLst>
          </p:cNvPr>
          <p:cNvSpPr>
            <a:spLocks noChangeShapeType="1"/>
          </p:cNvSpPr>
          <p:nvPr/>
        </p:nvSpPr>
        <p:spPr bwMode="auto">
          <a:xfrm>
            <a:off x="4511994" y="2945980"/>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28">
            <a:extLst>
              <a:ext uri="{FF2B5EF4-FFF2-40B4-BE49-F238E27FC236}">
                <a16:creationId xmlns:a16="http://schemas.microsoft.com/office/drawing/2014/main" id="{55BC1E99-E4D2-47FC-BC60-44114F56C2BC}"/>
              </a:ext>
            </a:extLst>
          </p:cNvPr>
          <p:cNvSpPr>
            <a:spLocks noChangeShapeType="1"/>
          </p:cNvSpPr>
          <p:nvPr/>
        </p:nvSpPr>
        <p:spPr bwMode="auto">
          <a:xfrm>
            <a:off x="4511994" y="4025480"/>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29">
            <a:extLst>
              <a:ext uri="{FF2B5EF4-FFF2-40B4-BE49-F238E27FC236}">
                <a16:creationId xmlns:a16="http://schemas.microsoft.com/office/drawing/2014/main" id="{64BA0645-FA33-4BBA-AE26-69726261F09A}"/>
              </a:ext>
            </a:extLst>
          </p:cNvPr>
          <p:cNvSpPr>
            <a:spLocks noChangeShapeType="1"/>
          </p:cNvSpPr>
          <p:nvPr/>
        </p:nvSpPr>
        <p:spPr bwMode="auto">
          <a:xfrm flipV="1">
            <a:off x="4511994" y="5081167"/>
            <a:ext cx="2808287" cy="360363"/>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0">
            <a:extLst>
              <a:ext uri="{FF2B5EF4-FFF2-40B4-BE49-F238E27FC236}">
                <a16:creationId xmlns:a16="http://schemas.microsoft.com/office/drawing/2014/main" id="{570C7211-6945-4C6E-A4A5-8FBE541BD045}"/>
              </a:ext>
            </a:extLst>
          </p:cNvPr>
          <p:cNvSpPr>
            <a:spLocks noChangeShapeType="1"/>
          </p:cNvSpPr>
          <p:nvPr/>
        </p:nvSpPr>
        <p:spPr bwMode="auto">
          <a:xfrm>
            <a:off x="4511994" y="3665116"/>
            <a:ext cx="2808287" cy="62388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1">
            <a:extLst>
              <a:ext uri="{FF2B5EF4-FFF2-40B4-BE49-F238E27FC236}">
                <a16:creationId xmlns:a16="http://schemas.microsoft.com/office/drawing/2014/main" id="{33FF7139-452A-461D-9115-32E1F67D8101}"/>
              </a:ext>
            </a:extLst>
          </p:cNvPr>
          <p:cNvSpPr>
            <a:spLocks noChangeShapeType="1"/>
          </p:cNvSpPr>
          <p:nvPr/>
        </p:nvSpPr>
        <p:spPr bwMode="auto">
          <a:xfrm>
            <a:off x="4511994" y="3304755"/>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2">
            <a:extLst>
              <a:ext uri="{FF2B5EF4-FFF2-40B4-BE49-F238E27FC236}">
                <a16:creationId xmlns:a16="http://schemas.microsoft.com/office/drawing/2014/main" id="{5A8775FF-C800-40E3-ACD0-24A2DDBCAC45}"/>
              </a:ext>
            </a:extLst>
          </p:cNvPr>
          <p:cNvSpPr>
            <a:spLocks noChangeShapeType="1"/>
          </p:cNvSpPr>
          <p:nvPr/>
        </p:nvSpPr>
        <p:spPr bwMode="auto">
          <a:xfrm flipH="1">
            <a:off x="4511994" y="3496842"/>
            <a:ext cx="2808287" cy="3603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Text Box 35">
            <a:extLst>
              <a:ext uri="{FF2B5EF4-FFF2-40B4-BE49-F238E27FC236}">
                <a16:creationId xmlns:a16="http://schemas.microsoft.com/office/drawing/2014/main" id="{8E6F3C20-BDF3-4600-AB52-9C9A28208616}"/>
              </a:ext>
            </a:extLst>
          </p:cNvPr>
          <p:cNvSpPr txBox="1">
            <a:spLocks noChangeArrowheads="1"/>
          </p:cNvSpPr>
          <p:nvPr/>
        </p:nvSpPr>
        <p:spPr bwMode="auto">
          <a:xfrm>
            <a:off x="5590838" y="4217566"/>
            <a:ext cx="595035" cy="362343"/>
          </a:xfrm>
          <a:prstGeom prst="rect">
            <a:avLst/>
          </a:prstGeom>
          <a:solidFill>
            <a:srgbClr val="00B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zh-CN" altLang="en-US" dirty="0">
                <a:sym typeface="+mn-lt"/>
              </a:rPr>
              <a:t>重发</a:t>
            </a:r>
          </a:p>
        </p:txBody>
      </p:sp>
      <p:sp>
        <p:nvSpPr>
          <p:cNvPr id="35" name="Text Box 36">
            <a:extLst>
              <a:ext uri="{FF2B5EF4-FFF2-40B4-BE49-F238E27FC236}">
                <a16:creationId xmlns:a16="http://schemas.microsoft.com/office/drawing/2014/main" id="{49520A08-FBA7-4323-BD87-91B906B84605}"/>
              </a:ext>
            </a:extLst>
          </p:cNvPr>
          <p:cNvSpPr txBox="1">
            <a:spLocks noChangeArrowheads="1"/>
          </p:cNvSpPr>
          <p:nvPr/>
        </p:nvSpPr>
        <p:spPr bwMode="auto">
          <a:xfrm>
            <a:off x="5157451" y="2488779"/>
            <a:ext cx="595035" cy="362343"/>
          </a:xfrm>
          <a:prstGeom prst="rect">
            <a:avLst/>
          </a:prstGeom>
          <a:solidFill>
            <a:srgbClr val="FF000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chemeClr val="bg1"/>
                </a:solidFill>
                <a:effectLst/>
                <a:uLnTx/>
                <a:uFillTx/>
                <a:cs typeface="+mn-ea"/>
                <a:sym typeface="+mn-lt"/>
              </a:rPr>
              <a:t>丢失</a:t>
            </a:r>
          </a:p>
        </p:txBody>
      </p:sp>
      <p:pic>
        <p:nvPicPr>
          <p:cNvPr id="37" name="图形 36">
            <a:extLst>
              <a:ext uri="{FF2B5EF4-FFF2-40B4-BE49-F238E27FC236}">
                <a16:creationId xmlns:a16="http://schemas.microsoft.com/office/drawing/2014/main" id="{5F90ADE7-2A9B-45FD-8011-F7E34775F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5820" y="1213039"/>
            <a:ext cx="588835" cy="445833"/>
          </a:xfrm>
          <a:prstGeom prst="rect">
            <a:avLst/>
          </a:prstGeom>
        </p:spPr>
      </p:pic>
      <p:pic>
        <p:nvPicPr>
          <p:cNvPr id="38" name="图形 37">
            <a:extLst>
              <a:ext uri="{FF2B5EF4-FFF2-40B4-BE49-F238E27FC236}">
                <a16:creationId xmlns:a16="http://schemas.microsoft.com/office/drawing/2014/main" id="{4D0F589B-D3F6-45B8-9DCB-5DE77F7A28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0044" y="1231466"/>
            <a:ext cx="588835" cy="445833"/>
          </a:xfrm>
          <a:prstGeom prst="rect">
            <a:avLst/>
          </a:prstGeom>
        </p:spPr>
      </p:pic>
      <p:sp>
        <p:nvSpPr>
          <p:cNvPr id="39" name="矩形 38">
            <a:extLst>
              <a:ext uri="{FF2B5EF4-FFF2-40B4-BE49-F238E27FC236}">
                <a16:creationId xmlns:a16="http://schemas.microsoft.com/office/drawing/2014/main" id="{B21F39C2-5E07-4087-9DF9-FD7018838BDD}"/>
              </a:ext>
            </a:extLst>
          </p:cNvPr>
          <p:cNvSpPr/>
          <p:nvPr/>
        </p:nvSpPr>
        <p:spPr>
          <a:xfrm>
            <a:off x="660400" y="5674453"/>
            <a:ext cx="108712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cs typeface="+mn-ea"/>
                <a:sym typeface="+mn-lt"/>
              </a:rPr>
              <a:t>问题：</a:t>
            </a:r>
            <a:r>
              <a:rPr kumimoji="1" lang="zh-CN" altLang="en-US" sz="2400" dirty="0">
                <a:solidFill>
                  <a:srgbClr val="3333FF"/>
                </a:solidFill>
                <a:latin typeface="+mn-ea"/>
                <a:cs typeface="+mn-ea"/>
                <a:sym typeface="+mn-lt"/>
              </a:rPr>
              <a:t>如果丢失的是最后一帧如何处理？</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2743953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962831F-23D9-4D6C-8878-3951050CF1F1}"/>
              </a:ext>
            </a:extLst>
          </p:cNvPr>
          <p:cNvSpPr>
            <a:spLocks noChangeArrowheads="1"/>
          </p:cNvSpPr>
          <p:nvPr/>
        </p:nvSpPr>
        <p:spPr bwMode="auto">
          <a:xfrm>
            <a:off x="8550411" y="5053745"/>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1" name="Rectangle 73">
            <a:extLst>
              <a:ext uri="{FF2B5EF4-FFF2-40B4-BE49-F238E27FC236}">
                <a16:creationId xmlns:a16="http://schemas.microsoft.com/office/drawing/2014/main" id="{5DC63177-C4DF-4ECA-A902-69C2D184B47E}"/>
              </a:ext>
            </a:extLst>
          </p:cNvPr>
          <p:cNvSpPr>
            <a:spLocks noChangeArrowheads="1"/>
          </p:cNvSpPr>
          <p:nvPr/>
        </p:nvSpPr>
        <p:spPr bwMode="auto">
          <a:xfrm>
            <a:off x="3478931" y="5033512"/>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n-lt"/>
                <a:ea typeface="+mn-ea"/>
                <a:cs typeface="+mn-ea"/>
                <a:sym typeface="+mn-lt"/>
              </a:rPr>
              <a:t>数据链路层的任务</a:t>
            </a:r>
            <a:endParaRPr lang="en-US" altLang="zh-CN" sz="3200" dirty="0">
              <a:latin typeface="+mn-lt"/>
              <a:ea typeface="+mn-ea"/>
              <a:cs typeface="+mn-ea"/>
              <a:sym typeface="+mn-lt"/>
            </a:endParaRPr>
          </a:p>
        </p:txBody>
      </p:sp>
      <p:sp>
        <p:nvSpPr>
          <p:cNvPr id="464899" name="Rectangle 3"/>
          <p:cNvSpPr>
            <a:spLocks noGrp="1" noChangeArrowheads="1"/>
          </p:cNvSpPr>
          <p:nvPr>
            <p:ph idx="1"/>
          </p:nvPr>
        </p:nvSpPr>
        <p:spPr/>
        <p:txBody>
          <a:bodyPr>
            <a:noAutofit/>
          </a:bodyPr>
          <a:lstStyle/>
          <a:p>
            <a:pPr marL="0" indent="0">
              <a:spcBef>
                <a:spcPts val="0"/>
              </a:spcBef>
              <a:buNone/>
            </a:pPr>
            <a:r>
              <a:rPr lang="zh-CN" altLang="en-US" sz="2000" dirty="0">
                <a:cs typeface="+mn-ea"/>
                <a:sym typeface="+mn-lt"/>
              </a:rPr>
              <a:t>数据链路层</a:t>
            </a:r>
            <a:r>
              <a:rPr lang="zh-CN" altLang="zh-CN" sz="2000" dirty="0">
                <a:cs typeface="+mn-ea"/>
              </a:rPr>
              <a:t>的任务是提供两个相邻的网络结点之间的可靠通信</a:t>
            </a:r>
            <a:r>
              <a:rPr lang="zh-CN" altLang="en-US" sz="2000" dirty="0">
                <a:cs typeface="+mn-ea"/>
                <a:sym typeface="+mn-lt"/>
              </a:rPr>
              <a:t>：</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结点：</a:t>
            </a:r>
            <a:r>
              <a:rPr lang="zh-CN" altLang="en-US" sz="2000" dirty="0">
                <a:cs typeface="+mn-ea"/>
                <a:sym typeface="+mn-lt"/>
              </a:rPr>
              <a:t>结点可以是路由器、交换机等网络设备，也可以是用户主机或其它业务终端</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场合：</a:t>
            </a:r>
            <a:r>
              <a:rPr lang="zh-CN" altLang="en-US" sz="2000" dirty="0">
                <a:cs typeface="+mn-ea"/>
                <a:sym typeface="+mn-lt"/>
              </a:rPr>
              <a:t>是处理</a:t>
            </a:r>
            <a:r>
              <a:rPr lang="zh-CN" altLang="en-US" sz="2000" dirty="0">
                <a:solidFill>
                  <a:srgbClr val="FF0000"/>
                </a:solidFill>
                <a:cs typeface="+mn-ea"/>
                <a:sym typeface="+mn-lt"/>
              </a:rPr>
              <a:t>相邻节点间</a:t>
            </a:r>
            <a:r>
              <a:rPr lang="zh-CN" altLang="en-US" sz="2000" dirty="0">
                <a:cs typeface="+mn-ea"/>
                <a:sym typeface="+mn-lt"/>
              </a:rPr>
              <a:t>的数据传输</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对象：</a:t>
            </a:r>
            <a:r>
              <a:rPr lang="zh-CN" altLang="en-US" sz="2000" dirty="0">
                <a:cs typeface="+mn-ea"/>
                <a:sym typeface="+mn-lt"/>
              </a:rPr>
              <a:t>传输的数据单元是</a:t>
            </a:r>
            <a:r>
              <a:rPr lang="zh-CN" altLang="en-US" sz="2000" dirty="0">
                <a:solidFill>
                  <a:srgbClr val="FF0000"/>
                </a:solidFill>
                <a:cs typeface="+mn-ea"/>
                <a:sym typeface="+mn-lt"/>
              </a:rPr>
              <a:t>帧（</a:t>
            </a:r>
            <a:r>
              <a:rPr lang="en-US" altLang="zh-CN" sz="2000" dirty="0">
                <a:solidFill>
                  <a:srgbClr val="FF0000"/>
                </a:solidFill>
                <a:cs typeface="+mn-ea"/>
                <a:sym typeface="+mn-lt"/>
              </a:rPr>
              <a:t>Frame</a:t>
            </a:r>
            <a:r>
              <a:rPr lang="zh-CN" altLang="en-US" sz="2000" dirty="0">
                <a:solidFill>
                  <a:srgbClr val="FF0000"/>
                </a:solidFill>
                <a:cs typeface="+mn-ea"/>
                <a:sym typeface="+mn-lt"/>
              </a:rPr>
              <a:t>）</a:t>
            </a:r>
          </a:p>
          <a:p>
            <a:pPr marL="180975" indent="-180975">
              <a:spcBef>
                <a:spcPts val="0"/>
              </a:spcBef>
              <a:buFont typeface="Wingdings" panose="05000000000000000000" pitchFamily="2" charset="2"/>
              <a:buChar char="Ø"/>
            </a:pPr>
            <a:r>
              <a:rPr lang="zh-CN" altLang="en-US" sz="2000" b="1" dirty="0">
                <a:cs typeface="+mn-ea"/>
                <a:sym typeface="+mn-lt"/>
              </a:rPr>
              <a:t>目的：</a:t>
            </a:r>
            <a:r>
              <a:rPr lang="zh-CN" altLang="en-US" sz="2000" dirty="0">
                <a:cs typeface="+mn-ea"/>
                <a:sym typeface="+mn-lt"/>
              </a:rPr>
              <a:t>将不可靠的物理链路变为</a:t>
            </a:r>
            <a:r>
              <a:rPr lang="zh-CN" altLang="en-US" sz="2000" dirty="0">
                <a:solidFill>
                  <a:srgbClr val="FF0000"/>
                </a:solidFill>
                <a:cs typeface="+mn-ea"/>
                <a:sym typeface="+mn-lt"/>
              </a:rPr>
              <a:t>可靠的数据链路</a:t>
            </a: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F44AFB90-BF12-611C-4C74-C0B36AECEEE1}"/>
              </a:ext>
            </a:extLst>
          </p:cNvPr>
          <p:cNvSpPr>
            <a:spLocks noGrp="1"/>
          </p:cNvSpPr>
          <p:nvPr>
            <p:ph type="sldNum" sz="quarter" idx="12"/>
          </p:nvPr>
        </p:nvSpPr>
        <p:spPr/>
        <p:txBody>
          <a:bodyPr/>
          <a:lstStyle/>
          <a:p>
            <a:fld id="{C8BB1146-E542-4D4E-B8E9-6919A11DDD48}" type="slidenum">
              <a:rPr lang="en-US" smtClean="0"/>
              <a:t>7</a:t>
            </a:fld>
            <a:endParaRPr lang="en-US"/>
          </a:p>
        </p:txBody>
      </p:sp>
      <p:sp>
        <p:nvSpPr>
          <p:cNvPr id="10" name="Rectangle 7">
            <a:extLst>
              <a:ext uri="{FF2B5EF4-FFF2-40B4-BE49-F238E27FC236}">
                <a16:creationId xmlns:a16="http://schemas.microsoft.com/office/drawing/2014/main" id="{6F865BD5-6EC0-45B5-A30E-5E380212F146}"/>
              </a:ext>
            </a:extLst>
          </p:cNvPr>
          <p:cNvSpPr>
            <a:spLocks noChangeArrowheads="1"/>
          </p:cNvSpPr>
          <p:nvPr/>
        </p:nvSpPr>
        <p:spPr bwMode="auto">
          <a:xfrm>
            <a:off x="8555949" y="4380344"/>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12" name="Rectangle 9">
            <a:extLst>
              <a:ext uri="{FF2B5EF4-FFF2-40B4-BE49-F238E27FC236}">
                <a16:creationId xmlns:a16="http://schemas.microsoft.com/office/drawing/2014/main" id="{72741DCB-70F8-4C9C-B9A5-E9DA6A6A03B9}"/>
              </a:ext>
            </a:extLst>
          </p:cNvPr>
          <p:cNvSpPr>
            <a:spLocks noChangeArrowheads="1"/>
          </p:cNvSpPr>
          <p:nvPr/>
        </p:nvSpPr>
        <p:spPr bwMode="auto">
          <a:xfrm>
            <a:off x="8776080" y="3654782"/>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4" name="Rectangle 11">
            <a:extLst>
              <a:ext uri="{FF2B5EF4-FFF2-40B4-BE49-F238E27FC236}">
                <a16:creationId xmlns:a16="http://schemas.microsoft.com/office/drawing/2014/main" id="{CCA52C7D-1A32-450B-B1F6-62AD3414567D}"/>
              </a:ext>
            </a:extLst>
          </p:cNvPr>
          <p:cNvSpPr>
            <a:spLocks noChangeArrowheads="1"/>
          </p:cNvSpPr>
          <p:nvPr/>
        </p:nvSpPr>
        <p:spPr bwMode="auto">
          <a:xfrm>
            <a:off x="8549372" y="5021647"/>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6" name="Rectangle 13">
            <a:extLst>
              <a:ext uri="{FF2B5EF4-FFF2-40B4-BE49-F238E27FC236}">
                <a16:creationId xmlns:a16="http://schemas.microsoft.com/office/drawing/2014/main" id="{62F61D81-8602-4B2A-BBDE-1784394CBB8D}"/>
              </a:ext>
            </a:extLst>
          </p:cNvPr>
          <p:cNvSpPr>
            <a:spLocks noChangeArrowheads="1"/>
          </p:cNvSpPr>
          <p:nvPr/>
        </p:nvSpPr>
        <p:spPr bwMode="auto">
          <a:xfrm>
            <a:off x="8776081" y="4383982"/>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8" name="Text Box 15">
            <a:extLst>
              <a:ext uri="{FF2B5EF4-FFF2-40B4-BE49-F238E27FC236}">
                <a16:creationId xmlns:a16="http://schemas.microsoft.com/office/drawing/2014/main" id="{F833BE27-9C9F-484D-9B70-F54618D6908C}"/>
              </a:ext>
            </a:extLst>
          </p:cNvPr>
          <p:cNvSpPr txBox="1">
            <a:spLocks noChangeArrowheads="1"/>
          </p:cNvSpPr>
          <p:nvPr/>
        </p:nvSpPr>
        <p:spPr bwMode="auto">
          <a:xfrm>
            <a:off x="8129308" y="430403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2" name="Freeform 21">
            <a:extLst>
              <a:ext uri="{FF2B5EF4-FFF2-40B4-BE49-F238E27FC236}">
                <a16:creationId xmlns:a16="http://schemas.microsoft.com/office/drawing/2014/main" id="{FACD6184-BCC7-4BA9-A3C3-E933FB9C449F}"/>
              </a:ext>
            </a:extLst>
          </p:cNvPr>
          <p:cNvSpPr>
            <a:spLocks/>
          </p:cNvSpPr>
          <p:nvPr/>
        </p:nvSpPr>
        <p:spPr bwMode="auto">
          <a:xfrm>
            <a:off x="4128263" y="5265991"/>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23" name="Rectangle 22">
            <a:extLst>
              <a:ext uri="{FF2B5EF4-FFF2-40B4-BE49-F238E27FC236}">
                <a16:creationId xmlns:a16="http://schemas.microsoft.com/office/drawing/2014/main" id="{61AB9878-7F8B-42D2-9231-D604F14ECEFD}"/>
              </a:ext>
            </a:extLst>
          </p:cNvPr>
          <p:cNvSpPr>
            <a:spLocks noChangeArrowheads="1"/>
          </p:cNvSpPr>
          <p:nvPr/>
        </p:nvSpPr>
        <p:spPr bwMode="auto">
          <a:xfrm>
            <a:off x="1762283" y="4312099"/>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数据链路层</a:t>
            </a:r>
          </a:p>
        </p:txBody>
      </p:sp>
      <p:sp>
        <p:nvSpPr>
          <p:cNvPr id="24" name="Rectangle 23">
            <a:extLst>
              <a:ext uri="{FF2B5EF4-FFF2-40B4-BE49-F238E27FC236}">
                <a16:creationId xmlns:a16="http://schemas.microsoft.com/office/drawing/2014/main" id="{6627848E-7209-4682-9CA1-7CD1CA8ABB93}"/>
              </a:ext>
            </a:extLst>
          </p:cNvPr>
          <p:cNvSpPr>
            <a:spLocks noChangeArrowheads="1"/>
          </p:cNvSpPr>
          <p:nvPr/>
        </p:nvSpPr>
        <p:spPr bwMode="auto">
          <a:xfrm>
            <a:off x="2170759" y="358573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网络层</a:t>
            </a:r>
          </a:p>
        </p:txBody>
      </p:sp>
      <p:sp>
        <p:nvSpPr>
          <p:cNvPr id="25" name="Rectangle 24">
            <a:extLst>
              <a:ext uri="{FF2B5EF4-FFF2-40B4-BE49-F238E27FC236}">
                <a16:creationId xmlns:a16="http://schemas.microsoft.com/office/drawing/2014/main" id="{D3204DA0-506F-412E-95D5-F9E56941753C}"/>
              </a:ext>
            </a:extLst>
          </p:cNvPr>
          <p:cNvSpPr>
            <a:spLocks noChangeArrowheads="1"/>
          </p:cNvSpPr>
          <p:nvPr/>
        </p:nvSpPr>
        <p:spPr bwMode="auto">
          <a:xfrm>
            <a:off x="5979306" y="574439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物理链路</a:t>
            </a:r>
          </a:p>
        </p:txBody>
      </p:sp>
      <p:sp>
        <p:nvSpPr>
          <p:cNvPr id="26" name="Rectangle 25">
            <a:extLst>
              <a:ext uri="{FF2B5EF4-FFF2-40B4-BE49-F238E27FC236}">
                <a16:creationId xmlns:a16="http://schemas.microsoft.com/office/drawing/2014/main" id="{3EA668A1-AA1C-4823-9E83-9BFA12236145}"/>
              </a:ext>
            </a:extLst>
          </p:cNvPr>
          <p:cNvSpPr>
            <a:spLocks noChangeArrowheads="1"/>
          </p:cNvSpPr>
          <p:nvPr/>
        </p:nvSpPr>
        <p:spPr bwMode="auto">
          <a:xfrm>
            <a:off x="3678483" y="3236372"/>
            <a:ext cx="85158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A</a:t>
            </a:r>
          </a:p>
        </p:txBody>
      </p:sp>
      <p:sp>
        <p:nvSpPr>
          <p:cNvPr id="27" name="Rectangle 26">
            <a:extLst>
              <a:ext uri="{FF2B5EF4-FFF2-40B4-BE49-F238E27FC236}">
                <a16:creationId xmlns:a16="http://schemas.microsoft.com/office/drawing/2014/main" id="{FBC1955E-6AD9-4CB0-A134-BA7AAB276633}"/>
              </a:ext>
            </a:extLst>
          </p:cNvPr>
          <p:cNvSpPr>
            <a:spLocks noChangeArrowheads="1"/>
          </p:cNvSpPr>
          <p:nvPr/>
        </p:nvSpPr>
        <p:spPr bwMode="auto">
          <a:xfrm>
            <a:off x="8721331" y="322669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B</a:t>
            </a:r>
          </a:p>
        </p:txBody>
      </p:sp>
      <p:sp>
        <p:nvSpPr>
          <p:cNvPr id="28" name="Rectangle 27">
            <a:extLst>
              <a:ext uri="{FF2B5EF4-FFF2-40B4-BE49-F238E27FC236}">
                <a16:creationId xmlns:a16="http://schemas.microsoft.com/office/drawing/2014/main" id="{1E3B0119-EDC4-4EC7-96EA-AF2EB957D87C}"/>
              </a:ext>
            </a:extLst>
          </p:cNvPr>
          <p:cNvSpPr>
            <a:spLocks noChangeArrowheads="1"/>
          </p:cNvSpPr>
          <p:nvPr/>
        </p:nvSpPr>
        <p:spPr bwMode="auto">
          <a:xfrm>
            <a:off x="2120780" y="497834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物理层</a:t>
            </a:r>
          </a:p>
        </p:txBody>
      </p:sp>
      <p:sp>
        <p:nvSpPr>
          <p:cNvPr id="40" name="Line 39">
            <a:extLst>
              <a:ext uri="{FF2B5EF4-FFF2-40B4-BE49-F238E27FC236}">
                <a16:creationId xmlns:a16="http://schemas.microsoft.com/office/drawing/2014/main" id="{ADB8DA77-04B9-4C37-8076-D344A29E9E97}"/>
              </a:ext>
            </a:extLst>
          </p:cNvPr>
          <p:cNvSpPr>
            <a:spLocks noChangeShapeType="1"/>
          </p:cNvSpPr>
          <p:nvPr/>
        </p:nvSpPr>
        <p:spPr bwMode="auto">
          <a:xfrm rot="5400000">
            <a:off x="4038144" y="5572299"/>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1" name="Line 40">
            <a:extLst>
              <a:ext uri="{FF2B5EF4-FFF2-40B4-BE49-F238E27FC236}">
                <a16:creationId xmlns:a16="http://schemas.microsoft.com/office/drawing/2014/main" id="{1D99B4E4-F649-4414-8ABE-05A8E613ED40}"/>
              </a:ext>
            </a:extLst>
          </p:cNvPr>
          <p:cNvSpPr>
            <a:spLocks noChangeShapeType="1"/>
          </p:cNvSpPr>
          <p:nvPr/>
        </p:nvSpPr>
        <p:spPr bwMode="auto">
          <a:xfrm rot="16200000" flipV="1">
            <a:off x="8949609" y="5576133"/>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8" name="Rectangle 70">
            <a:extLst>
              <a:ext uri="{FF2B5EF4-FFF2-40B4-BE49-F238E27FC236}">
                <a16:creationId xmlns:a16="http://schemas.microsoft.com/office/drawing/2014/main" id="{C986E510-7B7A-48DF-A2F1-56D2FFADDED1}"/>
              </a:ext>
            </a:extLst>
          </p:cNvPr>
          <p:cNvSpPr>
            <a:spLocks noChangeArrowheads="1"/>
          </p:cNvSpPr>
          <p:nvPr/>
        </p:nvSpPr>
        <p:spPr bwMode="auto">
          <a:xfrm>
            <a:off x="3410825" y="436683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0" name="Rectangle 72">
            <a:extLst>
              <a:ext uri="{FF2B5EF4-FFF2-40B4-BE49-F238E27FC236}">
                <a16:creationId xmlns:a16="http://schemas.microsoft.com/office/drawing/2014/main" id="{3715F497-6CB1-4A89-8FE3-D483E026016E}"/>
              </a:ext>
            </a:extLst>
          </p:cNvPr>
          <p:cNvSpPr>
            <a:spLocks noChangeArrowheads="1"/>
          </p:cNvSpPr>
          <p:nvPr/>
        </p:nvSpPr>
        <p:spPr bwMode="auto">
          <a:xfrm>
            <a:off x="3650809" y="3657186"/>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52" name="Rectangle 74">
            <a:extLst>
              <a:ext uri="{FF2B5EF4-FFF2-40B4-BE49-F238E27FC236}">
                <a16:creationId xmlns:a16="http://schemas.microsoft.com/office/drawing/2014/main" id="{22E0B61A-36BC-4CF3-89A9-47A478B7649F}"/>
              </a:ext>
            </a:extLst>
          </p:cNvPr>
          <p:cNvSpPr>
            <a:spLocks noChangeArrowheads="1"/>
          </p:cNvSpPr>
          <p:nvPr/>
        </p:nvSpPr>
        <p:spPr bwMode="auto">
          <a:xfrm>
            <a:off x="3413889" y="500814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54" name="Rectangle 76">
            <a:extLst>
              <a:ext uri="{FF2B5EF4-FFF2-40B4-BE49-F238E27FC236}">
                <a16:creationId xmlns:a16="http://schemas.microsoft.com/office/drawing/2014/main" id="{84BAF166-E94D-4EBF-BD1C-AE9666F48EF9}"/>
              </a:ext>
            </a:extLst>
          </p:cNvPr>
          <p:cNvSpPr>
            <a:spLocks noChangeArrowheads="1"/>
          </p:cNvSpPr>
          <p:nvPr/>
        </p:nvSpPr>
        <p:spPr bwMode="auto">
          <a:xfrm>
            <a:off x="3650810" y="437494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56" name="Text Box 78">
            <a:extLst>
              <a:ext uri="{FF2B5EF4-FFF2-40B4-BE49-F238E27FC236}">
                <a16:creationId xmlns:a16="http://schemas.microsoft.com/office/drawing/2014/main" id="{56400AC1-CFD0-48E5-A3BE-374019A74731}"/>
              </a:ext>
            </a:extLst>
          </p:cNvPr>
          <p:cNvSpPr txBox="1">
            <a:spLocks noChangeArrowheads="1"/>
          </p:cNvSpPr>
          <p:nvPr/>
        </p:nvSpPr>
        <p:spPr bwMode="auto">
          <a:xfrm>
            <a:off x="3042610" y="430010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3" name="直接连接符 2">
            <a:extLst>
              <a:ext uri="{FF2B5EF4-FFF2-40B4-BE49-F238E27FC236}">
                <a16:creationId xmlns:a16="http://schemas.microsoft.com/office/drawing/2014/main" id="{CD29EF75-C6A7-4A22-851F-8F475CE5248F}"/>
              </a:ext>
            </a:extLst>
          </p:cNvPr>
          <p:cNvCxnSpPr>
            <a:cxnSpLocks/>
          </p:cNvCxnSpPr>
          <p:nvPr/>
        </p:nvCxnSpPr>
        <p:spPr>
          <a:xfrm>
            <a:off x="5051943" y="4667987"/>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 Box 78">
            <a:extLst>
              <a:ext uri="{FF2B5EF4-FFF2-40B4-BE49-F238E27FC236}">
                <a16:creationId xmlns:a16="http://schemas.microsoft.com/office/drawing/2014/main" id="{EE24D800-2E34-45B3-9DB5-38514ACCF9F3}"/>
              </a:ext>
            </a:extLst>
          </p:cNvPr>
          <p:cNvSpPr txBox="1">
            <a:spLocks noChangeArrowheads="1"/>
          </p:cNvSpPr>
          <p:nvPr/>
        </p:nvSpPr>
        <p:spPr bwMode="auto">
          <a:xfrm>
            <a:off x="6352024" y="3985076"/>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71" name="Rectangle 24">
            <a:extLst>
              <a:ext uri="{FF2B5EF4-FFF2-40B4-BE49-F238E27FC236}">
                <a16:creationId xmlns:a16="http://schemas.microsoft.com/office/drawing/2014/main" id="{B1406387-6BB4-4EB3-B2DF-0AD9C208A300}"/>
              </a:ext>
            </a:extLst>
          </p:cNvPr>
          <p:cNvSpPr>
            <a:spLocks noChangeArrowheads="1"/>
          </p:cNvSpPr>
          <p:nvPr/>
        </p:nvSpPr>
        <p:spPr bwMode="auto">
          <a:xfrm>
            <a:off x="5989756" y="472084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75" name="AutoShape 53">
            <a:extLst>
              <a:ext uri="{FF2B5EF4-FFF2-40B4-BE49-F238E27FC236}">
                <a16:creationId xmlns:a16="http://schemas.microsoft.com/office/drawing/2014/main" id="{5EFA08EA-5DCD-4EC2-B233-38146AA742D4}"/>
              </a:ext>
            </a:extLst>
          </p:cNvPr>
          <p:cNvSpPr>
            <a:spLocks noChangeArrowheads="1"/>
          </p:cNvSpPr>
          <p:nvPr/>
        </p:nvSpPr>
        <p:spPr bwMode="auto">
          <a:xfrm>
            <a:off x="5001602" y="4372724"/>
            <a:ext cx="654027" cy="167347"/>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79" name="AutoShape 53">
            <a:extLst>
              <a:ext uri="{FF2B5EF4-FFF2-40B4-BE49-F238E27FC236}">
                <a16:creationId xmlns:a16="http://schemas.microsoft.com/office/drawing/2014/main" id="{2C6C80B5-4AF8-4640-9259-711EE48BE400}"/>
              </a:ext>
            </a:extLst>
          </p:cNvPr>
          <p:cNvSpPr>
            <a:spLocks noChangeArrowheads="1"/>
          </p:cNvSpPr>
          <p:nvPr/>
        </p:nvSpPr>
        <p:spPr bwMode="auto">
          <a:xfrm>
            <a:off x="7555648" y="4377233"/>
            <a:ext cx="575230" cy="147145"/>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80" name="Rectangle 25">
            <a:extLst>
              <a:ext uri="{FF2B5EF4-FFF2-40B4-BE49-F238E27FC236}">
                <a16:creationId xmlns:a16="http://schemas.microsoft.com/office/drawing/2014/main" id="{577C5E6B-0C51-43C8-9BC1-85FA02B46EAC}"/>
              </a:ext>
            </a:extLst>
          </p:cNvPr>
          <p:cNvSpPr>
            <a:spLocks noChangeArrowheads="1"/>
          </p:cNvSpPr>
          <p:nvPr/>
        </p:nvSpPr>
        <p:spPr bwMode="auto">
          <a:xfrm>
            <a:off x="4977033" y="4031275"/>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发送</a:t>
            </a:r>
            <a:endParaRPr kumimoji="1" lang="en-US" altLang="zh-CN" sz="1600" dirty="0">
              <a:cs typeface="+mn-ea"/>
              <a:sym typeface="+mn-lt"/>
            </a:endParaRPr>
          </a:p>
        </p:txBody>
      </p:sp>
      <p:sp>
        <p:nvSpPr>
          <p:cNvPr id="81" name="Rectangle 25">
            <a:extLst>
              <a:ext uri="{FF2B5EF4-FFF2-40B4-BE49-F238E27FC236}">
                <a16:creationId xmlns:a16="http://schemas.microsoft.com/office/drawing/2014/main" id="{2A629165-B277-4046-8A07-CD7B9543B3F1}"/>
              </a:ext>
            </a:extLst>
          </p:cNvPr>
          <p:cNvSpPr>
            <a:spLocks noChangeArrowheads="1"/>
          </p:cNvSpPr>
          <p:nvPr/>
        </p:nvSpPr>
        <p:spPr bwMode="auto">
          <a:xfrm>
            <a:off x="7592439" y="402168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接收</a:t>
            </a:r>
            <a:endParaRPr kumimoji="1" lang="en-US" altLang="zh-CN" sz="1600" dirty="0">
              <a:cs typeface="+mn-ea"/>
              <a:sym typeface="+mn-lt"/>
            </a:endParaRPr>
          </a:p>
        </p:txBody>
      </p:sp>
      <p:sp>
        <p:nvSpPr>
          <p:cNvPr id="6" name="AutoShape 75">
            <a:extLst>
              <a:ext uri="{FF2B5EF4-FFF2-40B4-BE49-F238E27FC236}">
                <a16:creationId xmlns:a16="http://schemas.microsoft.com/office/drawing/2014/main" id="{5229B587-764F-1372-F9B7-878EC53AD16E}"/>
              </a:ext>
            </a:extLst>
          </p:cNvPr>
          <p:cNvSpPr>
            <a:spLocks noChangeArrowheads="1"/>
          </p:cNvSpPr>
          <p:nvPr/>
        </p:nvSpPr>
        <p:spPr bwMode="auto">
          <a:xfrm>
            <a:off x="3960555" y="3986610"/>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44" name="AutoShape 12">
            <a:extLst>
              <a:ext uri="{FF2B5EF4-FFF2-40B4-BE49-F238E27FC236}">
                <a16:creationId xmlns:a16="http://schemas.microsoft.com/office/drawing/2014/main" id="{45CAC730-A376-C131-06C2-D590D7B4F741}"/>
              </a:ext>
            </a:extLst>
          </p:cNvPr>
          <p:cNvSpPr>
            <a:spLocks noChangeArrowheads="1"/>
          </p:cNvSpPr>
          <p:nvPr/>
        </p:nvSpPr>
        <p:spPr bwMode="auto">
          <a:xfrm flipV="1">
            <a:off x="9048837" y="3987153"/>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69" name="Rectangle 35">
            <a:extLst>
              <a:ext uri="{FF2B5EF4-FFF2-40B4-BE49-F238E27FC236}">
                <a16:creationId xmlns:a16="http://schemas.microsoft.com/office/drawing/2014/main" id="{4ABDAC8F-4BAC-F784-6FE6-0F54C7709BE5}"/>
              </a:ext>
            </a:extLst>
          </p:cNvPr>
          <p:cNvSpPr>
            <a:spLocks noChangeArrowheads="1"/>
          </p:cNvSpPr>
          <p:nvPr/>
        </p:nvSpPr>
        <p:spPr bwMode="auto">
          <a:xfrm>
            <a:off x="5373234" y="5413591"/>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53" name="AutoShape 75">
            <a:extLst>
              <a:ext uri="{FF2B5EF4-FFF2-40B4-BE49-F238E27FC236}">
                <a16:creationId xmlns:a16="http://schemas.microsoft.com/office/drawing/2014/main" id="{EE3B16B4-FB68-4007-9CF2-69D3D3F87E88}"/>
              </a:ext>
            </a:extLst>
          </p:cNvPr>
          <p:cNvSpPr>
            <a:spLocks noChangeArrowheads="1"/>
          </p:cNvSpPr>
          <p:nvPr/>
        </p:nvSpPr>
        <p:spPr bwMode="auto">
          <a:xfrm>
            <a:off x="3960743" y="4668489"/>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2" name="AutoShape 12">
            <a:extLst>
              <a:ext uri="{FF2B5EF4-FFF2-40B4-BE49-F238E27FC236}">
                <a16:creationId xmlns:a16="http://schemas.microsoft.com/office/drawing/2014/main" id="{44DA718D-EF63-C2A6-A441-77A8AB47FD2F}"/>
              </a:ext>
            </a:extLst>
          </p:cNvPr>
          <p:cNvSpPr>
            <a:spLocks noChangeArrowheads="1"/>
          </p:cNvSpPr>
          <p:nvPr/>
        </p:nvSpPr>
        <p:spPr bwMode="auto">
          <a:xfrm flipV="1">
            <a:off x="9041623" y="4691293"/>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3" name="Rectangle 70">
            <a:extLst>
              <a:ext uri="{FF2B5EF4-FFF2-40B4-BE49-F238E27FC236}">
                <a16:creationId xmlns:a16="http://schemas.microsoft.com/office/drawing/2014/main" id="{F905DA7B-8B90-A4AD-60A4-F18E523C5EB3}"/>
              </a:ext>
            </a:extLst>
          </p:cNvPr>
          <p:cNvSpPr>
            <a:spLocks noChangeArrowheads="1"/>
          </p:cNvSpPr>
          <p:nvPr/>
        </p:nvSpPr>
        <p:spPr bwMode="auto">
          <a:xfrm>
            <a:off x="5862826" y="436461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4" name="Rectangle 76">
            <a:extLst>
              <a:ext uri="{FF2B5EF4-FFF2-40B4-BE49-F238E27FC236}">
                <a16:creationId xmlns:a16="http://schemas.microsoft.com/office/drawing/2014/main" id="{FE42D5ED-6A7C-D564-4B21-B4CAAF035E4A}"/>
              </a:ext>
            </a:extLst>
          </p:cNvPr>
          <p:cNvSpPr>
            <a:spLocks noChangeArrowheads="1"/>
          </p:cNvSpPr>
          <p:nvPr/>
        </p:nvSpPr>
        <p:spPr bwMode="auto">
          <a:xfrm>
            <a:off x="6102811" y="437272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227833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7E9E9-AE5F-47CA-8C67-1580D526CACC}"/>
              </a:ext>
            </a:extLst>
          </p:cNvPr>
          <p:cNvSpPr>
            <a:spLocks noGrp="1"/>
          </p:cNvSpPr>
          <p:nvPr>
            <p:ph type="title"/>
          </p:nvPr>
        </p:nvSpPr>
        <p:spPr/>
        <p:txBody>
          <a:bodyPr/>
          <a:lstStyle/>
          <a:p>
            <a:r>
              <a:rPr lang="en-US" altLang="zh-CN" dirty="0"/>
              <a:t>SR</a:t>
            </a:r>
            <a:r>
              <a:rPr lang="zh-CN" altLang="en-US" dirty="0"/>
              <a:t>解决确认帧丢失问题</a:t>
            </a:r>
          </a:p>
        </p:txBody>
      </p:sp>
      <p:sp>
        <p:nvSpPr>
          <p:cNvPr id="3" name="内容占位符 2">
            <a:extLst>
              <a:ext uri="{FF2B5EF4-FFF2-40B4-BE49-F238E27FC236}">
                <a16:creationId xmlns:a16="http://schemas.microsoft.com/office/drawing/2014/main" id="{DDE0D8F2-A8D0-44C4-B975-C669AD6E7286}"/>
              </a:ext>
            </a:extLst>
          </p:cNvPr>
          <p:cNvSpPr>
            <a:spLocks noGrp="1"/>
          </p:cNvSpPr>
          <p:nvPr>
            <p:ph idx="1"/>
          </p:nvPr>
        </p:nvSpPr>
        <p:spPr/>
        <p:txBody>
          <a:bodyPr/>
          <a:lstStyle/>
          <a:p>
            <a:r>
              <a:rPr lang="zh-CN" altLang="en-US" dirty="0"/>
              <a:t>当发送窗口满时，或传输完毕时，启动定时时钟</a:t>
            </a:r>
          </a:p>
          <a:p>
            <a:r>
              <a:rPr lang="zh-CN" altLang="en-US" dirty="0"/>
              <a:t>如果在预定时间段内没有应答到来，发送方将尚未应答的所有帧都重传一遍</a:t>
            </a:r>
          </a:p>
          <a:p>
            <a:endParaRPr lang="zh-CN" altLang="en-US" dirty="0"/>
          </a:p>
        </p:txBody>
      </p:sp>
      <p:sp>
        <p:nvSpPr>
          <p:cNvPr id="4" name="灯片编号占位符 3">
            <a:extLst>
              <a:ext uri="{FF2B5EF4-FFF2-40B4-BE49-F238E27FC236}">
                <a16:creationId xmlns:a16="http://schemas.microsoft.com/office/drawing/2014/main" id="{BF3D002A-0AD6-46E6-B2AF-85C36BBD7161}"/>
              </a:ext>
            </a:extLst>
          </p:cNvPr>
          <p:cNvSpPr>
            <a:spLocks noGrp="1"/>
          </p:cNvSpPr>
          <p:nvPr>
            <p:ph type="sldNum" sz="quarter" idx="12"/>
          </p:nvPr>
        </p:nvSpPr>
        <p:spPr/>
        <p:txBody>
          <a:bodyPr/>
          <a:lstStyle/>
          <a:p>
            <a:fld id="{C8BB1146-E542-4D4E-B8E9-6919A11DDD48}" type="slidenum">
              <a:rPr lang="en-US" smtClean="0"/>
              <a:t>70</a:t>
            </a:fld>
            <a:endParaRPr lang="en-US"/>
          </a:p>
        </p:txBody>
      </p:sp>
    </p:spTree>
    <p:extLst>
      <p:ext uri="{BB962C8B-B14F-4D97-AF65-F5344CB8AC3E}">
        <p14:creationId xmlns:p14="http://schemas.microsoft.com/office/powerpoint/2010/main" val="3933408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FD0F3-6FA6-4D25-A7ED-557AA198A55F}"/>
              </a:ext>
            </a:extLst>
          </p:cNvPr>
          <p:cNvSpPr>
            <a:spLocks noGrp="1"/>
          </p:cNvSpPr>
          <p:nvPr>
            <p:ph type="title"/>
          </p:nvPr>
        </p:nvSpPr>
        <p:spPr/>
        <p:txBody>
          <a:bodyPr/>
          <a:lstStyle/>
          <a:p>
            <a:r>
              <a:rPr lang="en-US" altLang="zh-CN" dirty="0"/>
              <a:t>SR</a:t>
            </a:r>
            <a:r>
              <a:rPr lang="zh-CN" altLang="en-US" dirty="0"/>
              <a:t>的窗口大小与帧编号范围的关系</a:t>
            </a:r>
          </a:p>
        </p:txBody>
      </p:sp>
      <p:sp>
        <p:nvSpPr>
          <p:cNvPr id="3" name="内容占位符 2">
            <a:extLst>
              <a:ext uri="{FF2B5EF4-FFF2-40B4-BE49-F238E27FC236}">
                <a16:creationId xmlns:a16="http://schemas.microsoft.com/office/drawing/2014/main" id="{2EC6BB9E-58BE-4662-B4DE-9261A523F967}"/>
              </a:ext>
            </a:extLst>
          </p:cNvPr>
          <p:cNvSpPr>
            <a:spLocks noGrp="1"/>
          </p:cNvSpPr>
          <p:nvPr>
            <p:ph idx="1"/>
          </p:nvPr>
        </p:nvSpPr>
        <p:spPr/>
        <p:txBody>
          <a:bodyPr/>
          <a:lstStyle/>
          <a:p>
            <a:r>
              <a:rPr lang="zh-CN" altLang="en-US" dirty="0"/>
              <a:t>如果帧的编号范围是</a:t>
            </a:r>
            <a:r>
              <a:rPr lang="en-US" altLang="zh-CN" dirty="0"/>
              <a:t>0</a:t>
            </a:r>
            <a:r>
              <a:rPr lang="zh-CN" altLang="en-US" dirty="0"/>
              <a:t>到</a:t>
            </a:r>
            <a:r>
              <a:rPr lang="en-US" altLang="zh-CN" dirty="0"/>
              <a:t>n-1(</a:t>
            </a:r>
            <a:r>
              <a:rPr lang="zh-CN" altLang="en-US" dirty="0"/>
              <a:t>即模</a:t>
            </a:r>
            <a:r>
              <a:rPr lang="en-US" altLang="zh-CN" dirty="0"/>
              <a:t>n</a:t>
            </a:r>
            <a:r>
              <a:rPr lang="zh-CN" altLang="en-US" dirty="0"/>
              <a:t>编号</a:t>
            </a:r>
            <a:r>
              <a:rPr lang="en-US" altLang="zh-CN" dirty="0"/>
              <a:t>)</a:t>
            </a:r>
            <a:r>
              <a:rPr lang="zh-CN" altLang="en-US" dirty="0"/>
              <a:t>，则发送窗口尺寸和接收窗口尺寸之和应小于或等于</a:t>
            </a:r>
            <a:r>
              <a:rPr lang="en-US" altLang="zh-CN" dirty="0"/>
              <a:t>n</a:t>
            </a:r>
            <a:endParaRPr lang="zh-CN" altLang="en-US" dirty="0"/>
          </a:p>
          <a:p>
            <a:r>
              <a:rPr lang="zh-CN" altLang="en-US" dirty="0"/>
              <a:t>如果要求发送窗口和接收窗口大小相等，则窗口尺寸应该小于或等于</a:t>
            </a:r>
            <a:r>
              <a:rPr lang="en-US" altLang="zh-CN" dirty="0"/>
              <a:t>n/2</a:t>
            </a:r>
            <a:endParaRPr lang="zh-CN" altLang="en-US" dirty="0"/>
          </a:p>
          <a:p>
            <a:endParaRPr lang="zh-CN" altLang="en-US" dirty="0"/>
          </a:p>
        </p:txBody>
      </p:sp>
      <p:sp>
        <p:nvSpPr>
          <p:cNvPr id="4" name="灯片编号占位符 3">
            <a:extLst>
              <a:ext uri="{FF2B5EF4-FFF2-40B4-BE49-F238E27FC236}">
                <a16:creationId xmlns:a16="http://schemas.microsoft.com/office/drawing/2014/main" id="{FB0F7E57-F5B7-4AF7-BA27-867B244C449B}"/>
              </a:ext>
            </a:extLst>
          </p:cNvPr>
          <p:cNvSpPr>
            <a:spLocks noGrp="1"/>
          </p:cNvSpPr>
          <p:nvPr>
            <p:ph type="sldNum" sz="quarter" idx="12"/>
          </p:nvPr>
        </p:nvSpPr>
        <p:spPr/>
        <p:txBody>
          <a:bodyPr/>
          <a:lstStyle/>
          <a:p>
            <a:fld id="{C8BB1146-E542-4D4E-B8E9-6919A11DDD48}" type="slidenum">
              <a:rPr lang="en-US" smtClean="0"/>
              <a:t>71</a:t>
            </a:fld>
            <a:endParaRPr lang="en-US"/>
          </a:p>
        </p:txBody>
      </p:sp>
    </p:spTree>
    <p:extLst>
      <p:ext uri="{BB962C8B-B14F-4D97-AF65-F5344CB8AC3E}">
        <p14:creationId xmlns:p14="http://schemas.microsoft.com/office/powerpoint/2010/main" val="985473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352095-9CE9-43D3-A778-E1662686B662}"/>
              </a:ext>
            </a:extLst>
          </p:cNvPr>
          <p:cNvSpPr>
            <a:spLocks noGrp="1"/>
          </p:cNvSpPr>
          <p:nvPr>
            <p:ph type="sldNum" sz="quarter" idx="12"/>
          </p:nvPr>
        </p:nvSpPr>
        <p:spPr/>
        <p:txBody>
          <a:bodyPr/>
          <a:lstStyle/>
          <a:p>
            <a:fld id="{C8BB1146-E542-4D4E-B8E9-6919A11DDD48}" type="slidenum">
              <a:rPr lang="en-US" smtClean="0"/>
              <a:t>72</a:t>
            </a:fld>
            <a:endParaRPr lang="en-US"/>
          </a:p>
        </p:txBody>
      </p:sp>
      <p:sp>
        <p:nvSpPr>
          <p:cNvPr id="2" name="标题 1">
            <a:extLst>
              <a:ext uri="{FF2B5EF4-FFF2-40B4-BE49-F238E27FC236}">
                <a16:creationId xmlns:a16="http://schemas.microsoft.com/office/drawing/2014/main" id="{A81CA01C-3E45-4FCD-9F95-A52D45DA2BF0}"/>
              </a:ext>
            </a:extLst>
          </p:cNvPr>
          <p:cNvSpPr>
            <a:spLocks noGrp="1"/>
          </p:cNvSpPr>
          <p:nvPr>
            <p:ph type="title"/>
          </p:nvPr>
        </p:nvSpPr>
        <p:spPr/>
        <p:txBody>
          <a:bodyPr>
            <a:normAutofit/>
          </a:bodyPr>
          <a:lstStyle/>
          <a:p>
            <a:r>
              <a:rPr lang="zh-CN" altLang="en-US" sz="3200" dirty="0"/>
              <a:t>发送窗口尺寸太大，协议会失败</a:t>
            </a:r>
          </a:p>
        </p:txBody>
      </p:sp>
      <p:sp>
        <p:nvSpPr>
          <p:cNvPr id="5" name="Line 29">
            <a:extLst>
              <a:ext uri="{FF2B5EF4-FFF2-40B4-BE49-F238E27FC236}">
                <a16:creationId xmlns:a16="http://schemas.microsoft.com/office/drawing/2014/main" id="{C6DABBA3-B3D2-4FC2-AA85-7198BA53BBBA}"/>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D417B96-FF41-4ECD-8358-5F5B1D439795}"/>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7D3DE304-52B8-41B6-A29E-7FA2C2BE6474}"/>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8E5A970A-F826-4696-A8B0-0B6B8F9F88DC}"/>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87393F27-FFD3-47AD-8173-C52320E63C69}"/>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186388A9-FAF7-4D20-8AC7-B321B8763E69}"/>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3158C424-C087-4A24-A882-34AE70313094}"/>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dirty="0">
                <a:solidFill>
                  <a:srgbClr val="000000"/>
                </a:solidFill>
                <a:cs typeface="+mn-ea"/>
                <a:sym typeface="+mn-lt"/>
              </a:rPr>
              <a:t>发送数据帧</a:t>
            </a:r>
            <a:r>
              <a:rPr lang="en-US" altLang="zh-CN" sz="2000" dirty="0">
                <a:solidFill>
                  <a:srgbClr val="000000"/>
                </a:solidFill>
                <a:cs typeface="+mn-ea"/>
                <a:sym typeface="+mn-lt"/>
              </a:rPr>
              <a:t>0~3</a:t>
            </a:r>
          </a:p>
        </p:txBody>
      </p:sp>
      <p:sp>
        <p:nvSpPr>
          <p:cNvPr id="12" name="Text Box 11">
            <a:extLst>
              <a:ext uri="{FF2B5EF4-FFF2-40B4-BE49-F238E27FC236}">
                <a16:creationId xmlns:a16="http://schemas.microsoft.com/office/drawing/2014/main" id="{40F6A144-489C-4DD8-833A-04C7553D8E49}"/>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3" name="Text Box 12">
            <a:extLst>
              <a:ext uri="{FF2B5EF4-FFF2-40B4-BE49-F238E27FC236}">
                <a16:creationId xmlns:a16="http://schemas.microsoft.com/office/drawing/2014/main" id="{59F2FC15-3BE7-4E79-8959-2AE7D0352D96}"/>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6" name="Text Box 15">
            <a:extLst>
              <a:ext uri="{FF2B5EF4-FFF2-40B4-BE49-F238E27FC236}">
                <a16:creationId xmlns:a16="http://schemas.microsoft.com/office/drawing/2014/main" id="{3103EE21-5B83-4E67-9FB1-91CCA794A290}"/>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0~3</a:t>
            </a:r>
          </a:p>
        </p:txBody>
      </p:sp>
      <p:sp>
        <p:nvSpPr>
          <p:cNvPr id="17" name="Text Box 16">
            <a:extLst>
              <a:ext uri="{FF2B5EF4-FFF2-40B4-BE49-F238E27FC236}">
                <a16:creationId xmlns:a16="http://schemas.microsoft.com/office/drawing/2014/main" id="{45D714BF-0412-419F-9830-AB99B0DDBCDF}"/>
              </a:ext>
            </a:extLst>
          </p:cNvPr>
          <p:cNvSpPr txBox="1">
            <a:spLocks noChangeArrowheads="1"/>
          </p:cNvSpPr>
          <p:nvPr/>
        </p:nvSpPr>
        <p:spPr bwMode="auto">
          <a:xfrm>
            <a:off x="5048190" y="3573463"/>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r>
              <a:rPr lang="zh-CN" altLang="en-US" sz="1600" dirty="0">
                <a:solidFill>
                  <a:srgbClr val="000000"/>
                </a:solidFill>
                <a:cs typeface="+mn-ea"/>
                <a:sym typeface="+mn-lt"/>
              </a:rPr>
              <a:t>丢失</a:t>
            </a:r>
          </a:p>
        </p:txBody>
      </p:sp>
      <p:sp>
        <p:nvSpPr>
          <p:cNvPr id="18" name="Text Box 17">
            <a:extLst>
              <a:ext uri="{FF2B5EF4-FFF2-40B4-BE49-F238E27FC236}">
                <a16:creationId xmlns:a16="http://schemas.microsoft.com/office/drawing/2014/main" id="{D0A7554E-3242-42D1-9AC3-A729B5DBA87D}"/>
              </a:ext>
            </a:extLst>
          </p:cNvPr>
          <p:cNvSpPr txBox="1">
            <a:spLocks noChangeArrowheads="1"/>
          </p:cNvSpPr>
          <p:nvPr/>
        </p:nvSpPr>
        <p:spPr bwMode="auto">
          <a:xfrm>
            <a:off x="7032626" y="2852739"/>
            <a:ext cx="30956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，移动窗口，可接收数据帧</a:t>
            </a:r>
            <a:r>
              <a:rPr lang="en-US" altLang="zh-CN" sz="2000">
                <a:solidFill>
                  <a:srgbClr val="000000"/>
                </a:solidFill>
                <a:cs typeface="+mn-ea"/>
                <a:sym typeface="+mn-lt"/>
              </a:rPr>
              <a:t>4</a:t>
            </a:r>
            <a:r>
              <a:rPr lang="zh-CN" altLang="en-US" sz="2000">
                <a:solidFill>
                  <a:srgbClr val="000000"/>
                </a:solidFill>
                <a:cs typeface="+mn-ea"/>
                <a:sym typeface="+mn-lt"/>
              </a:rPr>
              <a:t>、</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19" name="Text Box 18">
            <a:extLst>
              <a:ext uri="{FF2B5EF4-FFF2-40B4-BE49-F238E27FC236}">
                <a16:creationId xmlns:a16="http://schemas.microsoft.com/office/drawing/2014/main" id="{6DF337AA-9CC8-4127-819D-C40338005B38}"/>
              </a:ext>
            </a:extLst>
          </p:cNvPr>
          <p:cNvSpPr txBox="1">
            <a:spLocks noChangeArrowheads="1"/>
          </p:cNvSpPr>
          <p:nvPr/>
        </p:nvSpPr>
        <p:spPr bwMode="auto">
          <a:xfrm>
            <a:off x="7032626" y="4868864"/>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接收到数据帧，认为它是新帧，但是它是重复帧。</a:t>
            </a:r>
          </a:p>
        </p:txBody>
      </p:sp>
      <p:sp>
        <p:nvSpPr>
          <p:cNvPr id="20" name="Text Box 19">
            <a:extLst>
              <a:ext uri="{FF2B5EF4-FFF2-40B4-BE49-F238E27FC236}">
                <a16:creationId xmlns:a16="http://schemas.microsoft.com/office/drawing/2014/main" id="{104385E3-58D3-43D4-AAA1-09163692A9E2}"/>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1" name="Text Box 20">
            <a:extLst>
              <a:ext uri="{FF2B5EF4-FFF2-40B4-BE49-F238E27FC236}">
                <a16:creationId xmlns:a16="http://schemas.microsoft.com/office/drawing/2014/main" id="{4AADCB93-AE36-4484-98E3-367DE750D5F2}"/>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2" name="Text Box 21">
            <a:extLst>
              <a:ext uri="{FF2B5EF4-FFF2-40B4-BE49-F238E27FC236}">
                <a16:creationId xmlns:a16="http://schemas.microsoft.com/office/drawing/2014/main" id="{BE42EC2E-BE49-4359-9DC9-1A73D101D48C}"/>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3" name="Text Box 22">
            <a:extLst>
              <a:ext uri="{FF2B5EF4-FFF2-40B4-BE49-F238E27FC236}">
                <a16:creationId xmlns:a16="http://schemas.microsoft.com/office/drawing/2014/main" id="{454C6FD3-820B-49F6-B7BB-82A3534C51C2}"/>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4" name="Text Box 23">
            <a:extLst>
              <a:ext uri="{FF2B5EF4-FFF2-40B4-BE49-F238E27FC236}">
                <a16:creationId xmlns:a16="http://schemas.microsoft.com/office/drawing/2014/main" id="{F1C5AFEE-5BF4-455F-9A6C-AFE7136B4F9E}"/>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=4</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=5</a:t>
            </a:r>
          </a:p>
        </p:txBody>
      </p:sp>
      <p:sp>
        <p:nvSpPr>
          <p:cNvPr id="25" name="Text Box 24">
            <a:extLst>
              <a:ext uri="{FF2B5EF4-FFF2-40B4-BE49-F238E27FC236}">
                <a16:creationId xmlns:a16="http://schemas.microsoft.com/office/drawing/2014/main" id="{7506C4DA-373A-43CD-93A5-42F5E693C579}"/>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6" name="Group 25">
            <a:extLst>
              <a:ext uri="{FF2B5EF4-FFF2-40B4-BE49-F238E27FC236}">
                <a16:creationId xmlns:a16="http://schemas.microsoft.com/office/drawing/2014/main" id="{75ACD521-09F5-4707-AF68-C1BE3694EA79}"/>
              </a:ext>
            </a:extLst>
          </p:cNvPr>
          <p:cNvGrpSpPr>
            <a:grpSpLocks/>
          </p:cNvGrpSpPr>
          <p:nvPr/>
        </p:nvGrpSpPr>
        <p:grpSpPr bwMode="auto">
          <a:xfrm>
            <a:off x="3646488" y="2420938"/>
            <a:ext cx="360362" cy="2087562"/>
            <a:chOff x="1337" y="1525"/>
            <a:chExt cx="227" cy="680"/>
          </a:xfrm>
        </p:grpSpPr>
        <p:sp>
          <p:nvSpPr>
            <p:cNvPr id="27" name="Line 26">
              <a:extLst>
                <a:ext uri="{FF2B5EF4-FFF2-40B4-BE49-F238E27FC236}">
                  <a16:creationId xmlns:a16="http://schemas.microsoft.com/office/drawing/2014/main" id="{63431D64-3FAE-421F-9F8A-173B0887360A}"/>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7">
              <a:extLst>
                <a:ext uri="{FF2B5EF4-FFF2-40B4-BE49-F238E27FC236}">
                  <a16:creationId xmlns:a16="http://schemas.microsoft.com/office/drawing/2014/main" id="{19C03FEA-47B1-494E-BF41-05803F9B826E}"/>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8">
              <a:extLst>
                <a:ext uri="{FF2B5EF4-FFF2-40B4-BE49-F238E27FC236}">
                  <a16:creationId xmlns:a16="http://schemas.microsoft.com/office/drawing/2014/main" id="{5AD13E6E-D431-4B1D-9546-4E220F85C3F1}"/>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30" name="Text Box 16">
            <a:extLst>
              <a:ext uri="{FF2B5EF4-FFF2-40B4-BE49-F238E27FC236}">
                <a16:creationId xmlns:a16="http://schemas.microsoft.com/office/drawing/2014/main" id="{D4A02532-92E6-4845-9112-059B19E0CF6F}"/>
              </a:ext>
            </a:extLst>
          </p:cNvPr>
          <p:cNvSpPr txBox="1">
            <a:spLocks noChangeArrowheads="1"/>
          </p:cNvSpPr>
          <p:nvPr/>
        </p:nvSpPr>
        <p:spPr bwMode="auto">
          <a:xfrm rot="658571">
            <a:off x="4796108" y="4662572"/>
            <a:ext cx="1148070"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重发</a:t>
            </a:r>
            <a:r>
              <a:rPr lang="en-US" altLang="zh-CN" sz="1600" dirty="0">
                <a:solidFill>
                  <a:srgbClr val="000000"/>
                </a:solidFill>
                <a:cs typeface="+mn-ea"/>
                <a:sym typeface="+mn-lt"/>
              </a:rPr>
              <a:t>0~3</a:t>
            </a:r>
            <a:r>
              <a:rPr lang="zh-CN" altLang="en-US" sz="1600" dirty="0">
                <a:solidFill>
                  <a:srgbClr val="000000"/>
                </a:solidFill>
                <a:cs typeface="+mn-ea"/>
                <a:sym typeface="+mn-lt"/>
              </a:rPr>
              <a:t>帧</a:t>
            </a:r>
          </a:p>
        </p:txBody>
      </p:sp>
      <p:pic>
        <p:nvPicPr>
          <p:cNvPr id="31" name="图形 30">
            <a:extLst>
              <a:ext uri="{FF2B5EF4-FFF2-40B4-BE49-F238E27FC236}">
                <a16:creationId xmlns:a16="http://schemas.microsoft.com/office/drawing/2014/main" id="{CFF713E9-DD07-4917-988B-2F0F3CBBF4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8208" y="1558321"/>
            <a:ext cx="588835" cy="445833"/>
          </a:xfrm>
          <a:prstGeom prst="rect">
            <a:avLst/>
          </a:prstGeom>
        </p:spPr>
      </p:pic>
      <p:pic>
        <p:nvPicPr>
          <p:cNvPr id="32" name="图形 31">
            <a:extLst>
              <a:ext uri="{FF2B5EF4-FFF2-40B4-BE49-F238E27FC236}">
                <a16:creationId xmlns:a16="http://schemas.microsoft.com/office/drawing/2014/main" id="{805D8C56-FBA8-4B87-A51D-E79AC77EB1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439" y="1571880"/>
            <a:ext cx="588835" cy="445833"/>
          </a:xfrm>
          <a:prstGeom prst="rect">
            <a:avLst/>
          </a:prstGeom>
        </p:spPr>
      </p:pic>
    </p:spTree>
    <p:extLst>
      <p:ext uri="{BB962C8B-B14F-4D97-AF65-F5344CB8AC3E}">
        <p14:creationId xmlns:p14="http://schemas.microsoft.com/office/powerpoint/2010/main" val="282237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988DED-DB0F-4AC8-98CA-65D2AD2D1060}"/>
              </a:ext>
            </a:extLst>
          </p:cNvPr>
          <p:cNvSpPr>
            <a:spLocks noGrp="1"/>
          </p:cNvSpPr>
          <p:nvPr>
            <p:ph type="sldNum" sz="quarter" idx="12"/>
          </p:nvPr>
        </p:nvSpPr>
        <p:spPr/>
        <p:txBody>
          <a:bodyPr/>
          <a:lstStyle/>
          <a:p>
            <a:fld id="{C8BB1146-E542-4D4E-B8E9-6919A11DDD48}" type="slidenum">
              <a:rPr lang="en-US" smtClean="0"/>
              <a:t>73</a:t>
            </a:fld>
            <a:endParaRPr lang="en-US"/>
          </a:p>
        </p:txBody>
      </p:sp>
      <p:sp>
        <p:nvSpPr>
          <p:cNvPr id="3" name="标题 2">
            <a:extLst>
              <a:ext uri="{FF2B5EF4-FFF2-40B4-BE49-F238E27FC236}">
                <a16:creationId xmlns:a16="http://schemas.microsoft.com/office/drawing/2014/main" id="{237EE614-5895-4CF9-AD80-720B3A9543F9}"/>
              </a:ext>
            </a:extLst>
          </p:cNvPr>
          <p:cNvSpPr>
            <a:spLocks noGrp="1"/>
          </p:cNvSpPr>
          <p:nvPr>
            <p:ph type="title"/>
          </p:nvPr>
        </p:nvSpPr>
        <p:spPr/>
        <p:txBody>
          <a:bodyPr>
            <a:normAutofit/>
          </a:bodyPr>
          <a:lstStyle/>
          <a:p>
            <a:r>
              <a:rPr lang="zh-CN" altLang="en-US" sz="3200" dirty="0"/>
              <a:t>接收窗口尺寸太大，协议失败</a:t>
            </a:r>
          </a:p>
        </p:txBody>
      </p:sp>
      <p:sp>
        <p:nvSpPr>
          <p:cNvPr id="4" name="Line 30">
            <a:extLst>
              <a:ext uri="{FF2B5EF4-FFF2-40B4-BE49-F238E27FC236}">
                <a16:creationId xmlns:a16="http://schemas.microsoft.com/office/drawing/2014/main" id="{23EE2F55-7BAE-422F-8E03-0B79E1593C9E}"/>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 name="Line 6">
            <a:extLst>
              <a:ext uri="{FF2B5EF4-FFF2-40B4-BE49-F238E27FC236}">
                <a16:creationId xmlns:a16="http://schemas.microsoft.com/office/drawing/2014/main" id="{8CEA9D04-F664-4604-A740-F9A131A96867}"/>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7">
            <a:extLst>
              <a:ext uri="{FF2B5EF4-FFF2-40B4-BE49-F238E27FC236}">
                <a16:creationId xmlns:a16="http://schemas.microsoft.com/office/drawing/2014/main" id="{72881E5B-8A7B-4083-AC49-52F18CEC0463}"/>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8">
            <a:extLst>
              <a:ext uri="{FF2B5EF4-FFF2-40B4-BE49-F238E27FC236}">
                <a16:creationId xmlns:a16="http://schemas.microsoft.com/office/drawing/2014/main" id="{7E173F4A-E480-4E46-AD16-8CF82A3FC583}"/>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9">
            <a:extLst>
              <a:ext uri="{FF2B5EF4-FFF2-40B4-BE49-F238E27FC236}">
                <a16:creationId xmlns:a16="http://schemas.microsoft.com/office/drawing/2014/main" id="{4ACC734F-D650-44A8-9945-0E29272A6D44}"/>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10">
            <a:extLst>
              <a:ext uri="{FF2B5EF4-FFF2-40B4-BE49-F238E27FC236}">
                <a16:creationId xmlns:a16="http://schemas.microsoft.com/office/drawing/2014/main" id="{A4272C26-BC70-4DD3-AE24-ACA96CB8A346}"/>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Text Box 11">
            <a:extLst>
              <a:ext uri="{FF2B5EF4-FFF2-40B4-BE49-F238E27FC236}">
                <a16:creationId xmlns:a16="http://schemas.microsoft.com/office/drawing/2014/main" id="{39DE1469-9C45-4B8C-BD4B-001918D36F1D}"/>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0~4</a:t>
            </a:r>
          </a:p>
        </p:txBody>
      </p:sp>
      <p:sp>
        <p:nvSpPr>
          <p:cNvPr id="11" name="Text Box 12">
            <a:extLst>
              <a:ext uri="{FF2B5EF4-FFF2-40B4-BE49-F238E27FC236}">
                <a16:creationId xmlns:a16="http://schemas.microsoft.com/office/drawing/2014/main" id="{93E25CB1-A255-4EB1-B492-6C1F410E66FA}"/>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2" name="Text Box 13">
            <a:extLst>
              <a:ext uri="{FF2B5EF4-FFF2-40B4-BE49-F238E27FC236}">
                <a16:creationId xmlns:a16="http://schemas.microsoft.com/office/drawing/2014/main" id="{E59FDF1D-6812-4A49-AC8B-26F878DFC5FF}"/>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5" name="Text Box 16">
            <a:extLst>
              <a:ext uri="{FF2B5EF4-FFF2-40B4-BE49-F238E27FC236}">
                <a16:creationId xmlns:a16="http://schemas.microsoft.com/office/drawing/2014/main" id="{652AF023-D9F6-4090-B3A5-432FA4F6342F}"/>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0~4</a:t>
            </a:r>
          </a:p>
        </p:txBody>
      </p:sp>
      <p:sp>
        <p:nvSpPr>
          <p:cNvPr id="16" name="Text Box 17">
            <a:extLst>
              <a:ext uri="{FF2B5EF4-FFF2-40B4-BE49-F238E27FC236}">
                <a16:creationId xmlns:a16="http://schemas.microsoft.com/office/drawing/2014/main" id="{039D5F6C-3B44-472B-A9EE-9318288748AF}"/>
              </a:ext>
            </a:extLst>
          </p:cNvPr>
          <p:cNvSpPr txBox="1">
            <a:spLocks noChangeArrowheads="1"/>
          </p:cNvSpPr>
          <p:nvPr/>
        </p:nvSpPr>
        <p:spPr bwMode="auto">
          <a:xfrm>
            <a:off x="4681079" y="3573463"/>
            <a:ext cx="1867819"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r>
              <a:rPr lang="zh-CN" altLang="en-US" sz="1600">
                <a:solidFill>
                  <a:srgbClr val="000000"/>
                </a:solidFill>
                <a:cs typeface="+mn-ea"/>
                <a:sym typeface="+mn-lt"/>
              </a:rPr>
              <a:t>、</a:t>
            </a:r>
            <a:r>
              <a:rPr lang="en-US" altLang="zh-CN" sz="1600">
                <a:solidFill>
                  <a:srgbClr val="000000"/>
                </a:solidFill>
                <a:cs typeface="+mn-ea"/>
                <a:sym typeface="+mn-lt"/>
              </a:rPr>
              <a:t>ACK4</a:t>
            </a:r>
            <a:r>
              <a:rPr lang="zh-CN" altLang="en-US" sz="1600">
                <a:solidFill>
                  <a:srgbClr val="000000"/>
                </a:solidFill>
                <a:cs typeface="+mn-ea"/>
                <a:sym typeface="+mn-lt"/>
              </a:rPr>
              <a:t>丢失</a:t>
            </a:r>
          </a:p>
        </p:txBody>
      </p:sp>
      <p:sp>
        <p:nvSpPr>
          <p:cNvPr id="17" name="Text Box 18">
            <a:extLst>
              <a:ext uri="{FF2B5EF4-FFF2-40B4-BE49-F238E27FC236}">
                <a16:creationId xmlns:a16="http://schemas.microsoft.com/office/drawing/2014/main" id="{A74361D4-E4DA-45B8-9FE5-C0A43C8CCAB4}"/>
              </a:ext>
            </a:extLst>
          </p:cNvPr>
          <p:cNvSpPr txBox="1">
            <a:spLocks noChangeArrowheads="1"/>
          </p:cNvSpPr>
          <p:nvPr/>
        </p:nvSpPr>
        <p:spPr bwMode="auto">
          <a:xfrm>
            <a:off x="7032625" y="2565401"/>
            <a:ext cx="3024188"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，移动窗口，接收数据帧</a:t>
            </a:r>
            <a:r>
              <a:rPr lang="en-US" altLang="zh-CN" sz="2000">
                <a:solidFill>
                  <a:srgbClr val="000000"/>
                </a:solidFill>
                <a:cs typeface="+mn-ea"/>
                <a:sym typeface="+mn-lt"/>
              </a:rPr>
              <a:t>4</a:t>
            </a:r>
            <a:r>
              <a:rPr lang="zh-CN" altLang="en-US" sz="2000">
                <a:solidFill>
                  <a:srgbClr val="000000"/>
                </a:solidFill>
                <a:cs typeface="+mn-ea"/>
                <a:sym typeface="+mn-lt"/>
              </a:rPr>
              <a:t>，发送</a:t>
            </a:r>
            <a:r>
              <a:rPr lang="en-US" altLang="zh-CN" sz="2000">
                <a:solidFill>
                  <a:srgbClr val="000000"/>
                </a:solidFill>
                <a:cs typeface="+mn-ea"/>
                <a:sym typeface="+mn-lt"/>
              </a:rPr>
              <a:t>ACK4</a:t>
            </a:r>
            <a:r>
              <a:rPr lang="zh-CN" altLang="en-US" sz="2000">
                <a:solidFill>
                  <a:srgbClr val="000000"/>
                </a:solidFill>
                <a:cs typeface="+mn-ea"/>
                <a:sym typeface="+mn-lt"/>
              </a:rPr>
              <a:t>，再移动窗口，可接收数据帧</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18" name="Text Box 19">
            <a:extLst>
              <a:ext uri="{FF2B5EF4-FFF2-40B4-BE49-F238E27FC236}">
                <a16:creationId xmlns:a16="http://schemas.microsoft.com/office/drawing/2014/main" id="{67D985BC-F6E7-43C1-BCDE-712AD4B31B57}"/>
              </a:ext>
            </a:extLst>
          </p:cNvPr>
          <p:cNvSpPr txBox="1">
            <a:spLocks noChangeArrowheads="1"/>
          </p:cNvSpPr>
          <p:nvPr/>
        </p:nvSpPr>
        <p:spPr bwMode="auto">
          <a:xfrm>
            <a:off x="7032626" y="5013326"/>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，认为是新帧，但是它们是重复帧。</a:t>
            </a:r>
          </a:p>
        </p:txBody>
      </p:sp>
      <p:sp>
        <p:nvSpPr>
          <p:cNvPr id="19" name="Text Box 20">
            <a:extLst>
              <a:ext uri="{FF2B5EF4-FFF2-40B4-BE49-F238E27FC236}">
                <a16:creationId xmlns:a16="http://schemas.microsoft.com/office/drawing/2014/main" id="{C408EEBD-65B1-453F-819E-39D40D6A2313}"/>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0" name="Text Box 21">
            <a:extLst>
              <a:ext uri="{FF2B5EF4-FFF2-40B4-BE49-F238E27FC236}">
                <a16:creationId xmlns:a16="http://schemas.microsoft.com/office/drawing/2014/main" id="{DC302821-85C9-4A25-B0C7-4D36D24C1EC5}"/>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1" name="Text Box 22">
            <a:extLst>
              <a:ext uri="{FF2B5EF4-FFF2-40B4-BE49-F238E27FC236}">
                <a16:creationId xmlns:a16="http://schemas.microsoft.com/office/drawing/2014/main" id="{72A86AD6-5E8C-4447-943A-2C8EF7268F20}"/>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2" name="Text Box 23">
            <a:extLst>
              <a:ext uri="{FF2B5EF4-FFF2-40B4-BE49-F238E27FC236}">
                <a16:creationId xmlns:a16="http://schemas.microsoft.com/office/drawing/2014/main" id="{8E2E96A7-15D9-4B89-B4DA-7D4D8E5302E5}"/>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3" name="Text Box 24">
            <a:extLst>
              <a:ext uri="{FF2B5EF4-FFF2-40B4-BE49-F238E27FC236}">
                <a16:creationId xmlns:a16="http://schemas.microsoft.com/office/drawing/2014/main" id="{EE8627CD-B4EF-471C-B314-45AC65AB61CC}"/>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=5</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=4</a:t>
            </a:r>
          </a:p>
        </p:txBody>
      </p:sp>
      <p:sp>
        <p:nvSpPr>
          <p:cNvPr id="24" name="Text Box 25">
            <a:extLst>
              <a:ext uri="{FF2B5EF4-FFF2-40B4-BE49-F238E27FC236}">
                <a16:creationId xmlns:a16="http://schemas.microsoft.com/office/drawing/2014/main" id="{496C185A-07F0-4C85-985C-9C9887B00E9C}"/>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5" name="Group 26">
            <a:extLst>
              <a:ext uri="{FF2B5EF4-FFF2-40B4-BE49-F238E27FC236}">
                <a16:creationId xmlns:a16="http://schemas.microsoft.com/office/drawing/2014/main" id="{47A8FF2A-F8C9-468B-B670-65F22A503D9C}"/>
              </a:ext>
            </a:extLst>
          </p:cNvPr>
          <p:cNvGrpSpPr>
            <a:grpSpLocks/>
          </p:cNvGrpSpPr>
          <p:nvPr/>
        </p:nvGrpSpPr>
        <p:grpSpPr bwMode="auto">
          <a:xfrm>
            <a:off x="3646488" y="2420938"/>
            <a:ext cx="360362" cy="2087562"/>
            <a:chOff x="1337" y="1525"/>
            <a:chExt cx="227" cy="680"/>
          </a:xfrm>
        </p:grpSpPr>
        <p:sp>
          <p:nvSpPr>
            <p:cNvPr id="26" name="Line 27">
              <a:extLst>
                <a:ext uri="{FF2B5EF4-FFF2-40B4-BE49-F238E27FC236}">
                  <a16:creationId xmlns:a16="http://schemas.microsoft.com/office/drawing/2014/main" id="{C5F7A302-68AA-464B-B6D4-F041028C0049}"/>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28">
              <a:extLst>
                <a:ext uri="{FF2B5EF4-FFF2-40B4-BE49-F238E27FC236}">
                  <a16:creationId xmlns:a16="http://schemas.microsoft.com/office/drawing/2014/main" id="{D43AB85E-EA93-4616-AAA7-1A113C29500C}"/>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9">
              <a:extLst>
                <a:ext uri="{FF2B5EF4-FFF2-40B4-BE49-F238E27FC236}">
                  <a16:creationId xmlns:a16="http://schemas.microsoft.com/office/drawing/2014/main" id="{FCD5CE2A-8581-4800-A8D6-2AEC435E00FE}"/>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29" name="图形 28">
            <a:extLst>
              <a:ext uri="{FF2B5EF4-FFF2-40B4-BE49-F238E27FC236}">
                <a16:creationId xmlns:a16="http://schemas.microsoft.com/office/drawing/2014/main" id="{1D4276F6-2E6B-48B5-847B-55CAEC9158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8208" y="1558321"/>
            <a:ext cx="588835" cy="445833"/>
          </a:xfrm>
          <a:prstGeom prst="rect">
            <a:avLst/>
          </a:prstGeom>
        </p:spPr>
      </p:pic>
      <p:pic>
        <p:nvPicPr>
          <p:cNvPr id="30" name="图形 29">
            <a:extLst>
              <a:ext uri="{FF2B5EF4-FFF2-40B4-BE49-F238E27FC236}">
                <a16:creationId xmlns:a16="http://schemas.microsoft.com/office/drawing/2014/main" id="{530A9B59-975B-4DC3-AF4A-3FE4FD2AFA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0615" y="1558321"/>
            <a:ext cx="588835" cy="445833"/>
          </a:xfrm>
          <a:prstGeom prst="rect">
            <a:avLst/>
          </a:prstGeom>
        </p:spPr>
      </p:pic>
    </p:spTree>
    <p:extLst>
      <p:ext uri="{BB962C8B-B14F-4D97-AF65-F5344CB8AC3E}">
        <p14:creationId xmlns:p14="http://schemas.microsoft.com/office/powerpoint/2010/main" val="621543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6A7-EC5E-4CF1-A940-BE461C3D277C}"/>
              </a:ext>
            </a:extLst>
          </p:cNvPr>
          <p:cNvSpPr>
            <a:spLocks noGrp="1"/>
          </p:cNvSpPr>
          <p:nvPr>
            <p:ph type="title"/>
          </p:nvPr>
        </p:nvSpPr>
        <p:spPr/>
        <p:txBody>
          <a:bodyPr/>
          <a:lstStyle/>
          <a:p>
            <a:r>
              <a:rPr lang="zh-CN" altLang="en-US" dirty="0"/>
              <a:t>滑动窗口协议回退</a:t>
            </a:r>
            <a:r>
              <a:rPr lang="en-US" altLang="zh-CN" dirty="0"/>
              <a:t>N</a:t>
            </a:r>
            <a:r>
              <a:rPr lang="zh-CN" altLang="en-US" dirty="0"/>
              <a:t>的传输效率</a:t>
            </a:r>
          </a:p>
        </p:txBody>
      </p:sp>
      <p:sp>
        <p:nvSpPr>
          <p:cNvPr id="3" name="内容占位符 2">
            <a:extLst>
              <a:ext uri="{FF2B5EF4-FFF2-40B4-BE49-F238E27FC236}">
                <a16:creationId xmlns:a16="http://schemas.microsoft.com/office/drawing/2014/main" id="{E2BFB35C-CC25-4FFF-8FAD-8375E7466176}"/>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不考虑应答帧的丢失，正确传送一帧所需的平均时间为：     </a:t>
            </a:r>
          </a:p>
          <a:p>
            <a:pPr marL="0" indent="0" algn="ctr">
              <a:spcBef>
                <a:spcPts val="0"/>
              </a:spcBef>
              <a:buNone/>
            </a:pP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pt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spcBef>
                <a:spcPts val="0"/>
              </a:spcBef>
            </a:pPr>
            <a:r>
              <a:rPr lang="zh-CN" altLang="en-US" dirty="0">
                <a:latin typeface="Times New Roman" panose="02020603050405020304" pitchFamily="18" charset="0"/>
                <a:cs typeface="Times New Roman" panose="02020603050405020304" pitchFamily="18" charset="0"/>
                <a:sym typeface="+mn-lt"/>
              </a:rPr>
              <a:t>系统最大吞吐量：</a:t>
            </a:r>
          </a:p>
          <a:p>
            <a:pPr marL="0" indent="0" algn="ctr">
              <a:spcBef>
                <a:spcPts val="0"/>
              </a:spcBef>
              <a:buNone/>
            </a:pP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aseline="-25000" dirty="0">
                <a:latin typeface="Times New Roman" panose="02020603050405020304" pitchFamily="18" charset="0"/>
                <a:cs typeface="Times New Roman" panose="02020603050405020304" pitchFamily="18" charset="0"/>
                <a:sym typeface="+mn-lt"/>
              </a:rPr>
              <a:t>max</a:t>
            </a:r>
            <a:r>
              <a:rPr lang="en-US" altLang="zh-CN" dirty="0">
                <a:latin typeface="Times New Roman" panose="02020603050405020304" pitchFamily="18" charset="0"/>
                <a:cs typeface="Times New Roman" panose="02020603050405020304" pitchFamily="18" charset="0"/>
                <a:sym typeface="+mn-lt"/>
              </a:rPr>
              <a:t>= 1/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endParaRPr lang="en-US" altLang="zh-CN" i="1" baseline="-25000"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cs typeface="Times New Roman" panose="02020603050405020304" pitchFamily="18" charset="0"/>
                <a:sym typeface="+mn-lt"/>
              </a:rPr>
              <a:t>系统的传输效率 ：最大吞吐量</a:t>
            </a:r>
            <a:r>
              <a:rPr lang="en-US" altLang="zh-CN" dirty="0">
                <a:latin typeface="Times New Roman" panose="02020603050405020304" pitchFamily="18" charset="0"/>
                <a:cs typeface="Times New Roman" panose="02020603050405020304" pitchFamily="18" charset="0"/>
                <a:sym typeface="+mn-lt"/>
              </a:rPr>
              <a:t>/</a:t>
            </a:r>
            <a:r>
              <a:rPr lang="zh-CN" altLang="en-US" dirty="0">
                <a:latin typeface="Times New Roman" panose="02020603050405020304" pitchFamily="18" charset="0"/>
                <a:cs typeface="Times New Roman" panose="02020603050405020304" pitchFamily="18" charset="0"/>
                <a:sym typeface="+mn-lt"/>
              </a:rPr>
              <a:t>极限吞吐量</a:t>
            </a:r>
          </a:p>
          <a:p>
            <a:pPr marL="0" indent="0" algn="ctr">
              <a:spcBef>
                <a:spcPts val="0"/>
              </a:spcBef>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)/(1+ </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i</a:t>
            </a:r>
            <a:r>
              <a:rPr lang="en-US" altLang="zh-CN" dirty="0">
                <a:latin typeface="Times New Roman" panose="02020603050405020304" pitchFamily="18" charset="0"/>
                <a:cs typeface="Times New Roman" panose="02020603050405020304" pitchFamily="18" charset="0"/>
                <a:sym typeface="+mn-lt"/>
              </a:rPr>
              <a:t>-1))</a:t>
            </a:r>
          </a:p>
          <a:p>
            <a:r>
              <a:rPr lang="zh-CN" altLang="en-US" dirty="0">
                <a:solidFill>
                  <a:srgbClr val="3333FF"/>
                </a:solidFill>
                <a:latin typeface="Times New Roman" panose="02020603050405020304" pitchFamily="18" charset="0"/>
                <a:cs typeface="Times New Roman" panose="02020603050405020304" pitchFamily="18" charset="0"/>
                <a:sym typeface="+mn-lt"/>
              </a:rPr>
              <a:t>结论：</a:t>
            </a:r>
            <a:endParaRPr lang="en-US" altLang="zh-CN" dirty="0">
              <a:solidFill>
                <a:srgbClr val="3333FF"/>
              </a:solidFill>
              <a:latin typeface="Times New Roman" panose="02020603050405020304" pitchFamily="18" charset="0"/>
              <a:cs typeface="Times New Roman" panose="02020603050405020304" pitchFamily="18" charset="0"/>
              <a:sym typeface="+mn-lt"/>
            </a:endParaRPr>
          </a:p>
          <a:p>
            <a:pPr marL="342900" indent="-342900">
              <a:buFont typeface="Wingdings" panose="05000000000000000000" pitchFamily="2" charset="2"/>
              <a:buChar char="Ø"/>
            </a:pPr>
            <a:r>
              <a:rPr lang="zh-CN" altLang="en-US" dirty="0">
                <a:solidFill>
                  <a:srgbClr val="3333FF"/>
                </a:solidFill>
                <a:latin typeface="Times New Roman" panose="02020603050405020304" pitchFamily="18" charset="0"/>
                <a:cs typeface="Times New Roman" panose="02020603050405020304" pitchFamily="18" charset="0"/>
                <a:sym typeface="+mn-lt"/>
              </a:rPr>
              <a:t>传输效率与差错率有关，无差错时，</a:t>
            </a:r>
            <a:r>
              <a:rPr lang="en-US" altLang="zh-CN" i="1" dirty="0">
                <a:solidFill>
                  <a:srgbClr val="3333FF"/>
                </a:solidFill>
                <a:latin typeface="Times New Roman" panose="02020603050405020304" pitchFamily="18" charset="0"/>
                <a:cs typeface="Times New Roman" panose="02020603050405020304" pitchFamily="18" charset="0"/>
                <a:sym typeface="+mn-lt"/>
              </a:rPr>
              <a:t> p=0</a:t>
            </a:r>
            <a:r>
              <a:rPr lang="zh-CN" altLang="en-US" i="1" dirty="0">
                <a:solidFill>
                  <a:srgbClr val="3333FF"/>
                </a:solidFill>
                <a:latin typeface="Times New Roman" panose="02020603050405020304" pitchFamily="18" charset="0"/>
                <a:cs typeface="Times New Roman" panose="02020603050405020304" pitchFamily="18" charset="0"/>
                <a:sym typeface="+mn-lt"/>
              </a:rPr>
              <a:t>，则滑窗协议的传输效率 </a:t>
            </a:r>
            <a:r>
              <a:rPr lang="el-GR" altLang="zh-CN" dirty="0">
                <a:solidFill>
                  <a:srgbClr val="3333FF"/>
                </a:solidFill>
                <a:latin typeface="Times New Roman" panose="02020603050405020304" pitchFamily="18" charset="0"/>
                <a:cs typeface="Times New Roman" panose="02020603050405020304" pitchFamily="18" charset="0"/>
                <a:sym typeface="+mn-lt"/>
              </a:rPr>
              <a:t>η</a:t>
            </a:r>
            <a:r>
              <a:rPr lang="en-US" altLang="zh-CN" dirty="0">
                <a:solidFill>
                  <a:srgbClr val="3333FF"/>
                </a:solidFill>
                <a:latin typeface="Times New Roman" panose="02020603050405020304" pitchFamily="18" charset="0"/>
                <a:cs typeface="Times New Roman" panose="02020603050405020304" pitchFamily="18" charset="0"/>
                <a:sym typeface="+mn-lt"/>
              </a:rPr>
              <a:t>=100%</a:t>
            </a:r>
          </a:p>
          <a:p>
            <a:pPr marL="342900" indent="-342900">
              <a:buFont typeface="Wingdings" panose="05000000000000000000" pitchFamily="2" charset="2"/>
              <a:buChar char="Ø"/>
            </a:pPr>
            <a:r>
              <a:rPr lang="zh-CN" altLang="en-US" dirty="0">
                <a:solidFill>
                  <a:srgbClr val="3333FF"/>
                </a:solidFill>
                <a:latin typeface="Times New Roman" panose="02020603050405020304" pitchFamily="18" charset="0"/>
                <a:cs typeface="Times New Roman" panose="02020603050405020304" pitchFamily="18" charset="0"/>
                <a:sym typeface="+mn-lt"/>
              </a:rPr>
              <a:t>有差错时，传输效率与传送一帧的总时间和发送端发送一帧的时间之比有关，如果线路传输延时、回应帧时间越长，则传输效率下降越多</a:t>
            </a:r>
          </a:p>
          <a:p>
            <a:pPr marL="0" indent="0">
              <a:spcBef>
                <a:spcPts val="0"/>
              </a:spcBef>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96B3D5FB-0AB0-41F9-87EB-497D3752A73A}"/>
              </a:ext>
            </a:extLst>
          </p:cNvPr>
          <p:cNvSpPr>
            <a:spLocks noGrp="1"/>
          </p:cNvSpPr>
          <p:nvPr>
            <p:ph type="sldNum" sz="quarter" idx="12"/>
          </p:nvPr>
        </p:nvSpPr>
        <p:spPr/>
        <p:txBody>
          <a:bodyPr/>
          <a:lstStyle/>
          <a:p>
            <a:fld id="{C8BB1146-E542-4D4E-B8E9-6919A11DDD48}" type="slidenum">
              <a:rPr lang="en-US" smtClean="0"/>
              <a:t>74</a:t>
            </a:fld>
            <a:endParaRPr lang="en-US"/>
          </a:p>
        </p:txBody>
      </p:sp>
    </p:spTree>
    <p:extLst>
      <p:ext uri="{BB962C8B-B14F-4D97-AF65-F5344CB8AC3E}">
        <p14:creationId xmlns:p14="http://schemas.microsoft.com/office/powerpoint/2010/main" val="2853236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34FF8-7090-9A4D-E7D8-E5670930DB83}"/>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停等协议和滑窗协议传输效率计算举例</a:t>
            </a:r>
            <a:endParaRPr lang="zh-CN" altLang="en-US" dirty="0"/>
          </a:p>
        </p:txBody>
      </p:sp>
      <p:sp>
        <p:nvSpPr>
          <p:cNvPr id="3" name="内容占位符 2">
            <a:extLst>
              <a:ext uri="{FF2B5EF4-FFF2-40B4-BE49-F238E27FC236}">
                <a16:creationId xmlns:a16="http://schemas.microsoft.com/office/drawing/2014/main" id="{FE73953A-E3ED-1C8F-9E71-03733B09C69F}"/>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若数据帧的差错率为</a:t>
            </a:r>
            <a:r>
              <a:rPr lang="en-US" altLang="zh-CN" sz="2400" i="1" dirty="0">
                <a:latin typeface="+mn-lt"/>
                <a:ea typeface="+mn-ea"/>
                <a:cs typeface="+mn-ea"/>
                <a:sym typeface="+mn-lt"/>
              </a:rPr>
              <a:t>p</a:t>
            </a:r>
            <a:r>
              <a:rPr lang="en-US" altLang="zh-CN" sz="2400" dirty="0">
                <a:latin typeface="+mn-lt"/>
                <a:ea typeface="+mn-ea"/>
                <a:cs typeface="+mn-ea"/>
                <a:sym typeface="+mn-lt"/>
              </a:rPr>
              <a:t>=0.01</a:t>
            </a:r>
            <a:r>
              <a:rPr lang="zh-CN" altLang="en-US" sz="2400" dirty="0">
                <a:latin typeface="+mn-lt"/>
                <a:ea typeface="+mn-ea"/>
                <a:cs typeface="+mn-ea"/>
                <a:sym typeface="+mn-lt"/>
              </a:rPr>
              <a:t>，而</a:t>
            </a:r>
            <a:r>
              <a:rPr lang="en-US" altLang="zh-CN" sz="2400" i="1" dirty="0">
                <a:latin typeface="+mn-lt"/>
                <a:ea typeface="+mn-ea"/>
                <a:cs typeface="+mn-ea"/>
                <a:sym typeface="+mn-lt"/>
              </a:rPr>
              <a:t>a</a:t>
            </a:r>
            <a:r>
              <a:rPr lang="en-US" altLang="zh-CN" sz="2400" dirty="0">
                <a:latin typeface="+mn-lt"/>
                <a:ea typeface="+mn-ea"/>
                <a:cs typeface="+mn-ea"/>
                <a:sym typeface="+mn-lt"/>
              </a:rPr>
              <a:t>=4</a:t>
            </a:r>
            <a:r>
              <a:rPr lang="zh-CN" altLang="en-US" sz="2400" dirty="0">
                <a:latin typeface="+mn-lt"/>
                <a:ea typeface="+mn-ea"/>
                <a:cs typeface="+mn-ea"/>
                <a:sym typeface="+mn-lt"/>
              </a:rPr>
              <a:t>，则对于停止等待协议，传输效率：</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l-GR" altLang="zh-CN" sz="2400" dirty="0">
                <a:latin typeface="+mn-lt"/>
                <a:ea typeface="+mn-ea"/>
                <a:cs typeface="+mn-ea"/>
                <a:sym typeface="+mn-lt"/>
              </a:rPr>
              <a:t>η</a:t>
            </a:r>
            <a:r>
              <a:rPr lang="zh-CN" altLang="en-US" sz="24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a </a:t>
            </a:r>
            <a:r>
              <a:rPr lang="en-US" altLang="zh-CN" sz="2400" dirty="0">
                <a:latin typeface="+mn-lt"/>
                <a:ea typeface="+mn-ea"/>
                <a:cs typeface="+mn-ea"/>
                <a:sym typeface="+mn-lt"/>
              </a:rPr>
              <a:t>= 0.99/4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0.25</a:t>
            </a:r>
            <a:r>
              <a:rPr lang="zh-CN" altLang="en-US" sz="2400" dirty="0">
                <a:latin typeface="+mn-lt"/>
                <a:ea typeface="+mn-ea"/>
                <a:cs typeface="+mn-ea"/>
                <a:sym typeface="+mn-lt"/>
              </a:rPr>
              <a:t> </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而对于滑动窗口协议，则传输效率</a:t>
            </a:r>
            <a:r>
              <a:rPr lang="en-US" altLang="zh-CN" sz="2400" dirty="0">
                <a:latin typeface="+mn-lt"/>
                <a:ea typeface="+mn-ea"/>
                <a:cs typeface="+mn-ea"/>
                <a:sym typeface="+mn-lt"/>
              </a:rPr>
              <a:t>:</a:t>
            </a:r>
          </a:p>
          <a:p>
            <a:pPr>
              <a:lnSpc>
                <a:spcPct val="120000"/>
              </a:lnSpc>
              <a:spcBef>
                <a:spcPts val="0"/>
              </a:spcBef>
              <a:buFont typeface="Wingdings" panose="05000000000000000000" pitchFamily="2" charset="2"/>
              <a:buNone/>
            </a:pPr>
            <a:r>
              <a:rPr lang="en-US" altLang="zh-CN" sz="2400" dirty="0">
                <a:latin typeface="+mn-lt"/>
                <a:ea typeface="+mn-ea"/>
                <a:cs typeface="+mn-ea"/>
                <a:sym typeface="+mn-lt"/>
              </a:rPr>
              <a:t>                                    </a:t>
            </a:r>
            <a:r>
              <a:rPr lang="el-GR" altLang="zh-CN" sz="2400" dirty="0">
                <a:latin typeface="+mn-lt"/>
                <a:ea typeface="+mn-ea"/>
                <a:cs typeface="+mn-ea"/>
                <a:sym typeface="+mn-lt"/>
              </a:rPr>
              <a:t>η</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-1))=0.99/(1+0.01*3)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0.96</a:t>
            </a:r>
            <a:r>
              <a:rPr lang="zh-CN" altLang="en-US" sz="2400" dirty="0">
                <a:latin typeface="+mn-lt"/>
                <a:ea typeface="+mn-ea"/>
                <a:cs typeface="+mn-ea"/>
                <a:sym typeface="+mn-lt"/>
              </a:rPr>
              <a:t>。</a:t>
            </a:r>
          </a:p>
          <a:p>
            <a:pPr>
              <a:spcBef>
                <a:spcPts val="0"/>
              </a:spcBef>
            </a:pPr>
            <a:endParaRPr lang="en-US" altLang="zh-CN" sz="2400" dirty="0">
              <a:solidFill>
                <a:srgbClr val="FF0000"/>
              </a:solidFill>
              <a:latin typeface="+mn-lt"/>
              <a:ea typeface="+mn-ea"/>
              <a:cs typeface="+mn-ea"/>
              <a:sym typeface="+mn-lt"/>
            </a:endParaRPr>
          </a:p>
          <a:p>
            <a:pPr>
              <a:spcBef>
                <a:spcPts val="0"/>
              </a:spcBef>
            </a:pPr>
            <a:r>
              <a:rPr lang="zh-CN" altLang="en-US" sz="2400" dirty="0">
                <a:solidFill>
                  <a:srgbClr val="3333FF"/>
                </a:solidFill>
                <a:latin typeface="+mn-lt"/>
                <a:ea typeface="+mn-ea"/>
                <a:cs typeface="+mn-ea"/>
                <a:sym typeface="+mn-lt"/>
              </a:rPr>
              <a:t>结论：</a:t>
            </a:r>
            <a:endParaRPr lang="en-US" altLang="zh-CN" sz="2400" dirty="0">
              <a:solidFill>
                <a:srgbClr val="3333FF"/>
              </a:solidFill>
              <a:latin typeface="+mn-lt"/>
              <a:ea typeface="+mn-ea"/>
              <a:cs typeface="+mn-ea"/>
              <a:sym typeface="+mn-lt"/>
            </a:endParaRPr>
          </a:p>
          <a:p>
            <a:pPr marL="0" indent="0">
              <a:lnSpc>
                <a:spcPct val="120000"/>
              </a:lnSpc>
              <a:spcBef>
                <a:spcPts val="0"/>
              </a:spcBef>
              <a:buNone/>
            </a:pPr>
            <a:r>
              <a:rPr lang="en-US" altLang="zh-CN" sz="2400" dirty="0">
                <a:solidFill>
                  <a:srgbClr val="3333FF"/>
                </a:solidFill>
                <a:latin typeface="+mn-lt"/>
                <a:ea typeface="+mn-ea"/>
                <a:cs typeface="+mn-ea"/>
                <a:sym typeface="+mn-lt"/>
              </a:rPr>
              <a:t>       </a:t>
            </a:r>
            <a:r>
              <a:rPr lang="zh-CN" altLang="en-US" sz="2400" dirty="0">
                <a:solidFill>
                  <a:srgbClr val="3333FF"/>
                </a:solidFill>
                <a:latin typeface="+mn-lt"/>
                <a:ea typeface="+mn-ea"/>
                <a:cs typeface="+mn-ea"/>
                <a:sym typeface="+mn-lt"/>
              </a:rPr>
              <a:t>在</a:t>
            </a:r>
            <a:r>
              <a:rPr lang="en-US" altLang="zh-CN" sz="2400" i="1" dirty="0">
                <a:solidFill>
                  <a:srgbClr val="3333FF"/>
                </a:solidFill>
                <a:latin typeface="+mn-lt"/>
                <a:ea typeface="+mn-ea"/>
                <a:cs typeface="+mn-ea"/>
                <a:sym typeface="+mn-lt"/>
              </a:rPr>
              <a:t>a</a:t>
            </a:r>
            <a:r>
              <a:rPr lang="en-US" altLang="zh-CN" sz="2400" dirty="0">
                <a:solidFill>
                  <a:srgbClr val="3333FF"/>
                </a:solidFill>
                <a:latin typeface="+mn-lt"/>
                <a:ea typeface="+mn-ea"/>
                <a:cs typeface="+mn-ea"/>
                <a:sym typeface="+mn-lt"/>
              </a:rPr>
              <a:t>=4</a:t>
            </a:r>
            <a:r>
              <a:rPr lang="zh-CN" altLang="en-US" sz="2400" dirty="0">
                <a:solidFill>
                  <a:srgbClr val="3333FF"/>
                </a:solidFill>
                <a:latin typeface="+mn-lt"/>
                <a:ea typeface="+mn-ea"/>
                <a:cs typeface="+mn-ea"/>
                <a:sym typeface="+mn-lt"/>
              </a:rPr>
              <a:t>，也就是一帧总的传输时间远远大于发送端发送帧的时间，也就是相对发送端发送一帧的时间相比，线路传输延时时间很长、等待回应帧时间也很长时，即使差错率 </a:t>
            </a:r>
            <a:r>
              <a:rPr lang="en-US" altLang="zh-CN" sz="2400" i="1" dirty="0">
                <a:solidFill>
                  <a:srgbClr val="3333FF"/>
                </a:solidFill>
                <a:latin typeface="+mn-lt"/>
                <a:ea typeface="+mn-ea"/>
                <a:cs typeface="+mn-ea"/>
                <a:sym typeface="+mn-lt"/>
              </a:rPr>
              <a:t>p </a:t>
            </a:r>
            <a:r>
              <a:rPr lang="zh-CN" altLang="en-US" sz="2400" dirty="0">
                <a:solidFill>
                  <a:srgbClr val="3333FF"/>
                </a:solidFill>
                <a:latin typeface="+mn-lt"/>
                <a:ea typeface="+mn-ea"/>
                <a:cs typeface="+mn-ea"/>
                <a:sym typeface="+mn-lt"/>
              </a:rPr>
              <a:t>高达</a:t>
            </a:r>
            <a:r>
              <a:rPr lang="en-US" altLang="zh-CN" sz="2400" dirty="0">
                <a:solidFill>
                  <a:srgbClr val="3333FF"/>
                </a:solidFill>
                <a:latin typeface="+mn-lt"/>
                <a:ea typeface="+mn-ea"/>
                <a:cs typeface="+mn-ea"/>
                <a:sym typeface="+mn-lt"/>
              </a:rPr>
              <a:t>0.01</a:t>
            </a:r>
            <a:r>
              <a:rPr lang="zh-CN" altLang="en-US" sz="2400" dirty="0">
                <a:solidFill>
                  <a:srgbClr val="3333FF"/>
                </a:solidFill>
                <a:latin typeface="+mn-lt"/>
                <a:ea typeface="+mn-ea"/>
                <a:cs typeface="+mn-ea"/>
                <a:sym typeface="+mn-lt"/>
              </a:rPr>
              <a:t>，滑动窗口协议也比停止等待协议好很多。</a:t>
            </a:r>
          </a:p>
          <a:p>
            <a:endParaRPr lang="zh-CN" altLang="en-US" dirty="0"/>
          </a:p>
        </p:txBody>
      </p:sp>
      <p:sp>
        <p:nvSpPr>
          <p:cNvPr id="4" name="灯片编号占位符 3">
            <a:extLst>
              <a:ext uri="{FF2B5EF4-FFF2-40B4-BE49-F238E27FC236}">
                <a16:creationId xmlns:a16="http://schemas.microsoft.com/office/drawing/2014/main" id="{1E59F88D-23D5-3E8C-03A6-B02EFEA5DC31}"/>
              </a:ext>
            </a:extLst>
          </p:cNvPr>
          <p:cNvSpPr>
            <a:spLocks noGrp="1"/>
          </p:cNvSpPr>
          <p:nvPr>
            <p:ph type="sldNum" sz="quarter" idx="12"/>
          </p:nvPr>
        </p:nvSpPr>
        <p:spPr/>
        <p:txBody>
          <a:bodyPr/>
          <a:lstStyle/>
          <a:p>
            <a:fld id="{C8BB1146-E542-4D4E-B8E9-6919A11DDD48}" type="slidenum">
              <a:rPr lang="en-US" smtClean="0"/>
              <a:t>75</a:t>
            </a:fld>
            <a:endParaRPr lang="en-US"/>
          </a:p>
        </p:txBody>
      </p:sp>
    </p:spTree>
    <p:extLst>
      <p:ext uri="{BB962C8B-B14F-4D97-AF65-F5344CB8AC3E}">
        <p14:creationId xmlns:p14="http://schemas.microsoft.com/office/powerpoint/2010/main" val="377135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BA1B2-8CAE-4465-A69C-8D0C967E3961}"/>
              </a:ext>
            </a:extLst>
          </p:cNvPr>
          <p:cNvSpPr>
            <a:spLocks noGrp="1"/>
          </p:cNvSpPr>
          <p:nvPr>
            <p:ph type="title"/>
          </p:nvPr>
        </p:nvSpPr>
        <p:spPr/>
        <p:txBody>
          <a:bodyPr/>
          <a:lstStyle/>
          <a:p>
            <a:r>
              <a:rPr lang="zh-CN" altLang="en-US" dirty="0"/>
              <a:t>窗口大小的选择</a:t>
            </a:r>
          </a:p>
        </p:txBody>
      </p:sp>
      <p:sp>
        <p:nvSpPr>
          <p:cNvPr id="3" name="内容占位符 2">
            <a:extLst>
              <a:ext uri="{FF2B5EF4-FFF2-40B4-BE49-F238E27FC236}">
                <a16:creationId xmlns:a16="http://schemas.microsoft.com/office/drawing/2014/main" id="{656E9C83-FC02-4DAB-A785-9F22F9C42707}"/>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窗口选得太大，会要求有足够大的缓存空间</a:t>
            </a:r>
          </a:p>
          <a:p>
            <a:pPr>
              <a:spcBef>
                <a:spcPts val="0"/>
              </a:spcBef>
            </a:pPr>
            <a:r>
              <a:rPr lang="zh-CN" altLang="en-US" dirty="0">
                <a:latin typeface="Times New Roman" panose="02020603050405020304" pitchFamily="18" charset="0"/>
                <a:cs typeface="Times New Roman" panose="02020603050405020304" pitchFamily="18" charset="0"/>
                <a:sym typeface="+mn-lt"/>
              </a:rPr>
              <a:t>如果选得太小，由于传播和发送延迟，第一个应答帧返回到发送方之前，发送方发送窗口中的帧已经全部发送出去，但是没有得到应答，发送方必须等待，从而影响了传输速度和传输效率。 </a:t>
            </a:r>
          </a:p>
          <a:p>
            <a:pPr>
              <a:spcBef>
                <a:spcPts val="0"/>
              </a:spcBef>
            </a:pPr>
            <a:r>
              <a:rPr lang="zh-CN" altLang="en-US" dirty="0">
                <a:latin typeface="Times New Roman" panose="02020603050405020304" pitchFamily="18" charset="0"/>
                <a:cs typeface="Times New Roman" panose="02020603050405020304" pitchFamily="18" charset="0"/>
                <a:sym typeface="+mn-lt"/>
              </a:rPr>
              <a:t>假设一个帧的发送时间为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zh-CN" altLang="en-US" dirty="0">
                <a:latin typeface="Times New Roman" panose="02020603050405020304" pitchFamily="18" charset="0"/>
                <a:cs typeface="Times New Roman" panose="02020603050405020304" pitchFamily="18" charset="0"/>
                <a:sym typeface="+mn-lt"/>
              </a:rPr>
              <a:t>，传播时间为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zh-CN" altLang="en-US" dirty="0">
                <a:latin typeface="Times New Roman" panose="02020603050405020304" pitchFamily="18" charset="0"/>
                <a:cs typeface="Times New Roman" panose="02020603050405020304" pitchFamily="18" charset="0"/>
                <a:sym typeface="+mn-lt"/>
              </a:rPr>
              <a:t>，则窗口的大小</a:t>
            </a:r>
            <a:r>
              <a:rPr lang="en-US" altLang="zh-CN" i="1" dirty="0">
                <a:latin typeface="Times New Roman" panose="02020603050405020304" pitchFamily="18" charset="0"/>
                <a:cs typeface="Times New Roman" panose="02020603050405020304" pitchFamily="18" charset="0"/>
                <a:sym typeface="+mn-lt"/>
              </a:rPr>
              <a:t>n</a:t>
            </a:r>
            <a:r>
              <a:rPr lang="zh-CN" altLang="en-US" dirty="0">
                <a:latin typeface="Times New Roman" panose="02020603050405020304" pitchFamily="18" charset="0"/>
                <a:cs typeface="Times New Roman" panose="02020603050405020304" pitchFamily="18" charset="0"/>
                <a:sym typeface="+mn-lt"/>
              </a:rPr>
              <a:t>应该满足如下条件</a:t>
            </a:r>
          </a:p>
          <a:p>
            <a:pPr algn="ctr">
              <a:spcBef>
                <a:spcPts val="0"/>
              </a:spcBef>
              <a:buNone/>
            </a:pPr>
            <a:r>
              <a:rPr lang="en-US" altLang="zh-CN" i="1" dirty="0" err="1">
                <a:latin typeface="Times New Roman" panose="02020603050405020304" pitchFamily="18" charset="0"/>
                <a:cs typeface="Times New Roman" panose="02020603050405020304" pitchFamily="18" charset="0"/>
                <a:sym typeface="+mn-lt"/>
              </a:rPr>
              <a:t>nt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&gt;  2(</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dirty="0" err="1">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lgn="ctr">
              <a:spcBef>
                <a:spcPts val="0"/>
              </a:spcBef>
              <a:buNone/>
            </a:pPr>
            <a:r>
              <a:rPr lang="en-US" altLang="zh-CN" i="1" dirty="0">
                <a:latin typeface="Times New Roman" panose="02020603050405020304" pitchFamily="18" charset="0"/>
                <a:cs typeface="Times New Roman" panose="02020603050405020304" pitchFamily="18" charset="0"/>
                <a:sym typeface="+mn-lt"/>
              </a:rPr>
              <a:t> n   </a:t>
            </a:r>
            <a:r>
              <a:rPr lang="en-US" altLang="zh-CN" dirty="0">
                <a:latin typeface="Times New Roman" panose="02020603050405020304" pitchFamily="18" charset="0"/>
                <a:cs typeface="Times New Roman" panose="02020603050405020304" pitchFamily="18" charset="0"/>
                <a:sym typeface="+mn-lt"/>
              </a:rPr>
              <a:t>&gt;  2+2</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endParaRPr lang="en-US" altLang="zh-CN" i="1" baseline="-25000" dirty="0">
              <a:latin typeface="Times New Roman" panose="02020603050405020304" pitchFamily="18" charset="0"/>
              <a:cs typeface="Times New Roman" panose="02020603050405020304" pitchFamily="18" charset="0"/>
              <a:sym typeface="+mn-lt"/>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88BECF-E427-4092-8888-E973D5DCD69F}"/>
              </a:ext>
            </a:extLst>
          </p:cNvPr>
          <p:cNvSpPr>
            <a:spLocks noGrp="1"/>
          </p:cNvSpPr>
          <p:nvPr>
            <p:ph type="sldNum" sz="quarter" idx="12"/>
          </p:nvPr>
        </p:nvSpPr>
        <p:spPr/>
        <p:txBody>
          <a:bodyPr/>
          <a:lstStyle/>
          <a:p>
            <a:fld id="{C8BB1146-E542-4D4E-B8E9-6919A11DDD48}" type="slidenum">
              <a:rPr lang="en-US" smtClean="0"/>
              <a:t>76</a:t>
            </a:fld>
            <a:endParaRPr lang="en-US"/>
          </a:p>
        </p:txBody>
      </p:sp>
    </p:spTree>
    <p:extLst>
      <p:ext uri="{BB962C8B-B14F-4D97-AF65-F5344CB8AC3E}">
        <p14:creationId xmlns:p14="http://schemas.microsoft.com/office/powerpoint/2010/main" val="1975172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39BE3-020E-42B7-B64D-68F8B8834175}"/>
              </a:ext>
            </a:extLst>
          </p:cNvPr>
          <p:cNvSpPr>
            <a:spLocks noGrp="1"/>
          </p:cNvSpPr>
          <p:nvPr>
            <p:ph type="title"/>
          </p:nvPr>
        </p:nvSpPr>
        <p:spPr/>
        <p:txBody>
          <a:bodyPr/>
          <a:lstStyle/>
          <a:p>
            <a:r>
              <a:rPr lang="en-US" altLang="zh-CN" dirty="0"/>
              <a:t>3 </a:t>
            </a:r>
            <a:r>
              <a:rPr lang="zh-CN" altLang="en-US" dirty="0"/>
              <a:t>种协议方法总结</a:t>
            </a:r>
          </a:p>
        </p:txBody>
      </p:sp>
      <p:sp>
        <p:nvSpPr>
          <p:cNvPr id="3" name="内容占位符 2">
            <a:extLst>
              <a:ext uri="{FF2B5EF4-FFF2-40B4-BE49-F238E27FC236}">
                <a16:creationId xmlns:a16="http://schemas.microsoft.com/office/drawing/2014/main" id="{FD28BA07-D645-4044-BF19-5AFA43C2CF31}"/>
              </a:ext>
            </a:extLst>
          </p:cNvPr>
          <p:cNvSpPr>
            <a:spLocks noGrp="1"/>
          </p:cNvSpPr>
          <p:nvPr>
            <p:ph idx="1"/>
          </p:nvPr>
        </p:nvSpPr>
        <p:spPr/>
        <p:txBody>
          <a:bodyPr>
            <a:normAutofit fontScale="92500" lnSpcReduction="10000"/>
          </a:bodyPr>
          <a:lstStyle/>
          <a:p>
            <a:r>
              <a:rPr lang="zh-CN" altLang="en-US" dirty="0"/>
              <a:t>停止等待协议：</a:t>
            </a:r>
          </a:p>
          <a:p>
            <a:pPr lvl="1"/>
            <a:r>
              <a:rPr lang="zh-CN" altLang="en-US" dirty="0"/>
              <a:t>发送窗口</a:t>
            </a:r>
            <a:r>
              <a:rPr lang="en-US" altLang="zh-CN" dirty="0"/>
              <a:t>=1</a:t>
            </a:r>
            <a:r>
              <a:rPr lang="zh-CN" altLang="en-US" dirty="0"/>
              <a:t>，接收窗口</a:t>
            </a:r>
            <a:r>
              <a:rPr lang="en-US" altLang="zh-CN" dirty="0"/>
              <a:t>=1</a:t>
            </a:r>
          </a:p>
          <a:p>
            <a:pPr lvl="1"/>
            <a:r>
              <a:rPr lang="zh-CN" altLang="en-US" dirty="0"/>
              <a:t>传输效率低，尤其是线路长传输时延大，等待确认时间长时，再有差错时，效率很低</a:t>
            </a:r>
          </a:p>
          <a:p>
            <a:pPr lvl="1"/>
            <a:r>
              <a:rPr lang="zh-CN" altLang="en-US" dirty="0"/>
              <a:t>协议实现比较简单</a:t>
            </a:r>
          </a:p>
          <a:p>
            <a:r>
              <a:rPr lang="zh-CN" altLang="en-US" dirty="0"/>
              <a:t>滑动窗口中的回退</a:t>
            </a:r>
            <a:r>
              <a:rPr lang="en-US" altLang="zh-CN" dirty="0"/>
              <a:t>N</a:t>
            </a:r>
            <a:r>
              <a:rPr lang="zh-CN" altLang="en-US" dirty="0"/>
              <a:t>：</a:t>
            </a:r>
          </a:p>
          <a:p>
            <a:pPr lvl="1"/>
            <a:r>
              <a:rPr lang="zh-CN" altLang="en-US" dirty="0"/>
              <a:t>发送窗口</a:t>
            </a:r>
            <a:r>
              <a:rPr lang="en-US" altLang="zh-CN" dirty="0"/>
              <a:t>&gt;1</a:t>
            </a:r>
            <a:r>
              <a:rPr lang="zh-CN" altLang="en-US" dirty="0"/>
              <a:t>，接收窗口</a:t>
            </a:r>
            <a:r>
              <a:rPr lang="en-US" altLang="zh-CN" dirty="0"/>
              <a:t>=1</a:t>
            </a:r>
          </a:p>
          <a:p>
            <a:pPr lvl="1"/>
            <a:r>
              <a:rPr lang="zh-CN" altLang="en-US" dirty="0"/>
              <a:t>传输效率高</a:t>
            </a:r>
          </a:p>
          <a:p>
            <a:pPr lvl="1"/>
            <a:r>
              <a:rPr lang="zh-CN" altLang="en-US" dirty="0"/>
              <a:t>协议实现复杂</a:t>
            </a:r>
          </a:p>
          <a:p>
            <a:r>
              <a:rPr lang="zh-CN" altLang="en-US" dirty="0"/>
              <a:t>滑动窗口中的选择拒绝：</a:t>
            </a:r>
          </a:p>
          <a:p>
            <a:pPr lvl="1"/>
            <a:r>
              <a:rPr lang="zh-CN" altLang="en-US" dirty="0"/>
              <a:t>发送窗口</a:t>
            </a:r>
            <a:r>
              <a:rPr lang="en-US" altLang="zh-CN" dirty="0"/>
              <a:t>&gt;1</a:t>
            </a:r>
            <a:r>
              <a:rPr lang="zh-CN" altLang="en-US" dirty="0"/>
              <a:t>，接收窗口</a:t>
            </a:r>
            <a:r>
              <a:rPr lang="en-US" altLang="zh-CN" dirty="0"/>
              <a:t>&gt;1</a:t>
            </a:r>
          </a:p>
          <a:p>
            <a:pPr lvl="1"/>
            <a:r>
              <a:rPr lang="zh-CN" altLang="en-US" dirty="0"/>
              <a:t>传输效率高</a:t>
            </a:r>
          </a:p>
          <a:p>
            <a:pPr lvl="1"/>
            <a:r>
              <a:rPr lang="zh-CN" altLang="en-US" dirty="0"/>
              <a:t>协议实现更加复杂</a:t>
            </a:r>
          </a:p>
          <a:p>
            <a:endParaRPr lang="zh-CN" altLang="en-US" dirty="0"/>
          </a:p>
        </p:txBody>
      </p:sp>
      <p:sp>
        <p:nvSpPr>
          <p:cNvPr id="4" name="灯片编号占位符 3">
            <a:extLst>
              <a:ext uri="{FF2B5EF4-FFF2-40B4-BE49-F238E27FC236}">
                <a16:creationId xmlns:a16="http://schemas.microsoft.com/office/drawing/2014/main" id="{3E6CEE62-2413-429D-A3D5-9AF3959BB023}"/>
              </a:ext>
            </a:extLst>
          </p:cNvPr>
          <p:cNvSpPr>
            <a:spLocks noGrp="1"/>
          </p:cNvSpPr>
          <p:nvPr>
            <p:ph type="sldNum" sz="quarter" idx="12"/>
          </p:nvPr>
        </p:nvSpPr>
        <p:spPr/>
        <p:txBody>
          <a:bodyPr/>
          <a:lstStyle/>
          <a:p>
            <a:fld id="{C8BB1146-E542-4D4E-B8E9-6919A11DDD48}" type="slidenum">
              <a:rPr lang="en-US" smtClean="0"/>
              <a:t>77</a:t>
            </a:fld>
            <a:endParaRPr lang="en-US"/>
          </a:p>
        </p:txBody>
      </p:sp>
    </p:spTree>
    <p:extLst>
      <p:ext uri="{BB962C8B-B14F-4D97-AF65-F5344CB8AC3E}">
        <p14:creationId xmlns:p14="http://schemas.microsoft.com/office/powerpoint/2010/main" val="187544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78</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HDLC</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233145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8AFC3-013A-4F78-A253-80137D9E658D}"/>
              </a:ext>
            </a:extLst>
          </p:cNvPr>
          <p:cNvSpPr>
            <a:spLocks noGrp="1"/>
          </p:cNvSpPr>
          <p:nvPr>
            <p:ph type="title"/>
          </p:nvPr>
        </p:nvSpPr>
        <p:spPr/>
        <p:txBody>
          <a:bodyPr/>
          <a:lstStyle/>
          <a:p>
            <a:r>
              <a:rPr lang="en-US" altLang="zh-CN" sz="3200" dirty="0">
                <a:solidFill>
                  <a:srgbClr val="000000"/>
                </a:solidFill>
                <a:latin typeface="+mn-lt"/>
                <a:ea typeface="+mn-ea"/>
                <a:cs typeface="+mn-ea"/>
                <a:sym typeface="+mn-lt"/>
              </a:rPr>
              <a:t>HDLC </a:t>
            </a:r>
            <a:r>
              <a:rPr lang="zh-CN" altLang="en-US" sz="3200" dirty="0">
                <a:solidFill>
                  <a:srgbClr val="000000"/>
                </a:solidFill>
                <a:latin typeface="+mn-lt"/>
                <a:ea typeface="+mn-ea"/>
                <a:cs typeface="+mn-ea"/>
                <a:sym typeface="+mn-lt"/>
              </a:rPr>
              <a:t>协议概述（</a:t>
            </a:r>
            <a:r>
              <a:rPr lang="en-US" altLang="zh-CN" sz="3200" dirty="0">
                <a:solidFill>
                  <a:srgbClr val="000000"/>
                </a:solidFill>
                <a:latin typeface="+mn-lt"/>
                <a:ea typeface="+mn-ea"/>
                <a:cs typeface="+mn-ea"/>
                <a:sym typeface="+mn-lt"/>
              </a:rPr>
              <a:t>1</a:t>
            </a:r>
            <a:r>
              <a:rPr lang="zh-CN" altLang="en-US" sz="3200" dirty="0">
                <a:solidFill>
                  <a:srgbClr val="000000"/>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2F2A31EC-05A5-97AC-6D64-9A8F85876591}"/>
              </a:ext>
            </a:extLst>
          </p:cNvPr>
          <p:cNvSpPr>
            <a:spLocks noGrp="1"/>
          </p:cNvSpPr>
          <p:nvPr>
            <p:ph idx="1"/>
          </p:nvPr>
        </p:nvSpPr>
        <p:spPr/>
        <p:txBody>
          <a:bodyPr>
            <a:normAutofit/>
          </a:bodyPr>
          <a:lstStyle/>
          <a:p>
            <a:pPr>
              <a:spcBef>
                <a:spcPts val="0"/>
              </a:spcBef>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高级数据链路控制协议，</a:t>
            </a:r>
            <a:r>
              <a:rPr lang="zh-CN" altLang="en-US" dirty="0">
                <a:cs typeface="+mn-ea"/>
                <a:sym typeface="+mn-lt"/>
              </a:rPr>
              <a:t>是</a:t>
            </a:r>
            <a:r>
              <a:rPr lang="zh-CN" altLang="en-US" dirty="0">
                <a:solidFill>
                  <a:srgbClr val="C00000"/>
                </a:solidFill>
                <a:cs typeface="+mn-ea"/>
                <a:sym typeface="+mn-lt"/>
              </a:rPr>
              <a:t>面向比特</a:t>
            </a:r>
            <a:r>
              <a:rPr lang="zh-CN" altLang="en-US" dirty="0">
                <a:solidFill>
                  <a:schemeClr val="tx1"/>
                </a:solidFill>
                <a:cs typeface="+mn-ea"/>
                <a:sym typeface="+mn-lt"/>
              </a:rPr>
              <a:t>的通信协议</a:t>
            </a:r>
            <a:endParaRPr lang="en-US" altLang="zh-CN" dirty="0">
              <a:solidFill>
                <a:schemeClr val="tx1"/>
              </a:solidFill>
              <a:cs typeface="+mn-ea"/>
              <a:sym typeface="+mn-lt"/>
            </a:endParaRPr>
          </a:p>
          <a:p>
            <a:pPr>
              <a:spcBef>
                <a:spcPts val="0"/>
              </a:spcBef>
            </a:pPr>
            <a:r>
              <a:rPr lang="zh-CN" altLang="en-US" dirty="0">
                <a:solidFill>
                  <a:srgbClr val="C00000"/>
                </a:solidFill>
                <a:cs typeface="+mn-ea"/>
                <a:sym typeface="+mn-lt"/>
              </a:rPr>
              <a:t>面向比特</a:t>
            </a:r>
            <a:r>
              <a:rPr lang="zh-CN" altLang="en-US" dirty="0">
                <a:solidFill>
                  <a:schemeClr val="tx1"/>
                </a:solidFill>
                <a:cs typeface="+mn-ea"/>
                <a:sym typeface="+mn-lt"/>
              </a:rPr>
              <a:t>的通信协议</a:t>
            </a:r>
            <a:r>
              <a:rPr lang="zh-CN" altLang="en-US" dirty="0">
                <a:cs typeface="+mn-ea"/>
                <a:sym typeface="+mn-lt"/>
              </a:rPr>
              <a:t>是将传输帧看作有帧分界符的连续比特流，通过一些比特位在帧中的位置以及与其它比特位的组合模式来表达帧的含义及协议。</a:t>
            </a:r>
          </a:p>
          <a:p>
            <a:pPr marL="719138" indent="-360363">
              <a:spcBef>
                <a:spcPts val="0"/>
              </a:spcBef>
              <a:buFont typeface="Wingdings" panose="05000000000000000000" pitchFamily="2" charset="2"/>
              <a:buChar char="Ø"/>
            </a:pPr>
            <a:r>
              <a:rPr lang="zh-CN" altLang="en-US" sz="2000" dirty="0">
                <a:cs typeface="+mn-ea"/>
                <a:sym typeface="+mn-lt"/>
              </a:rPr>
              <a:t>1975年，IBM开发了面向比特的协议—同步数据链路控制（SDLC）。</a:t>
            </a:r>
          </a:p>
          <a:p>
            <a:pPr marL="719138" indent="-360363">
              <a:spcBef>
                <a:spcPts val="0"/>
              </a:spcBef>
              <a:buFont typeface="Wingdings" panose="05000000000000000000" pitchFamily="2" charset="2"/>
              <a:buChar char="Ø"/>
            </a:pPr>
            <a:r>
              <a:rPr lang="zh-CN" altLang="en-US" sz="2000" dirty="0">
                <a:cs typeface="+mn-ea"/>
                <a:sym typeface="+mn-lt"/>
              </a:rPr>
              <a:t>1979年，ISO基于SDLC提出了高级数据链路控制（HDLC）协议。</a:t>
            </a:r>
          </a:p>
          <a:p>
            <a:pPr marL="719138" indent="-360363">
              <a:spcBef>
                <a:spcPts val="0"/>
              </a:spcBef>
              <a:buFont typeface="Wingdings" panose="05000000000000000000" pitchFamily="2" charset="2"/>
              <a:buChar char="Ø"/>
            </a:pPr>
            <a:r>
              <a:rPr lang="zh-CN" altLang="en-US" sz="2000" dirty="0">
                <a:cs typeface="+mn-ea"/>
                <a:sym typeface="+mn-lt"/>
              </a:rPr>
              <a:t>从1981年开始，ITU-T开发了一系列基于HDLC的链路访问协议（</a:t>
            </a:r>
            <a:r>
              <a:rPr lang="zh-CN" altLang="en-US" sz="1600" dirty="0">
                <a:cs typeface="+mn-ea"/>
                <a:sym typeface="+mn-lt"/>
              </a:rPr>
              <a:t>LAPB，LAPD，LAPM等</a:t>
            </a:r>
            <a:r>
              <a:rPr lang="zh-CN" altLang="en-US" sz="2000" dirty="0">
                <a:cs typeface="+mn-ea"/>
                <a:sym typeface="+mn-lt"/>
              </a:rPr>
              <a:t>）。</a:t>
            </a:r>
          </a:p>
          <a:p>
            <a:pPr marL="719138" indent="-360363">
              <a:spcBef>
                <a:spcPts val="0"/>
              </a:spcBef>
              <a:buFont typeface="Wingdings" panose="05000000000000000000" pitchFamily="2" charset="2"/>
              <a:buChar char="Ø"/>
            </a:pPr>
            <a:r>
              <a:rPr lang="zh-CN" altLang="en-US" sz="2000" dirty="0">
                <a:cs typeface="+mn-ea"/>
                <a:sym typeface="+mn-lt"/>
              </a:rPr>
              <a:t>ITU-T和ANSI研制的PPP协议也是从HDLC协议发展而来。</a:t>
            </a:r>
            <a:endParaRPr lang="en-US" altLang="zh-CN" sz="2000" dirty="0">
              <a:cs typeface="+mn-ea"/>
              <a:sym typeface="+mn-lt"/>
            </a:endParaRPr>
          </a:p>
          <a:p>
            <a:pPr marL="719138" indent="-360363">
              <a:spcBef>
                <a:spcPts val="0"/>
              </a:spcBef>
              <a:buFont typeface="Wingdings" panose="05000000000000000000" pitchFamily="2" charset="2"/>
              <a:buChar char="Ø"/>
            </a:pPr>
            <a:r>
              <a:rPr lang="zh-CN" altLang="en-US" sz="2000" dirty="0">
                <a:cs typeface="+mn-ea"/>
                <a:sym typeface="+mn-lt"/>
              </a:rPr>
              <a:t>局域网逻辑链路控制协议LLC思想也源于</a:t>
            </a:r>
            <a:r>
              <a:rPr lang="en-US" altLang="zh-CN" sz="2000" dirty="0">
                <a:cs typeface="+mn-ea"/>
                <a:sym typeface="+mn-lt"/>
              </a:rPr>
              <a:t>HDLC</a:t>
            </a:r>
            <a:r>
              <a:rPr lang="zh-CN" altLang="en-US" sz="2000" dirty="0">
                <a:cs typeface="+mn-ea"/>
                <a:sym typeface="+mn-lt"/>
              </a:rPr>
              <a:t>协议。</a:t>
            </a:r>
            <a:endParaRPr lang="zh-CN" altLang="en-US" sz="2000" dirty="0"/>
          </a:p>
        </p:txBody>
      </p:sp>
      <p:sp>
        <p:nvSpPr>
          <p:cNvPr id="4" name="灯片编号占位符 3">
            <a:extLst>
              <a:ext uri="{FF2B5EF4-FFF2-40B4-BE49-F238E27FC236}">
                <a16:creationId xmlns:a16="http://schemas.microsoft.com/office/drawing/2014/main" id="{A10675D6-AEC7-D701-77CB-6745E9C39784}"/>
              </a:ext>
            </a:extLst>
          </p:cNvPr>
          <p:cNvSpPr>
            <a:spLocks noGrp="1"/>
          </p:cNvSpPr>
          <p:nvPr>
            <p:ph type="sldNum" sz="quarter" idx="12"/>
          </p:nvPr>
        </p:nvSpPr>
        <p:spPr/>
        <p:txBody>
          <a:bodyPr/>
          <a:lstStyle/>
          <a:p>
            <a:fld id="{C8BB1146-E542-4D4E-B8E9-6919A11DDD48}" type="slidenum">
              <a:rPr lang="en-US" smtClean="0"/>
              <a:t>79</a:t>
            </a:fld>
            <a:endParaRPr lang="en-US"/>
          </a:p>
        </p:txBody>
      </p:sp>
      <p:sp>
        <p:nvSpPr>
          <p:cNvPr id="5" name="Text Box 4">
            <a:extLst>
              <a:ext uri="{FF2B5EF4-FFF2-40B4-BE49-F238E27FC236}">
                <a16:creationId xmlns:a16="http://schemas.microsoft.com/office/drawing/2014/main" id="{FFA16F1D-B7BD-41F4-FF14-3CAE40E41280}"/>
              </a:ext>
            </a:extLst>
          </p:cNvPr>
          <p:cNvSpPr txBox="1">
            <a:spLocks noChangeArrowheads="1"/>
          </p:cNvSpPr>
          <p:nvPr>
            <p:custDataLst>
              <p:tags r:id="rId1"/>
            </p:custDataLst>
          </p:nvPr>
        </p:nvSpPr>
        <p:spPr bwMode="auto">
          <a:xfrm>
            <a:off x="1785988" y="5140287"/>
            <a:ext cx="2409634" cy="494751"/>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SDLC,IBM,1975</a:t>
            </a:r>
          </a:p>
        </p:txBody>
      </p:sp>
      <p:sp>
        <p:nvSpPr>
          <p:cNvPr id="6" name="Text Box 5">
            <a:extLst>
              <a:ext uri="{FF2B5EF4-FFF2-40B4-BE49-F238E27FC236}">
                <a16:creationId xmlns:a16="http://schemas.microsoft.com/office/drawing/2014/main" id="{D3D9F15C-CC31-A282-D360-BAD7B18D987A}"/>
              </a:ext>
            </a:extLst>
          </p:cNvPr>
          <p:cNvSpPr txBox="1">
            <a:spLocks noChangeArrowheads="1"/>
          </p:cNvSpPr>
          <p:nvPr>
            <p:custDataLst>
              <p:tags r:id="rId2"/>
            </p:custDataLst>
          </p:nvPr>
        </p:nvSpPr>
        <p:spPr bwMode="auto">
          <a:xfrm>
            <a:off x="5757817" y="4564024"/>
            <a:ext cx="1263487" cy="494751"/>
          </a:xfrm>
          <a:prstGeom prst="rect">
            <a:avLst/>
          </a:prstGeom>
          <a:solidFill>
            <a:schemeClr val="accent1">
              <a:lumMod val="10000"/>
              <a:lumOff val="90000"/>
            </a:schemeClr>
          </a:solidFill>
          <a:ln>
            <a:noFill/>
          </a:ln>
          <a:effec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ADCCP</a:t>
            </a:r>
          </a:p>
        </p:txBody>
      </p:sp>
      <p:sp>
        <p:nvSpPr>
          <p:cNvPr id="7" name="Text Box 6">
            <a:extLst>
              <a:ext uri="{FF2B5EF4-FFF2-40B4-BE49-F238E27FC236}">
                <a16:creationId xmlns:a16="http://schemas.microsoft.com/office/drawing/2014/main" id="{893ED334-55D6-0186-75A9-26BE543DF3FD}"/>
              </a:ext>
            </a:extLst>
          </p:cNvPr>
          <p:cNvSpPr txBox="1">
            <a:spLocks noChangeArrowheads="1"/>
          </p:cNvSpPr>
          <p:nvPr>
            <p:custDataLst>
              <p:tags r:id="rId3"/>
            </p:custDataLst>
          </p:nvPr>
        </p:nvSpPr>
        <p:spPr bwMode="auto">
          <a:xfrm>
            <a:off x="5757817" y="5741949"/>
            <a:ext cx="1795684" cy="494751"/>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HDLC,1979</a:t>
            </a:r>
          </a:p>
        </p:txBody>
      </p:sp>
      <p:sp>
        <p:nvSpPr>
          <p:cNvPr id="8" name="AutoShape 7">
            <a:extLst>
              <a:ext uri="{FF2B5EF4-FFF2-40B4-BE49-F238E27FC236}">
                <a16:creationId xmlns:a16="http://schemas.microsoft.com/office/drawing/2014/main" id="{EBD3379E-A475-40E2-FE5E-42F59F447533}"/>
              </a:ext>
            </a:extLst>
          </p:cNvPr>
          <p:cNvSpPr>
            <a:spLocks noChangeArrowheads="1"/>
          </p:cNvSpPr>
          <p:nvPr>
            <p:custDataLst>
              <p:tags r:id="rId4"/>
            </p:custDataLst>
          </p:nvPr>
        </p:nvSpPr>
        <p:spPr bwMode="auto">
          <a:xfrm rot="-874416">
            <a:off x="4317955" y="4725949"/>
            <a:ext cx="1379537" cy="576263"/>
          </a:xfrm>
          <a:prstGeom prst="rightArrow">
            <a:avLst>
              <a:gd name="adj1" fmla="val 50000"/>
              <a:gd name="adj2" fmla="val 59848"/>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ANSI</a:t>
            </a:r>
          </a:p>
        </p:txBody>
      </p:sp>
      <p:sp>
        <p:nvSpPr>
          <p:cNvPr id="9" name="AutoShape 8">
            <a:extLst>
              <a:ext uri="{FF2B5EF4-FFF2-40B4-BE49-F238E27FC236}">
                <a16:creationId xmlns:a16="http://schemas.microsoft.com/office/drawing/2014/main" id="{FCCD741C-704E-128C-0B16-54F8E56850B6}"/>
              </a:ext>
            </a:extLst>
          </p:cNvPr>
          <p:cNvSpPr>
            <a:spLocks noChangeArrowheads="1"/>
          </p:cNvSpPr>
          <p:nvPr>
            <p:custDataLst>
              <p:tags r:id="rId5"/>
            </p:custDataLst>
          </p:nvPr>
        </p:nvSpPr>
        <p:spPr bwMode="auto">
          <a:xfrm rot="754699">
            <a:off x="4314780" y="5508587"/>
            <a:ext cx="1379537" cy="576262"/>
          </a:xfrm>
          <a:prstGeom prst="rightArrow">
            <a:avLst>
              <a:gd name="adj1" fmla="val 50000"/>
              <a:gd name="adj2" fmla="val 59849"/>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ISO</a:t>
            </a:r>
          </a:p>
        </p:txBody>
      </p:sp>
      <p:sp>
        <p:nvSpPr>
          <p:cNvPr id="10" name="AutoShape 9">
            <a:extLst>
              <a:ext uri="{FF2B5EF4-FFF2-40B4-BE49-F238E27FC236}">
                <a16:creationId xmlns:a16="http://schemas.microsoft.com/office/drawing/2014/main" id="{177A3ADF-61B1-A50A-AF34-0E133786C2E3}"/>
              </a:ext>
            </a:extLst>
          </p:cNvPr>
          <p:cNvSpPr>
            <a:spLocks noChangeArrowheads="1"/>
          </p:cNvSpPr>
          <p:nvPr>
            <p:custDataLst>
              <p:tags r:id="rId6"/>
            </p:custDataLst>
          </p:nvPr>
        </p:nvSpPr>
        <p:spPr bwMode="auto">
          <a:xfrm>
            <a:off x="7610430" y="5716549"/>
            <a:ext cx="1079500" cy="576263"/>
          </a:xfrm>
          <a:prstGeom prst="rightArrow">
            <a:avLst>
              <a:gd name="adj1" fmla="val 50000"/>
              <a:gd name="adj2" fmla="val 46832"/>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ITU-T</a:t>
            </a:r>
          </a:p>
        </p:txBody>
      </p:sp>
      <p:sp>
        <p:nvSpPr>
          <p:cNvPr id="11" name="Text Box 10">
            <a:extLst>
              <a:ext uri="{FF2B5EF4-FFF2-40B4-BE49-F238E27FC236}">
                <a16:creationId xmlns:a16="http://schemas.microsoft.com/office/drawing/2014/main" id="{A8F8E6D1-0182-837A-BA4C-329CC60967F4}"/>
              </a:ext>
            </a:extLst>
          </p:cNvPr>
          <p:cNvSpPr txBox="1">
            <a:spLocks noChangeArrowheads="1"/>
          </p:cNvSpPr>
          <p:nvPr>
            <p:custDataLst>
              <p:tags r:id="rId7"/>
            </p:custDataLst>
          </p:nvPr>
        </p:nvSpPr>
        <p:spPr bwMode="auto">
          <a:xfrm>
            <a:off x="8761367" y="5789574"/>
            <a:ext cx="1074333" cy="494751"/>
          </a:xfrm>
          <a:prstGeom prst="rect">
            <a:avLst/>
          </a:prstGeom>
          <a:solidFill>
            <a:schemeClr val="folHlink"/>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LAP…</a:t>
            </a:r>
          </a:p>
        </p:txBody>
      </p:sp>
    </p:spTree>
    <p:extLst>
      <p:ext uri="{BB962C8B-B14F-4D97-AF65-F5344CB8AC3E}">
        <p14:creationId xmlns:p14="http://schemas.microsoft.com/office/powerpoint/2010/main" val="79836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j-ea"/>
                <a:cs typeface="+mn-ea"/>
                <a:sym typeface="+mn-lt"/>
              </a:rPr>
              <a:t>数据链路层的主要功能</a:t>
            </a:r>
            <a:endParaRPr lang="en-US" altLang="zh-CN" sz="3200" dirty="0">
              <a:latin typeface="+mj-ea"/>
              <a:cs typeface="+mn-ea"/>
              <a:sym typeface="+mn-lt"/>
            </a:endParaRPr>
          </a:p>
        </p:txBody>
      </p:sp>
      <p:sp>
        <p:nvSpPr>
          <p:cNvPr id="3" name="内容占位符 2">
            <a:extLst>
              <a:ext uri="{FF2B5EF4-FFF2-40B4-BE49-F238E27FC236}">
                <a16:creationId xmlns:a16="http://schemas.microsoft.com/office/drawing/2014/main" id="{83B9714D-4C75-4D93-BEE1-7C76FB965E0A}"/>
              </a:ext>
            </a:extLst>
          </p:cNvPr>
          <p:cNvSpPr>
            <a:spLocks noGrp="1"/>
          </p:cNvSpPr>
          <p:nvPr>
            <p:ph idx="1"/>
          </p:nvPr>
        </p:nvSpPr>
        <p:spPr>
          <a:xfrm>
            <a:off x="660400" y="1125539"/>
            <a:ext cx="10858500" cy="4215802"/>
          </a:xfrm>
        </p:spPr>
        <p:txBody>
          <a:bodyPr>
            <a:normAutofit/>
          </a:bodyPr>
          <a:lstStyle/>
          <a:p>
            <a:r>
              <a:rPr lang="zh-CN" altLang="en-US" sz="2400" dirty="0">
                <a:cs typeface="+mn-ea"/>
              </a:rPr>
              <a:t>数据链路层通过以下功能完成</a:t>
            </a:r>
            <a:r>
              <a:rPr lang="zh-CN" altLang="zh-CN" sz="2400" dirty="0">
                <a:cs typeface="+mn-ea"/>
              </a:rPr>
              <a:t>相邻结点之间的可靠通信</a:t>
            </a:r>
            <a:r>
              <a:rPr lang="zh-CN" altLang="en-US" sz="2400" dirty="0">
                <a:cs typeface="+mn-ea"/>
              </a:rPr>
              <a:t>：</a:t>
            </a:r>
            <a:endParaRPr lang="en-US" altLang="zh-CN" dirty="0"/>
          </a:p>
          <a:p>
            <a:pPr marL="611188" indent="-342900">
              <a:buFont typeface="Wingdings" panose="05000000000000000000" pitchFamily="2" charset="2"/>
              <a:buChar char="Ø"/>
            </a:pPr>
            <a:r>
              <a:rPr lang="zh-CN" altLang="en-US" sz="2000" dirty="0">
                <a:latin typeface="+mn-ea"/>
              </a:rPr>
              <a:t>为网络层提供服务</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链路管理</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组帧</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差错控制</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流量控制</a:t>
            </a:r>
            <a:endParaRPr lang="en-US" altLang="zh-CN" sz="2000" dirty="0">
              <a:latin typeface="+mn-ea"/>
            </a:endParaRPr>
          </a:p>
          <a:p>
            <a:r>
              <a:rPr lang="zh-CN" altLang="en-US" sz="2400" dirty="0">
                <a:solidFill>
                  <a:srgbClr val="3333FF"/>
                </a:solidFill>
                <a:cs typeface="+mn-ea"/>
                <a:sym typeface="+mn-lt"/>
              </a:rPr>
              <a:t>在</a:t>
            </a:r>
            <a:r>
              <a:rPr lang="zh-CN" altLang="zh-CN" sz="2400" dirty="0">
                <a:solidFill>
                  <a:srgbClr val="3333FF"/>
                </a:solidFill>
                <a:cs typeface="+mn-ea"/>
                <a:sym typeface="+mn-lt"/>
              </a:rPr>
              <a:t>物理</a:t>
            </a:r>
            <a:r>
              <a:rPr lang="zh-CN" altLang="en-US" sz="2400" dirty="0">
                <a:solidFill>
                  <a:srgbClr val="3333FF"/>
                </a:solidFill>
                <a:cs typeface="+mn-ea"/>
                <a:sym typeface="+mn-lt"/>
              </a:rPr>
              <a:t>链路上作用相应协议并完成上述工作，来</a:t>
            </a:r>
            <a:r>
              <a:rPr lang="zh-CN" altLang="zh-CN" sz="2400" dirty="0">
                <a:solidFill>
                  <a:srgbClr val="3333FF"/>
                </a:solidFill>
                <a:cs typeface="+mn-ea"/>
                <a:sym typeface="+mn-lt"/>
              </a:rPr>
              <a:t>控制数据的传输</a:t>
            </a:r>
            <a:r>
              <a:rPr lang="zh-CN" altLang="en-US" sz="2400" dirty="0">
                <a:solidFill>
                  <a:srgbClr val="3333FF"/>
                </a:solidFill>
                <a:cs typeface="+mn-ea"/>
                <a:sym typeface="+mn-lt"/>
              </a:rPr>
              <a:t>。将符合相应协议</a:t>
            </a:r>
            <a:r>
              <a:rPr lang="zh-CN" altLang="zh-CN" sz="2400" dirty="0">
                <a:solidFill>
                  <a:srgbClr val="3333FF"/>
                </a:solidFill>
                <a:cs typeface="+mn-ea"/>
                <a:sym typeface="+mn-lt"/>
              </a:rPr>
              <a:t>的硬件和软件</a:t>
            </a:r>
            <a:r>
              <a:rPr lang="zh-CN" altLang="en-US" sz="2400" dirty="0">
                <a:solidFill>
                  <a:srgbClr val="3333FF"/>
                </a:solidFill>
                <a:cs typeface="+mn-ea"/>
                <a:sym typeface="+mn-lt"/>
              </a:rPr>
              <a:t>加持</a:t>
            </a:r>
            <a:r>
              <a:rPr lang="zh-CN" altLang="zh-CN" sz="2400" dirty="0">
                <a:solidFill>
                  <a:srgbClr val="3333FF"/>
                </a:solidFill>
                <a:cs typeface="+mn-ea"/>
                <a:sym typeface="+mn-lt"/>
              </a:rPr>
              <a:t>到</a:t>
            </a:r>
            <a:r>
              <a:rPr lang="zh-CN" altLang="en-US" sz="2400" dirty="0">
                <a:solidFill>
                  <a:srgbClr val="3333FF"/>
                </a:solidFill>
                <a:cs typeface="+mn-ea"/>
                <a:sym typeface="+mn-lt"/>
              </a:rPr>
              <a:t>物理</a:t>
            </a:r>
            <a:r>
              <a:rPr lang="zh-CN" altLang="zh-CN" sz="2400" dirty="0">
                <a:solidFill>
                  <a:srgbClr val="3333FF"/>
                </a:solidFill>
                <a:cs typeface="+mn-ea"/>
                <a:sym typeface="+mn-lt"/>
              </a:rPr>
              <a:t>链路上，就构成了</a:t>
            </a:r>
            <a:r>
              <a:rPr lang="zh-CN" altLang="zh-CN" sz="2400" dirty="0">
                <a:solidFill>
                  <a:srgbClr val="C00000"/>
                </a:solidFill>
                <a:cs typeface="+mn-ea"/>
                <a:sym typeface="+mn-lt"/>
              </a:rPr>
              <a:t>数据链路</a:t>
            </a:r>
            <a:r>
              <a:rPr lang="zh-CN" altLang="zh-CN" sz="2400" dirty="0">
                <a:solidFill>
                  <a:srgbClr val="3333FF"/>
                </a:solidFill>
                <a:cs typeface="+mn-ea"/>
                <a:sym typeface="+mn-lt"/>
              </a:rPr>
              <a:t>。</a:t>
            </a:r>
            <a:r>
              <a:rPr lang="zh-CN" altLang="en-US" sz="2400" dirty="0">
                <a:solidFill>
                  <a:srgbClr val="3333FF"/>
                </a:solidFill>
                <a:cs typeface="+mn-ea"/>
                <a:sym typeface="+mn-lt"/>
              </a:rPr>
              <a:t>数据链路是物理链路的抽象，是一个</a:t>
            </a:r>
            <a:r>
              <a:rPr lang="zh-CN" altLang="en-US" sz="2400" dirty="0">
                <a:solidFill>
                  <a:srgbClr val="C00000"/>
                </a:solidFill>
                <a:cs typeface="+mn-ea"/>
                <a:sym typeface="+mn-lt"/>
              </a:rPr>
              <a:t>逻辑链路</a:t>
            </a:r>
            <a:r>
              <a:rPr lang="zh-CN" altLang="en-US" sz="2400" dirty="0">
                <a:solidFill>
                  <a:srgbClr val="3333FF"/>
                </a:solidFill>
                <a:cs typeface="+mn-ea"/>
                <a:sym typeface="+mn-lt"/>
              </a:rPr>
              <a:t>。</a:t>
            </a:r>
            <a:endParaRPr lang="en-US" altLang="zh-CN" sz="2400" dirty="0">
              <a:solidFill>
                <a:srgbClr val="3333FF"/>
              </a:solidFill>
              <a:cs typeface="+mn-ea"/>
              <a:sym typeface="+mn-lt"/>
            </a:endParaRPr>
          </a:p>
          <a:p>
            <a:endParaRPr lang="zh-CN" altLang="en-US" dirty="0"/>
          </a:p>
        </p:txBody>
      </p:sp>
      <p:sp>
        <p:nvSpPr>
          <p:cNvPr id="6" name="灯片编号占位符 5">
            <a:extLst>
              <a:ext uri="{FF2B5EF4-FFF2-40B4-BE49-F238E27FC236}">
                <a16:creationId xmlns:a16="http://schemas.microsoft.com/office/drawing/2014/main" id="{CCF48FCB-BBDE-89A9-FF6C-F33CCEC52A97}"/>
              </a:ext>
            </a:extLst>
          </p:cNvPr>
          <p:cNvSpPr>
            <a:spLocks noGrp="1"/>
          </p:cNvSpPr>
          <p:nvPr>
            <p:ph type="sldNum" sz="quarter" idx="12"/>
          </p:nvPr>
        </p:nvSpPr>
        <p:spPr/>
        <p:txBody>
          <a:bodyPr/>
          <a:lstStyle/>
          <a:p>
            <a:fld id="{C8BB1146-E542-4D4E-B8E9-6919A11DDD48}" type="slidenum">
              <a:rPr lang="en-US" smtClean="0"/>
              <a:t>8</a:t>
            </a:fld>
            <a:endParaRPr lang="en-US" dirty="0"/>
          </a:p>
        </p:txBody>
      </p:sp>
      <p:sp>
        <p:nvSpPr>
          <p:cNvPr id="5" name="矩形 4">
            <a:extLst>
              <a:ext uri="{FF2B5EF4-FFF2-40B4-BE49-F238E27FC236}">
                <a16:creationId xmlns:a16="http://schemas.microsoft.com/office/drawing/2014/main" id="{F5F72CE5-C5B9-4E31-B0EA-6C287C97A722}"/>
              </a:ext>
            </a:extLst>
          </p:cNvPr>
          <p:cNvSpPr/>
          <p:nvPr/>
        </p:nvSpPr>
        <p:spPr>
          <a:xfrm>
            <a:off x="667544" y="5341341"/>
            <a:ext cx="10844212" cy="427746"/>
          </a:xfrm>
          <a:prstGeom prst="rect">
            <a:avLst/>
          </a:prstGeom>
          <a:solidFill>
            <a:schemeClr val="bg2">
              <a:lumMod val="25000"/>
              <a:alpha val="9000"/>
            </a:schemeClr>
          </a:solidFill>
        </p:spPr>
        <p:txBody>
          <a:bodyPr wrap="square">
            <a:spAutoFit/>
          </a:bodyPr>
          <a:lstStyle/>
          <a:p>
            <a:pPr>
              <a:lnSpc>
                <a:spcPct val="120000"/>
              </a:lnSpc>
            </a:pPr>
            <a:endParaRPr lang="en-US" altLang="zh-CN" sz="2000" dirty="0">
              <a:solidFill>
                <a:srgbClr val="3333FF"/>
              </a:solidFill>
              <a:cs typeface="+mn-ea"/>
              <a:sym typeface="+mn-lt"/>
            </a:endParaRPr>
          </a:p>
        </p:txBody>
      </p:sp>
    </p:spTree>
    <p:extLst>
      <p:ext uri="{BB962C8B-B14F-4D97-AF65-F5344CB8AC3E}">
        <p14:creationId xmlns:p14="http://schemas.microsoft.com/office/powerpoint/2010/main" val="944547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466C7-9DA3-0363-6965-74F88E1485B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协议概述（</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2</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7BA0A66-490A-93F8-55B7-932FF156055B}"/>
              </a:ext>
            </a:extLst>
          </p:cNvPr>
          <p:cNvSpPr>
            <a:spLocks noGrp="1"/>
          </p:cNvSpPr>
          <p:nvPr>
            <p:ph idx="1"/>
          </p:nvPr>
        </p:nvSpPr>
        <p:spPr>
          <a:xfrm>
            <a:off x="660400" y="1231234"/>
            <a:ext cx="10556240" cy="883639"/>
          </a:xfrm>
        </p:spPr>
        <p:txBody>
          <a:bodyPr>
            <a:normAutofit/>
          </a:bodyPr>
          <a:lstStyle/>
          <a:p>
            <a:pPr marR="0" lvl="0" algn="l" defTabSz="914400" rtl="0" eaLnBrk="1" fontAlgn="auto" latinLnBrk="0" hangingPunct="1">
              <a:lnSpc>
                <a:spcPct val="120000"/>
              </a:lnSpc>
              <a:spcBef>
                <a:spcPct val="0"/>
              </a:spcBef>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对应</a:t>
            </a:r>
            <a:r>
              <a:rPr kumimoji="0" lang="en-US" altLang="zh-CN" b="0" i="0" u="none" strike="noStrike" kern="1200" cap="none" spc="0" normalizeH="0" baseline="0" noProof="0" dirty="0">
                <a:ln>
                  <a:noFill/>
                </a:ln>
                <a:solidFill>
                  <a:srgbClr val="000000"/>
                </a:solidFill>
                <a:effectLst/>
                <a:uLnTx/>
                <a:uFillTx/>
                <a:latin typeface="+mn-ea"/>
                <a:cs typeface="+mn-ea"/>
                <a:sym typeface="+mn-lt"/>
              </a:rPr>
              <a:t>OSI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参考模型的第二层数据链路层</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6F6B2ADA-0336-0951-9C14-E1020DEB7A19}"/>
              </a:ext>
            </a:extLst>
          </p:cNvPr>
          <p:cNvSpPr>
            <a:spLocks noGrp="1"/>
          </p:cNvSpPr>
          <p:nvPr>
            <p:ph type="sldNum" sz="quarter" idx="12"/>
          </p:nvPr>
        </p:nvSpPr>
        <p:spPr/>
        <p:txBody>
          <a:bodyPr/>
          <a:lstStyle/>
          <a:p>
            <a:fld id="{C8BB1146-E542-4D4E-B8E9-6919A11DDD48}" type="slidenum">
              <a:rPr lang="en-US" smtClean="0"/>
              <a:t>80</a:t>
            </a:fld>
            <a:endParaRPr lang="en-US"/>
          </a:p>
        </p:txBody>
      </p:sp>
      <p:grpSp>
        <p:nvGrpSpPr>
          <p:cNvPr id="15" name="Group 13">
            <a:extLst>
              <a:ext uri="{FF2B5EF4-FFF2-40B4-BE49-F238E27FC236}">
                <a16:creationId xmlns:a16="http://schemas.microsoft.com/office/drawing/2014/main" id="{D7694835-D6E4-6139-1875-29492EA539AC}"/>
              </a:ext>
            </a:extLst>
          </p:cNvPr>
          <p:cNvGrpSpPr>
            <a:grpSpLocks/>
          </p:cNvGrpSpPr>
          <p:nvPr/>
        </p:nvGrpSpPr>
        <p:grpSpPr bwMode="auto">
          <a:xfrm>
            <a:off x="3792858" y="2164367"/>
            <a:ext cx="2016125" cy="2449513"/>
            <a:chOff x="884" y="1797"/>
            <a:chExt cx="1270" cy="1543"/>
          </a:xfrm>
        </p:grpSpPr>
        <p:sp>
          <p:nvSpPr>
            <p:cNvPr id="16" name="Rectangle 6">
              <a:extLst>
                <a:ext uri="{FF2B5EF4-FFF2-40B4-BE49-F238E27FC236}">
                  <a16:creationId xmlns:a16="http://schemas.microsoft.com/office/drawing/2014/main" id="{B72D24D9-5CFF-D878-4923-FE8908EC6E84}"/>
                </a:ext>
              </a:extLst>
            </p:cNvPr>
            <p:cNvSpPr>
              <a:spLocks noChangeArrowheads="1"/>
            </p:cNvSpPr>
            <p:nvPr/>
          </p:nvSpPr>
          <p:spPr bwMode="auto">
            <a:xfrm>
              <a:off x="884" y="1797"/>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应用层</a:t>
              </a:r>
            </a:p>
          </p:txBody>
        </p:sp>
        <p:sp>
          <p:nvSpPr>
            <p:cNvPr id="17" name="Rectangle 7">
              <a:extLst>
                <a:ext uri="{FF2B5EF4-FFF2-40B4-BE49-F238E27FC236}">
                  <a16:creationId xmlns:a16="http://schemas.microsoft.com/office/drawing/2014/main" id="{7B3DA764-BD15-9B8E-F879-69324B147479}"/>
                </a:ext>
              </a:extLst>
            </p:cNvPr>
            <p:cNvSpPr>
              <a:spLocks noChangeArrowheads="1"/>
            </p:cNvSpPr>
            <p:nvPr/>
          </p:nvSpPr>
          <p:spPr bwMode="auto">
            <a:xfrm>
              <a:off x="884" y="202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表示层</a:t>
              </a:r>
            </a:p>
          </p:txBody>
        </p:sp>
        <p:sp>
          <p:nvSpPr>
            <p:cNvPr id="18" name="Rectangle 8">
              <a:extLst>
                <a:ext uri="{FF2B5EF4-FFF2-40B4-BE49-F238E27FC236}">
                  <a16:creationId xmlns:a16="http://schemas.microsoft.com/office/drawing/2014/main" id="{EFE9E507-04FE-C5E7-0F76-29B8FC44B416}"/>
                </a:ext>
              </a:extLst>
            </p:cNvPr>
            <p:cNvSpPr>
              <a:spLocks noChangeArrowheads="1"/>
            </p:cNvSpPr>
            <p:nvPr/>
          </p:nvSpPr>
          <p:spPr bwMode="auto">
            <a:xfrm>
              <a:off x="884" y="2251"/>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会话层</a:t>
              </a:r>
            </a:p>
          </p:txBody>
        </p:sp>
        <p:sp>
          <p:nvSpPr>
            <p:cNvPr id="19" name="Rectangle 9">
              <a:extLst>
                <a:ext uri="{FF2B5EF4-FFF2-40B4-BE49-F238E27FC236}">
                  <a16:creationId xmlns:a16="http://schemas.microsoft.com/office/drawing/2014/main" id="{8283DABB-0E2F-DC04-333F-6942022BDC65}"/>
                </a:ext>
              </a:extLst>
            </p:cNvPr>
            <p:cNvSpPr>
              <a:spLocks noChangeArrowheads="1"/>
            </p:cNvSpPr>
            <p:nvPr/>
          </p:nvSpPr>
          <p:spPr bwMode="auto">
            <a:xfrm>
              <a:off x="884" y="247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传输层</a:t>
              </a:r>
            </a:p>
          </p:txBody>
        </p:sp>
        <p:sp>
          <p:nvSpPr>
            <p:cNvPr id="20" name="Rectangle 10">
              <a:extLst>
                <a:ext uri="{FF2B5EF4-FFF2-40B4-BE49-F238E27FC236}">
                  <a16:creationId xmlns:a16="http://schemas.microsoft.com/office/drawing/2014/main" id="{0CDAE37A-74B0-390B-9E24-4A6B2C1385D2}"/>
                </a:ext>
              </a:extLst>
            </p:cNvPr>
            <p:cNvSpPr>
              <a:spLocks noChangeArrowheads="1"/>
            </p:cNvSpPr>
            <p:nvPr/>
          </p:nvSpPr>
          <p:spPr bwMode="auto">
            <a:xfrm>
              <a:off x="884" y="270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网络层</a:t>
              </a:r>
            </a:p>
          </p:txBody>
        </p:sp>
        <p:sp>
          <p:nvSpPr>
            <p:cNvPr id="21" name="Rectangle 11">
              <a:extLst>
                <a:ext uri="{FF2B5EF4-FFF2-40B4-BE49-F238E27FC236}">
                  <a16:creationId xmlns:a16="http://schemas.microsoft.com/office/drawing/2014/main" id="{7E126F1E-EE47-E85D-033A-DF99BDB08CB2}"/>
                </a:ext>
              </a:extLst>
            </p:cNvPr>
            <p:cNvSpPr>
              <a:spLocks noChangeArrowheads="1"/>
            </p:cNvSpPr>
            <p:nvPr/>
          </p:nvSpPr>
          <p:spPr bwMode="auto">
            <a:xfrm>
              <a:off x="884" y="2931"/>
              <a:ext cx="1270" cy="182"/>
            </a:xfrm>
            <a:prstGeom prst="rect">
              <a:avLst/>
            </a:prstGeom>
            <a:gradFill rotWithShape="1">
              <a:gsLst>
                <a:gs pos="0">
                  <a:srgbClr val="99CCFF">
                    <a:gamma/>
                    <a:shade val="75686"/>
                    <a:invGamma/>
                  </a:srgbClr>
                </a:gs>
                <a:gs pos="50000">
                  <a:srgbClr val="99CCFF"/>
                </a:gs>
                <a:gs pos="100000">
                  <a:srgbClr val="99CCFF">
                    <a:gamma/>
                    <a:shade val="75686"/>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数据链路层</a:t>
              </a:r>
            </a:p>
          </p:txBody>
        </p:sp>
        <p:sp>
          <p:nvSpPr>
            <p:cNvPr id="22" name="Rectangle 12">
              <a:extLst>
                <a:ext uri="{FF2B5EF4-FFF2-40B4-BE49-F238E27FC236}">
                  <a16:creationId xmlns:a16="http://schemas.microsoft.com/office/drawing/2014/main" id="{FB1A930B-8D67-CB49-9510-858E6A7E1EE7}"/>
                </a:ext>
              </a:extLst>
            </p:cNvPr>
            <p:cNvSpPr>
              <a:spLocks noChangeArrowheads="1"/>
            </p:cNvSpPr>
            <p:nvPr/>
          </p:nvSpPr>
          <p:spPr bwMode="auto">
            <a:xfrm>
              <a:off x="884" y="315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物理层</a:t>
              </a:r>
            </a:p>
          </p:txBody>
        </p:sp>
      </p:grpSp>
      <p:sp>
        <p:nvSpPr>
          <p:cNvPr id="23" name="Text Box 16">
            <a:extLst>
              <a:ext uri="{FF2B5EF4-FFF2-40B4-BE49-F238E27FC236}">
                <a16:creationId xmlns:a16="http://schemas.microsoft.com/office/drawing/2014/main" id="{833B6ADE-17D9-0E54-29DC-4E291640DEE7}"/>
              </a:ext>
            </a:extLst>
          </p:cNvPr>
          <p:cNvSpPr txBox="1">
            <a:spLocks noChangeArrowheads="1"/>
          </p:cNvSpPr>
          <p:nvPr/>
        </p:nvSpPr>
        <p:spPr bwMode="auto">
          <a:xfrm>
            <a:off x="7000354" y="3906482"/>
            <a:ext cx="1871663" cy="429861"/>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ct val="0"/>
              </a:spcBef>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协议</a:t>
            </a:r>
          </a:p>
        </p:txBody>
      </p:sp>
      <p:sp>
        <p:nvSpPr>
          <p:cNvPr id="24" name="AutoShape 17">
            <a:extLst>
              <a:ext uri="{FF2B5EF4-FFF2-40B4-BE49-F238E27FC236}">
                <a16:creationId xmlns:a16="http://schemas.microsoft.com/office/drawing/2014/main" id="{6D92E381-9F86-F2CE-B71A-D93E60E4B5AE}"/>
              </a:ext>
            </a:extLst>
          </p:cNvPr>
          <p:cNvSpPr>
            <a:spLocks noChangeArrowheads="1"/>
          </p:cNvSpPr>
          <p:nvPr/>
        </p:nvSpPr>
        <p:spPr bwMode="auto">
          <a:xfrm>
            <a:off x="5957621" y="4013463"/>
            <a:ext cx="936625" cy="215900"/>
          </a:xfrm>
          <a:prstGeom prst="leftArrow">
            <a:avLst>
              <a:gd name="adj1" fmla="val 50000"/>
              <a:gd name="adj2" fmla="val 108456"/>
            </a:avLst>
          </a:prstGeom>
          <a:solidFill>
            <a:srgbClr val="00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5" name="内容占位符 2">
            <a:extLst>
              <a:ext uri="{FF2B5EF4-FFF2-40B4-BE49-F238E27FC236}">
                <a16:creationId xmlns:a16="http://schemas.microsoft.com/office/drawing/2014/main" id="{60B2065C-2CBE-AF32-30EF-0D6A4D888203}"/>
              </a:ext>
            </a:extLst>
          </p:cNvPr>
          <p:cNvSpPr txBox="1">
            <a:spLocks/>
          </p:cNvSpPr>
          <p:nvPr/>
        </p:nvSpPr>
        <p:spPr>
          <a:xfrm>
            <a:off x="659889" y="5140245"/>
            <a:ext cx="10678605" cy="1094688"/>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defRPr/>
            </a:pPr>
            <a:r>
              <a:rPr lang="zh-CN" altLang="en-US" dirty="0">
                <a:solidFill>
                  <a:schemeClr val="tx1"/>
                </a:solidFill>
                <a:latin typeface="+mn-ea"/>
                <a:cs typeface="+mn-ea"/>
                <a:sym typeface="+mn-lt"/>
              </a:rPr>
              <a:t>HDLC支持点对点和多点配置下的半双工和全双工模式，其协议内容主要通过站点类型、链路配置和请求</a:t>
            </a:r>
            <a:r>
              <a:rPr lang="en-US" altLang="zh-CN" dirty="0">
                <a:solidFill>
                  <a:schemeClr val="tx1"/>
                </a:solidFill>
                <a:latin typeface="+mn-ea"/>
                <a:cs typeface="+mn-ea"/>
                <a:sym typeface="+mn-lt"/>
              </a:rPr>
              <a:t>/</a:t>
            </a:r>
            <a:r>
              <a:rPr lang="zh-CN" altLang="en-US" dirty="0">
                <a:solidFill>
                  <a:schemeClr val="tx1"/>
                </a:solidFill>
                <a:latin typeface="+mn-ea"/>
                <a:cs typeface="+mn-ea"/>
                <a:sym typeface="+mn-lt"/>
              </a:rPr>
              <a:t>响应模式及相应的处理来描述。</a:t>
            </a:r>
          </a:p>
          <a:p>
            <a:pPr>
              <a:spcBef>
                <a:spcPct val="0"/>
              </a:spcBef>
              <a:defRPr/>
            </a:pPr>
            <a:endParaRPr lang="en-US" altLang="zh-CN" dirty="0">
              <a:solidFill>
                <a:schemeClr val="tx1"/>
              </a:solidFill>
              <a:latin typeface="+mn-ea"/>
              <a:cs typeface="+mn-ea"/>
              <a:sym typeface="+mn-lt"/>
            </a:endParaRPr>
          </a:p>
          <a:p>
            <a:endParaRPr lang="zh-CN" altLang="en-US" dirty="0"/>
          </a:p>
        </p:txBody>
      </p:sp>
    </p:spTree>
    <p:extLst>
      <p:ext uri="{BB962C8B-B14F-4D97-AF65-F5344CB8AC3E}">
        <p14:creationId xmlns:p14="http://schemas.microsoft.com/office/powerpoint/2010/main" val="1053320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A8CC-3075-4AB6-6A01-52E32B6B153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协议中的站点类型</a:t>
            </a:r>
            <a:endParaRPr lang="zh-CN" altLang="en-US" dirty="0"/>
          </a:p>
        </p:txBody>
      </p:sp>
      <p:sp>
        <p:nvSpPr>
          <p:cNvPr id="3" name="内容占位符 2">
            <a:extLst>
              <a:ext uri="{FF2B5EF4-FFF2-40B4-BE49-F238E27FC236}">
                <a16:creationId xmlns:a16="http://schemas.microsoft.com/office/drawing/2014/main" id="{254532C3-A897-3113-AE4B-C576CC7EBEF7}"/>
              </a:ext>
            </a:extLst>
          </p:cNvPr>
          <p:cNvSpPr>
            <a:spLocks noGrp="1"/>
          </p:cNvSpPr>
          <p:nvPr>
            <p:ph idx="1"/>
          </p:nvPr>
        </p:nvSpPr>
        <p:spPr>
          <a:xfrm>
            <a:off x="673100" y="1214913"/>
            <a:ext cx="10858500" cy="5008562"/>
          </a:xfrm>
        </p:spPr>
        <p:txBody>
          <a:bodyPr/>
          <a:lstStyle/>
          <a:p>
            <a:pPr marR="0" lvl="0" algn="l" defTabSz="914400" rtl="0" eaLnBrk="1" fontAlgn="auto" latinLnBrk="0" hangingPunct="1">
              <a:lnSpc>
                <a:spcPct val="120000"/>
              </a:lnSpc>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协议中站点有三种类型：</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endParaRPr kumimoji="0" lang="en-US" altLang="zh-CN" sz="1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主站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点：具有控制权的一方，主站发出命令</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从站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点：接受命令，发出响应，配合主站工作</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复合站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点：由传输的属性、方向决定工作方式</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复合站同时具有主站与从站的功能</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每个复合站都可以发出命令与响应</a:t>
            </a:r>
            <a:endParaRPr lang="zh-CN" altLang="en-US" dirty="0">
              <a:latin typeface="+mn-ea"/>
            </a:endParaRPr>
          </a:p>
        </p:txBody>
      </p:sp>
      <p:sp>
        <p:nvSpPr>
          <p:cNvPr id="4" name="灯片编号占位符 3">
            <a:extLst>
              <a:ext uri="{FF2B5EF4-FFF2-40B4-BE49-F238E27FC236}">
                <a16:creationId xmlns:a16="http://schemas.microsoft.com/office/drawing/2014/main" id="{B0A3D424-6817-BFA7-80DC-F4C79EC8C03E}"/>
              </a:ext>
            </a:extLst>
          </p:cNvPr>
          <p:cNvSpPr>
            <a:spLocks noGrp="1"/>
          </p:cNvSpPr>
          <p:nvPr>
            <p:ph type="sldNum" sz="quarter" idx="12"/>
          </p:nvPr>
        </p:nvSpPr>
        <p:spPr/>
        <p:txBody>
          <a:bodyPr/>
          <a:lstStyle/>
          <a:p>
            <a:fld id="{C8BB1146-E542-4D4E-B8E9-6919A11DDD48}" type="slidenum">
              <a:rPr lang="en-US" smtClean="0"/>
              <a:t>81</a:t>
            </a:fld>
            <a:endParaRPr lang="en-US"/>
          </a:p>
        </p:txBody>
      </p:sp>
    </p:spTree>
    <p:extLst>
      <p:ext uri="{BB962C8B-B14F-4D97-AF65-F5344CB8AC3E}">
        <p14:creationId xmlns:p14="http://schemas.microsoft.com/office/powerpoint/2010/main" val="446576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5BED423-DC45-7D8C-00B2-B387B15BC93E}"/>
              </a:ext>
            </a:extLst>
          </p:cNvPr>
          <p:cNvSpPr/>
          <p:nvPr/>
        </p:nvSpPr>
        <p:spPr>
          <a:xfrm>
            <a:off x="1265650" y="5214730"/>
            <a:ext cx="9594196" cy="1214289"/>
          </a:xfrm>
          <a:prstGeom prst="roundRect">
            <a:avLst/>
          </a:prstGeom>
          <a:solidFill>
            <a:schemeClr val="bg2">
              <a:lumMod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10" name="矩形: 圆角 9">
            <a:extLst>
              <a:ext uri="{FF2B5EF4-FFF2-40B4-BE49-F238E27FC236}">
                <a16:creationId xmlns:a16="http://schemas.microsoft.com/office/drawing/2014/main" id="{A59BB0BC-D4F8-2593-2510-24E3AFC30B9A}"/>
              </a:ext>
            </a:extLst>
          </p:cNvPr>
          <p:cNvSpPr/>
          <p:nvPr/>
        </p:nvSpPr>
        <p:spPr>
          <a:xfrm>
            <a:off x="1265650" y="3507333"/>
            <a:ext cx="9594196" cy="1581707"/>
          </a:xfrm>
          <a:prstGeom prst="roundRect">
            <a:avLst/>
          </a:prstGeom>
          <a:solidFill>
            <a:srgbClr val="F7DDEF"/>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8" name="矩形: 圆角 7">
            <a:extLst>
              <a:ext uri="{FF2B5EF4-FFF2-40B4-BE49-F238E27FC236}">
                <a16:creationId xmlns:a16="http://schemas.microsoft.com/office/drawing/2014/main" id="{78DF14C9-5F87-AED8-86EB-D8DBBACC6521}"/>
              </a:ext>
            </a:extLst>
          </p:cNvPr>
          <p:cNvSpPr/>
          <p:nvPr/>
        </p:nvSpPr>
        <p:spPr>
          <a:xfrm>
            <a:off x="1265650" y="1789926"/>
            <a:ext cx="9594196" cy="1581707"/>
          </a:xfrm>
          <a:prstGeom prst="roundRect">
            <a:avLst/>
          </a:prstGeom>
          <a:solidFill>
            <a:schemeClr val="accent1">
              <a:lumMod val="10000"/>
              <a:lumOff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2" name="标题 1">
            <a:extLst>
              <a:ext uri="{FF2B5EF4-FFF2-40B4-BE49-F238E27FC236}">
                <a16:creationId xmlns:a16="http://schemas.microsoft.com/office/drawing/2014/main" id="{D5A96F2C-E33B-D282-3481-96A02B7D373C}"/>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链路配置</a:t>
            </a:r>
            <a:endParaRPr lang="zh-CN" altLang="en-US" dirty="0"/>
          </a:p>
        </p:txBody>
      </p:sp>
      <p:sp>
        <p:nvSpPr>
          <p:cNvPr id="3" name="内容占位符 2">
            <a:extLst>
              <a:ext uri="{FF2B5EF4-FFF2-40B4-BE49-F238E27FC236}">
                <a16:creationId xmlns:a16="http://schemas.microsoft.com/office/drawing/2014/main" id="{68E74FA1-75E9-B336-5EE1-D3AF7C4184A4}"/>
              </a:ext>
            </a:extLst>
          </p:cNvPr>
          <p:cNvSpPr>
            <a:spLocks noGrp="1"/>
          </p:cNvSpPr>
          <p:nvPr>
            <p:ph idx="1"/>
          </p:nvPr>
        </p:nvSpPr>
        <p:spPr>
          <a:xfrm>
            <a:off x="666750" y="1185454"/>
            <a:ext cx="10858500" cy="655462"/>
          </a:xfrm>
        </p:spPr>
        <p:txBody>
          <a:bodyPr>
            <a:normAutofit fontScale="25000" lnSpcReduction="20000"/>
          </a:bodyPr>
          <a:lstStyle/>
          <a:p>
            <a:r>
              <a:rPr kumimoji="0" lang="zh-CN" altLang="en-US" sz="9600" b="0" i="0" u="none" strike="noStrike" kern="1200" cap="none" spc="0" normalizeH="0" baseline="0" noProof="0" dirty="0">
                <a:ln>
                  <a:noFill/>
                </a:ln>
                <a:solidFill>
                  <a:srgbClr val="000000"/>
                </a:solidFill>
                <a:effectLst/>
                <a:uLnTx/>
                <a:uFillTx/>
                <a:latin typeface="+mn-ea"/>
                <a:cs typeface="+mn-ea"/>
                <a:sym typeface="+mn-lt"/>
              </a:rPr>
              <a:t>三种配置方式：</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非平衡式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（多点）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、对称式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endParaRPr kumimoji="0" lang="zh-CN" altLang="en-US" sz="9600"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3872555-173C-BE70-7DBB-91187F89BF84}"/>
              </a:ext>
            </a:extLst>
          </p:cNvPr>
          <p:cNvSpPr>
            <a:spLocks noGrp="1"/>
          </p:cNvSpPr>
          <p:nvPr>
            <p:ph type="sldNum" sz="quarter" idx="12"/>
          </p:nvPr>
        </p:nvSpPr>
        <p:spPr/>
        <p:txBody>
          <a:bodyPr/>
          <a:lstStyle/>
          <a:p>
            <a:fld id="{C8BB1146-E542-4D4E-B8E9-6919A11DDD48}" type="slidenum">
              <a:rPr lang="en-US" smtClean="0"/>
              <a:t>82</a:t>
            </a:fld>
            <a:endParaRPr lang="en-US"/>
          </a:p>
        </p:txBody>
      </p:sp>
      <p:grpSp>
        <p:nvGrpSpPr>
          <p:cNvPr id="5" name="Group 3">
            <a:extLst>
              <a:ext uri="{FF2B5EF4-FFF2-40B4-BE49-F238E27FC236}">
                <a16:creationId xmlns:a16="http://schemas.microsoft.com/office/drawing/2014/main" id="{A87318F5-1332-A02D-A250-75EEEAE17586}"/>
              </a:ext>
            </a:extLst>
          </p:cNvPr>
          <p:cNvGrpSpPr>
            <a:grpSpLocks/>
          </p:cNvGrpSpPr>
          <p:nvPr/>
        </p:nvGrpSpPr>
        <p:grpSpPr bwMode="auto">
          <a:xfrm>
            <a:off x="1267240" y="1807028"/>
            <a:ext cx="9015413" cy="1503363"/>
            <a:chOff x="-166" y="804"/>
            <a:chExt cx="5679" cy="947"/>
          </a:xfrm>
        </p:grpSpPr>
        <p:sp>
          <p:nvSpPr>
            <p:cNvPr id="6" name="Line 4">
              <a:extLst>
                <a:ext uri="{FF2B5EF4-FFF2-40B4-BE49-F238E27FC236}">
                  <a16:creationId xmlns:a16="http://schemas.microsoft.com/office/drawing/2014/main" id="{1B8CC513-505A-F252-E82F-A6009B7EE31A}"/>
                </a:ext>
              </a:extLst>
            </p:cNvPr>
            <p:cNvSpPr>
              <a:spLocks noChangeShapeType="1"/>
            </p:cNvSpPr>
            <p:nvPr/>
          </p:nvSpPr>
          <p:spPr bwMode="auto">
            <a:xfrm>
              <a:off x="1561" y="1378"/>
              <a:ext cx="3950" cy="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dirty="0">
                <a:ln>
                  <a:noFill/>
                </a:ln>
                <a:solidFill>
                  <a:srgbClr val="000000"/>
                </a:solidFill>
                <a:effectLst/>
                <a:uLnTx/>
                <a:uFillTx/>
                <a:cs typeface="+mn-ea"/>
                <a:sym typeface="+mn-lt"/>
              </a:endParaRPr>
            </a:p>
          </p:txBody>
        </p:sp>
        <p:sp>
          <p:nvSpPr>
            <p:cNvPr id="7" name="Line 5">
              <a:extLst>
                <a:ext uri="{FF2B5EF4-FFF2-40B4-BE49-F238E27FC236}">
                  <a16:creationId xmlns:a16="http://schemas.microsoft.com/office/drawing/2014/main" id="{FE6137A1-FFFB-DD74-1460-F734F02AE337}"/>
                </a:ext>
              </a:extLst>
            </p:cNvPr>
            <p:cNvSpPr>
              <a:spLocks noChangeShapeType="1"/>
            </p:cNvSpPr>
            <p:nvPr/>
          </p:nvSpPr>
          <p:spPr bwMode="auto">
            <a:xfrm flipV="1">
              <a:off x="2820"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7">
              <a:extLst>
                <a:ext uri="{FF2B5EF4-FFF2-40B4-BE49-F238E27FC236}">
                  <a16:creationId xmlns:a16="http://schemas.microsoft.com/office/drawing/2014/main" id="{4B93BD07-EC40-30EB-A0AD-A6C125EA91E9}"/>
                </a:ext>
              </a:extLst>
            </p:cNvPr>
            <p:cNvSpPr>
              <a:spLocks noChangeShapeType="1"/>
            </p:cNvSpPr>
            <p:nvPr/>
          </p:nvSpPr>
          <p:spPr bwMode="auto">
            <a:xfrm flipV="1">
              <a:off x="4045"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9">
              <a:extLst>
                <a:ext uri="{FF2B5EF4-FFF2-40B4-BE49-F238E27FC236}">
                  <a16:creationId xmlns:a16="http://schemas.microsoft.com/office/drawing/2014/main" id="{ED5A0E9D-DAE6-C5CD-624E-9445F0C17DF9}"/>
                </a:ext>
              </a:extLst>
            </p:cNvPr>
            <p:cNvSpPr>
              <a:spLocks noChangeShapeType="1"/>
            </p:cNvSpPr>
            <p:nvPr/>
          </p:nvSpPr>
          <p:spPr bwMode="auto">
            <a:xfrm flipV="1">
              <a:off x="5279"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Text Box 11">
              <a:extLst>
                <a:ext uri="{FF2B5EF4-FFF2-40B4-BE49-F238E27FC236}">
                  <a16:creationId xmlns:a16="http://schemas.microsoft.com/office/drawing/2014/main" id="{91CF57D5-AE82-E924-38D6-16C04CA42BBA}"/>
                </a:ext>
              </a:extLst>
            </p:cNvPr>
            <p:cNvSpPr txBox="1">
              <a:spLocks noChangeArrowheads="1"/>
            </p:cNvSpPr>
            <p:nvPr/>
          </p:nvSpPr>
          <p:spPr bwMode="auto">
            <a:xfrm>
              <a:off x="1006" y="804"/>
              <a:ext cx="69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4" name="Text Box 12">
              <a:extLst>
                <a:ext uri="{FF2B5EF4-FFF2-40B4-BE49-F238E27FC236}">
                  <a16:creationId xmlns:a16="http://schemas.microsoft.com/office/drawing/2014/main" id="{82D5ABBF-B9AD-CD33-DE5A-4CFAA45F6B2B}"/>
                </a:ext>
              </a:extLst>
            </p:cNvPr>
            <p:cNvSpPr txBox="1">
              <a:spLocks noChangeArrowheads="1"/>
            </p:cNvSpPr>
            <p:nvPr/>
          </p:nvSpPr>
          <p:spPr bwMode="auto">
            <a:xfrm>
              <a:off x="1985" y="839"/>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15" name="Text Box 13">
              <a:extLst>
                <a:ext uri="{FF2B5EF4-FFF2-40B4-BE49-F238E27FC236}">
                  <a16:creationId xmlns:a16="http://schemas.microsoft.com/office/drawing/2014/main" id="{BCFA93F2-0641-6162-8A48-D90BF1897389}"/>
                </a:ext>
              </a:extLst>
            </p:cNvPr>
            <p:cNvSpPr txBox="1">
              <a:spLocks noChangeArrowheads="1"/>
            </p:cNvSpPr>
            <p:nvPr/>
          </p:nvSpPr>
          <p:spPr bwMode="auto">
            <a:xfrm>
              <a:off x="3176" y="848"/>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16" name="Text Box 14">
              <a:extLst>
                <a:ext uri="{FF2B5EF4-FFF2-40B4-BE49-F238E27FC236}">
                  <a16:creationId xmlns:a16="http://schemas.microsoft.com/office/drawing/2014/main" id="{B0AF5A7A-3EAF-A7B6-3513-547E43B7386D}"/>
                </a:ext>
              </a:extLst>
            </p:cNvPr>
            <p:cNvSpPr txBox="1">
              <a:spLocks noChangeArrowheads="1"/>
            </p:cNvSpPr>
            <p:nvPr/>
          </p:nvSpPr>
          <p:spPr bwMode="auto">
            <a:xfrm>
              <a:off x="4404" y="839"/>
              <a:ext cx="71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p>
          </p:txBody>
        </p:sp>
        <p:sp>
          <p:nvSpPr>
            <p:cNvPr id="18" name="Line 16">
              <a:extLst>
                <a:ext uri="{FF2B5EF4-FFF2-40B4-BE49-F238E27FC236}">
                  <a16:creationId xmlns:a16="http://schemas.microsoft.com/office/drawing/2014/main" id="{E37984DC-B422-F41B-C442-74807FFE663D}"/>
                </a:ext>
              </a:extLst>
            </p:cNvPr>
            <p:cNvSpPr>
              <a:spLocks noChangeShapeType="1"/>
            </p:cNvSpPr>
            <p:nvPr/>
          </p:nvSpPr>
          <p:spPr bwMode="auto">
            <a:xfrm>
              <a:off x="1609"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7">
              <a:extLst>
                <a:ext uri="{FF2B5EF4-FFF2-40B4-BE49-F238E27FC236}">
                  <a16:creationId xmlns:a16="http://schemas.microsoft.com/office/drawing/2014/main" id="{28C6FF6F-6C59-F737-58D4-312B89471B16}"/>
                </a:ext>
              </a:extLst>
            </p:cNvPr>
            <p:cNvSpPr>
              <a:spLocks noChangeShapeType="1"/>
            </p:cNvSpPr>
            <p:nvPr/>
          </p:nvSpPr>
          <p:spPr bwMode="auto">
            <a:xfrm>
              <a:off x="2382"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Text Box 18">
              <a:extLst>
                <a:ext uri="{FF2B5EF4-FFF2-40B4-BE49-F238E27FC236}">
                  <a16:creationId xmlns:a16="http://schemas.microsoft.com/office/drawing/2014/main" id="{C17E187F-7F59-780E-19B5-F794547FCD6C}"/>
                </a:ext>
              </a:extLst>
            </p:cNvPr>
            <p:cNvSpPr txBox="1">
              <a:spLocks noChangeArrowheads="1"/>
            </p:cNvSpPr>
            <p:nvPr/>
          </p:nvSpPr>
          <p:spPr bwMode="auto">
            <a:xfrm>
              <a:off x="1785"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sp>
          <p:nvSpPr>
            <p:cNvPr id="21" name="Text Box 19">
              <a:extLst>
                <a:ext uri="{FF2B5EF4-FFF2-40B4-BE49-F238E27FC236}">
                  <a16:creationId xmlns:a16="http://schemas.microsoft.com/office/drawing/2014/main" id="{C2B7A41A-38F5-E747-1AC1-1439585B9B60}"/>
                </a:ext>
              </a:extLst>
            </p:cNvPr>
            <p:cNvSpPr txBox="1">
              <a:spLocks noChangeArrowheads="1"/>
            </p:cNvSpPr>
            <p:nvPr/>
          </p:nvSpPr>
          <p:spPr bwMode="auto">
            <a:xfrm>
              <a:off x="2606"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2" name="Line 20">
              <a:extLst>
                <a:ext uri="{FF2B5EF4-FFF2-40B4-BE49-F238E27FC236}">
                  <a16:creationId xmlns:a16="http://schemas.microsoft.com/office/drawing/2014/main" id="{C8F571CC-891D-9CF0-1327-E71E4AD8A53A}"/>
                </a:ext>
              </a:extLst>
            </p:cNvPr>
            <p:cNvSpPr>
              <a:spLocks noChangeShapeType="1"/>
            </p:cNvSpPr>
            <p:nvPr/>
          </p:nvSpPr>
          <p:spPr bwMode="auto">
            <a:xfrm>
              <a:off x="3607"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1">
              <a:extLst>
                <a:ext uri="{FF2B5EF4-FFF2-40B4-BE49-F238E27FC236}">
                  <a16:creationId xmlns:a16="http://schemas.microsoft.com/office/drawing/2014/main" id="{C4BE6753-7BE9-286B-20A1-236EEEEED28D}"/>
                </a:ext>
              </a:extLst>
            </p:cNvPr>
            <p:cNvSpPr txBox="1">
              <a:spLocks noChangeArrowheads="1"/>
            </p:cNvSpPr>
            <p:nvPr/>
          </p:nvSpPr>
          <p:spPr bwMode="auto">
            <a:xfrm>
              <a:off x="3831"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4" name="Line 22">
              <a:extLst>
                <a:ext uri="{FF2B5EF4-FFF2-40B4-BE49-F238E27FC236}">
                  <a16:creationId xmlns:a16="http://schemas.microsoft.com/office/drawing/2014/main" id="{D724BC51-AD34-94BB-4526-65326D584872}"/>
                </a:ext>
              </a:extLst>
            </p:cNvPr>
            <p:cNvSpPr>
              <a:spLocks noChangeShapeType="1"/>
            </p:cNvSpPr>
            <p:nvPr/>
          </p:nvSpPr>
          <p:spPr bwMode="auto">
            <a:xfrm>
              <a:off x="4696"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Text Box 23">
              <a:extLst>
                <a:ext uri="{FF2B5EF4-FFF2-40B4-BE49-F238E27FC236}">
                  <a16:creationId xmlns:a16="http://schemas.microsoft.com/office/drawing/2014/main" id="{524C8DB9-7589-68A9-346A-B8A6A878753B}"/>
                </a:ext>
              </a:extLst>
            </p:cNvPr>
            <p:cNvSpPr txBox="1">
              <a:spLocks noChangeArrowheads="1"/>
            </p:cNvSpPr>
            <p:nvPr/>
          </p:nvSpPr>
          <p:spPr bwMode="auto">
            <a:xfrm>
              <a:off x="4920"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6" name="Text Box 24">
              <a:extLst>
                <a:ext uri="{FF2B5EF4-FFF2-40B4-BE49-F238E27FC236}">
                  <a16:creationId xmlns:a16="http://schemas.microsoft.com/office/drawing/2014/main" id="{A4292D5E-A1E6-7ACF-2772-BE35C6660A05}"/>
                </a:ext>
              </a:extLst>
            </p:cNvPr>
            <p:cNvSpPr txBox="1">
              <a:spLocks noChangeArrowheads="1"/>
            </p:cNvSpPr>
            <p:nvPr/>
          </p:nvSpPr>
          <p:spPr bwMode="auto">
            <a:xfrm>
              <a:off x="-166" y="1153"/>
              <a:ext cx="119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p>
          </p:txBody>
        </p:sp>
        <p:sp>
          <p:nvSpPr>
            <p:cNvPr id="27" name="Line 25">
              <a:extLst>
                <a:ext uri="{FF2B5EF4-FFF2-40B4-BE49-F238E27FC236}">
                  <a16:creationId xmlns:a16="http://schemas.microsoft.com/office/drawing/2014/main" id="{F44A386E-946B-C03F-4EFC-31B13A8E1030}"/>
                </a:ext>
              </a:extLst>
            </p:cNvPr>
            <p:cNvSpPr>
              <a:spLocks noChangeShapeType="1"/>
            </p:cNvSpPr>
            <p:nvPr/>
          </p:nvSpPr>
          <p:spPr bwMode="auto">
            <a:xfrm>
              <a:off x="1610"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Text Box 26">
              <a:extLst>
                <a:ext uri="{FF2B5EF4-FFF2-40B4-BE49-F238E27FC236}">
                  <a16:creationId xmlns:a16="http://schemas.microsoft.com/office/drawing/2014/main" id="{4EF61A4D-2443-ED3E-2D8D-21C0AE9FE96B}"/>
                </a:ext>
              </a:extLst>
            </p:cNvPr>
            <p:cNvSpPr txBox="1">
              <a:spLocks noChangeArrowheads="1"/>
            </p:cNvSpPr>
            <p:nvPr/>
          </p:nvSpPr>
          <p:spPr bwMode="auto">
            <a:xfrm>
              <a:off x="1786"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grpSp>
      <p:grpSp>
        <p:nvGrpSpPr>
          <p:cNvPr id="29" name="Group 27">
            <a:extLst>
              <a:ext uri="{FF2B5EF4-FFF2-40B4-BE49-F238E27FC236}">
                <a16:creationId xmlns:a16="http://schemas.microsoft.com/office/drawing/2014/main" id="{39478FAE-D488-B454-FB0D-0BF4413B1B6D}"/>
              </a:ext>
            </a:extLst>
          </p:cNvPr>
          <p:cNvGrpSpPr>
            <a:grpSpLocks/>
          </p:cNvGrpSpPr>
          <p:nvPr/>
        </p:nvGrpSpPr>
        <p:grpSpPr bwMode="auto">
          <a:xfrm>
            <a:off x="1267239" y="3529994"/>
            <a:ext cx="9271001" cy="1441450"/>
            <a:chOff x="-166" y="1978"/>
            <a:chExt cx="5840" cy="908"/>
          </a:xfrm>
        </p:grpSpPr>
        <p:sp>
          <p:nvSpPr>
            <p:cNvPr id="36" name="Rectangle 34">
              <a:extLst>
                <a:ext uri="{FF2B5EF4-FFF2-40B4-BE49-F238E27FC236}">
                  <a16:creationId xmlns:a16="http://schemas.microsoft.com/office/drawing/2014/main" id="{5AFFF598-9C8D-4BCE-D7EF-AEAD0ADE7BC5}"/>
                </a:ext>
              </a:extLst>
            </p:cNvPr>
            <p:cNvSpPr>
              <a:spLocks noChangeArrowheads="1"/>
            </p:cNvSpPr>
            <p:nvPr/>
          </p:nvSpPr>
          <p:spPr bwMode="auto">
            <a:xfrm>
              <a:off x="1791" y="197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30" name="Text Box 28">
              <a:extLst>
                <a:ext uri="{FF2B5EF4-FFF2-40B4-BE49-F238E27FC236}">
                  <a16:creationId xmlns:a16="http://schemas.microsoft.com/office/drawing/2014/main" id="{0B0C2A76-E977-918F-8A77-CE17924CCA80}"/>
                </a:ext>
              </a:extLst>
            </p:cNvPr>
            <p:cNvSpPr txBox="1">
              <a:spLocks noChangeArrowheads="1"/>
            </p:cNvSpPr>
            <p:nvPr/>
          </p:nvSpPr>
          <p:spPr bwMode="auto">
            <a:xfrm>
              <a:off x="973" y="2031"/>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31" name="Text Box 29">
              <a:extLst>
                <a:ext uri="{FF2B5EF4-FFF2-40B4-BE49-F238E27FC236}">
                  <a16:creationId xmlns:a16="http://schemas.microsoft.com/office/drawing/2014/main" id="{4CB3DE28-FBAE-2073-2A71-83037239D1FC}"/>
                </a:ext>
              </a:extLst>
            </p:cNvPr>
            <p:cNvSpPr txBox="1">
              <a:spLocks noChangeArrowheads="1"/>
            </p:cNvSpPr>
            <p:nvPr/>
          </p:nvSpPr>
          <p:spPr bwMode="auto">
            <a:xfrm>
              <a:off x="5127" y="2024"/>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32" name="Line 30">
              <a:extLst>
                <a:ext uri="{FF2B5EF4-FFF2-40B4-BE49-F238E27FC236}">
                  <a16:creationId xmlns:a16="http://schemas.microsoft.com/office/drawing/2014/main" id="{7BA7C9E4-66CE-5248-B5FF-BBB92A7D499F}"/>
                </a:ext>
              </a:extLst>
            </p:cNvPr>
            <p:cNvSpPr>
              <a:spLocks noChangeShapeType="1"/>
            </p:cNvSpPr>
            <p:nvPr/>
          </p:nvSpPr>
          <p:spPr bwMode="auto">
            <a:xfrm flipV="1">
              <a:off x="1406" y="243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Text Box 33">
              <a:extLst>
                <a:ext uri="{FF2B5EF4-FFF2-40B4-BE49-F238E27FC236}">
                  <a16:creationId xmlns:a16="http://schemas.microsoft.com/office/drawing/2014/main" id="{97011643-1EEF-CB95-6107-4DB1C625743A}"/>
                </a:ext>
              </a:extLst>
            </p:cNvPr>
            <p:cNvSpPr txBox="1">
              <a:spLocks noChangeArrowheads="1"/>
            </p:cNvSpPr>
            <p:nvPr/>
          </p:nvSpPr>
          <p:spPr bwMode="auto">
            <a:xfrm>
              <a:off x="-166" y="2341"/>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2</a:t>
              </a:r>
              <a:r>
                <a:rPr kumimoji="0" lang="zh-CN" altLang="en-US" sz="2400" b="0" i="0" u="none" strike="noStrike" kern="1200" cap="none" spc="0" normalizeH="0" baseline="0" noProof="0" dirty="0">
                  <a:ln>
                    <a:noFill/>
                  </a:ln>
                  <a:solidFill>
                    <a:srgbClr val="000000"/>
                  </a:solidFill>
                  <a:effectLst/>
                  <a:uLnTx/>
                  <a:uFillTx/>
                  <a:cs typeface="+mn-ea"/>
                  <a:sym typeface="+mn-lt"/>
                </a:rPr>
                <a:t>）对称式</a:t>
              </a:r>
            </a:p>
          </p:txBody>
        </p:sp>
        <p:sp>
          <p:nvSpPr>
            <p:cNvPr id="37" name="Text Box 35">
              <a:extLst>
                <a:ext uri="{FF2B5EF4-FFF2-40B4-BE49-F238E27FC236}">
                  <a16:creationId xmlns:a16="http://schemas.microsoft.com/office/drawing/2014/main" id="{5AFFB5B1-415B-E554-9A90-E57A9663DABB}"/>
                </a:ext>
              </a:extLst>
            </p:cNvPr>
            <p:cNvSpPr txBox="1">
              <a:spLocks noChangeArrowheads="1"/>
            </p:cNvSpPr>
            <p:nvPr/>
          </p:nvSpPr>
          <p:spPr bwMode="auto">
            <a:xfrm>
              <a:off x="2880" y="2115"/>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A</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38" name="Line 36">
              <a:extLst>
                <a:ext uri="{FF2B5EF4-FFF2-40B4-BE49-F238E27FC236}">
                  <a16:creationId xmlns:a16="http://schemas.microsoft.com/office/drawing/2014/main" id="{9A658878-9C96-34B0-FFF5-2607FF601C35}"/>
                </a:ext>
              </a:extLst>
            </p:cNvPr>
            <p:cNvSpPr>
              <a:spLocks noChangeShapeType="1"/>
            </p:cNvSpPr>
            <p:nvPr/>
          </p:nvSpPr>
          <p:spPr bwMode="auto">
            <a:xfrm>
              <a:off x="1882" y="229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Text Box 37">
              <a:extLst>
                <a:ext uri="{FF2B5EF4-FFF2-40B4-BE49-F238E27FC236}">
                  <a16:creationId xmlns:a16="http://schemas.microsoft.com/office/drawing/2014/main" id="{1056C0FE-D78D-AB00-52E3-1E62FEA985F0}"/>
                </a:ext>
              </a:extLst>
            </p:cNvPr>
            <p:cNvSpPr txBox="1">
              <a:spLocks noChangeArrowheads="1"/>
            </p:cNvSpPr>
            <p:nvPr/>
          </p:nvSpPr>
          <p:spPr bwMode="auto">
            <a:xfrm>
              <a:off x="2074" y="2031"/>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0" name="Line 38">
              <a:extLst>
                <a:ext uri="{FF2B5EF4-FFF2-40B4-BE49-F238E27FC236}">
                  <a16:creationId xmlns:a16="http://schemas.microsoft.com/office/drawing/2014/main" id="{CF0B8F31-8F93-FF71-B0E2-E5C6ADCCE1A8}"/>
                </a:ext>
              </a:extLst>
            </p:cNvPr>
            <p:cNvSpPr>
              <a:spLocks noChangeShapeType="1"/>
            </p:cNvSpPr>
            <p:nvPr/>
          </p:nvSpPr>
          <p:spPr bwMode="auto">
            <a:xfrm>
              <a:off x="3969" y="2069"/>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1" name="Text Box 39">
              <a:extLst>
                <a:ext uri="{FF2B5EF4-FFF2-40B4-BE49-F238E27FC236}">
                  <a16:creationId xmlns:a16="http://schemas.microsoft.com/office/drawing/2014/main" id="{DB83C31A-E75D-490D-6354-8B67537984B8}"/>
                </a:ext>
              </a:extLst>
            </p:cNvPr>
            <p:cNvSpPr txBox="1">
              <a:spLocks noChangeArrowheads="1"/>
            </p:cNvSpPr>
            <p:nvPr/>
          </p:nvSpPr>
          <p:spPr bwMode="auto">
            <a:xfrm>
              <a:off x="4209" y="2085"/>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42" name="Rectangle 40">
              <a:extLst>
                <a:ext uri="{FF2B5EF4-FFF2-40B4-BE49-F238E27FC236}">
                  <a16:creationId xmlns:a16="http://schemas.microsoft.com/office/drawing/2014/main" id="{D0CDE6C1-5A4E-3513-9CE4-740D67D42A84}"/>
                </a:ext>
              </a:extLst>
            </p:cNvPr>
            <p:cNvSpPr>
              <a:spLocks noChangeArrowheads="1"/>
            </p:cNvSpPr>
            <p:nvPr/>
          </p:nvSpPr>
          <p:spPr bwMode="auto">
            <a:xfrm>
              <a:off x="1791" y="2477"/>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43" name="Text Box 41">
              <a:extLst>
                <a:ext uri="{FF2B5EF4-FFF2-40B4-BE49-F238E27FC236}">
                  <a16:creationId xmlns:a16="http://schemas.microsoft.com/office/drawing/2014/main" id="{C4EB63F8-E286-81F7-6E19-0EACFB88A6A7}"/>
                </a:ext>
              </a:extLst>
            </p:cNvPr>
            <p:cNvSpPr txBox="1">
              <a:spLocks noChangeArrowheads="1"/>
            </p:cNvSpPr>
            <p:nvPr/>
          </p:nvSpPr>
          <p:spPr bwMode="auto">
            <a:xfrm>
              <a:off x="2880" y="2614"/>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B</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44" name="Line 42">
              <a:extLst>
                <a:ext uri="{FF2B5EF4-FFF2-40B4-BE49-F238E27FC236}">
                  <a16:creationId xmlns:a16="http://schemas.microsoft.com/office/drawing/2014/main" id="{35E12C5B-4542-A8FB-D7A1-9EAD4B4A6C29}"/>
                </a:ext>
              </a:extLst>
            </p:cNvPr>
            <p:cNvSpPr>
              <a:spLocks noChangeShapeType="1"/>
            </p:cNvSpPr>
            <p:nvPr/>
          </p:nvSpPr>
          <p:spPr bwMode="auto">
            <a:xfrm>
              <a:off x="3956" y="2788"/>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5" name="Text Box 43">
              <a:extLst>
                <a:ext uri="{FF2B5EF4-FFF2-40B4-BE49-F238E27FC236}">
                  <a16:creationId xmlns:a16="http://schemas.microsoft.com/office/drawing/2014/main" id="{12D2FB4D-6752-F7E6-A504-186F16178687}"/>
                </a:ext>
              </a:extLst>
            </p:cNvPr>
            <p:cNvSpPr txBox="1">
              <a:spLocks noChangeArrowheads="1"/>
            </p:cNvSpPr>
            <p:nvPr/>
          </p:nvSpPr>
          <p:spPr bwMode="auto">
            <a:xfrm>
              <a:off x="4148" y="2523"/>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6" name="Line 44">
              <a:extLst>
                <a:ext uri="{FF2B5EF4-FFF2-40B4-BE49-F238E27FC236}">
                  <a16:creationId xmlns:a16="http://schemas.microsoft.com/office/drawing/2014/main" id="{D8FD09BA-07C7-E8CB-FC5D-D372395CF0BB}"/>
                </a:ext>
              </a:extLst>
            </p:cNvPr>
            <p:cNvSpPr>
              <a:spLocks noChangeShapeType="1"/>
            </p:cNvSpPr>
            <p:nvPr/>
          </p:nvSpPr>
          <p:spPr bwMode="auto">
            <a:xfrm>
              <a:off x="1882" y="2523"/>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7" name="Text Box 45">
              <a:extLst>
                <a:ext uri="{FF2B5EF4-FFF2-40B4-BE49-F238E27FC236}">
                  <a16:creationId xmlns:a16="http://schemas.microsoft.com/office/drawing/2014/main" id="{F70378E9-66C7-899B-4E8A-8F366B4ADDD6}"/>
                </a:ext>
              </a:extLst>
            </p:cNvPr>
            <p:cNvSpPr txBox="1">
              <a:spLocks noChangeArrowheads="1"/>
            </p:cNvSpPr>
            <p:nvPr/>
          </p:nvSpPr>
          <p:spPr bwMode="auto">
            <a:xfrm>
              <a:off x="2122" y="2539"/>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grpSp>
        <p:nvGrpSpPr>
          <p:cNvPr id="48" name="Group 46">
            <a:extLst>
              <a:ext uri="{FF2B5EF4-FFF2-40B4-BE49-F238E27FC236}">
                <a16:creationId xmlns:a16="http://schemas.microsoft.com/office/drawing/2014/main" id="{D0AE8049-D08E-CD75-BC41-76CB798D3EE0}"/>
              </a:ext>
            </a:extLst>
          </p:cNvPr>
          <p:cNvGrpSpPr>
            <a:grpSpLocks/>
          </p:cNvGrpSpPr>
          <p:nvPr/>
        </p:nvGrpSpPr>
        <p:grpSpPr bwMode="auto">
          <a:xfrm>
            <a:off x="1265650" y="5198855"/>
            <a:ext cx="9315452" cy="831850"/>
            <a:chOff x="-145" y="3141"/>
            <a:chExt cx="5868" cy="524"/>
          </a:xfrm>
        </p:grpSpPr>
        <p:sp>
          <p:nvSpPr>
            <p:cNvPr id="49" name="Text Box 47">
              <a:extLst>
                <a:ext uri="{FF2B5EF4-FFF2-40B4-BE49-F238E27FC236}">
                  <a16:creationId xmlns:a16="http://schemas.microsoft.com/office/drawing/2014/main" id="{A21D643F-9202-A5B6-F7F1-7F1360CEE4A2}"/>
                </a:ext>
              </a:extLst>
            </p:cNvPr>
            <p:cNvSpPr txBox="1">
              <a:spLocks noChangeArrowheads="1"/>
            </p:cNvSpPr>
            <p:nvPr/>
          </p:nvSpPr>
          <p:spPr bwMode="auto">
            <a:xfrm>
              <a:off x="965" y="315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50" name="Text Box 48">
              <a:extLst>
                <a:ext uri="{FF2B5EF4-FFF2-40B4-BE49-F238E27FC236}">
                  <a16:creationId xmlns:a16="http://schemas.microsoft.com/office/drawing/2014/main" id="{40E3517B-3FB8-1FA4-E43B-F8726A40253F}"/>
                </a:ext>
              </a:extLst>
            </p:cNvPr>
            <p:cNvSpPr txBox="1">
              <a:spLocks noChangeArrowheads="1"/>
            </p:cNvSpPr>
            <p:nvPr/>
          </p:nvSpPr>
          <p:spPr bwMode="auto">
            <a:xfrm>
              <a:off x="4852" y="314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51" name="Line 49">
              <a:extLst>
                <a:ext uri="{FF2B5EF4-FFF2-40B4-BE49-F238E27FC236}">
                  <a16:creationId xmlns:a16="http://schemas.microsoft.com/office/drawing/2014/main" id="{7C3B10F3-293E-438C-FFD7-8130EBDC5A4E}"/>
                </a:ext>
              </a:extLst>
            </p:cNvPr>
            <p:cNvSpPr>
              <a:spLocks noChangeShapeType="1"/>
            </p:cNvSpPr>
            <p:nvPr/>
          </p:nvSpPr>
          <p:spPr bwMode="auto">
            <a:xfrm flipV="1">
              <a:off x="1406" y="361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4" name="Text Box 52">
              <a:extLst>
                <a:ext uri="{FF2B5EF4-FFF2-40B4-BE49-F238E27FC236}">
                  <a16:creationId xmlns:a16="http://schemas.microsoft.com/office/drawing/2014/main" id="{28B0958B-842F-48E9-F101-99C1828B21B9}"/>
                </a:ext>
              </a:extLst>
            </p:cNvPr>
            <p:cNvSpPr txBox="1">
              <a:spLocks noChangeArrowheads="1"/>
            </p:cNvSpPr>
            <p:nvPr/>
          </p:nvSpPr>
          <p:spPr bwMode="auto">
            <a:xfrm>
              <a:off x="-145" y="3352"/>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3</a:t>
              </a:r>
              <a:r>
                <a:rPr kumimoji="0" lang="zh-CN" altLang="en-US" sz="2400" b="0" i="0" u="none" strike="noStrike" kern="1200" cap="none" spc="0" normalizeH="0" baseline="0" noProof="0" dirty="0">
                  <a:ln>
                    <a:noFill/>
                  </a:ln>
                  <a:solidFill>
                    <a:srgbClr val="000000"/>
                  </a:solidFill>
                  <a:effectLst/>
                  <a:uLnTx/>
                  <a:uFillTx/>
                  <a:cs typeface="+mn-ea"/>
                  <a:sym typeface="+mn-lt"/>
                </a:rPr>
                <a:t>）平衡式</a:t>
              </a:r>
            </a:p>
          </p:txBody>
        </p:sp>
        <p:sp>
          <p:nvSpPr>
            <p:cNvPr id="55" name="Rectangle 53">
              <a:extLst>
                <a:ext uri="{FF2B5EF4-FFF2-40B4-BE49-F238E27FC236}">
                  <a16:creationId xmlns:a16="http://schemas.microsoft.com/office/drawing/2014/main" id="{AB2BAAA7-18F1-F29F-BF9E-C10CDA5135E5}"/>
                </a:ext>
              </a:extLst>
            </p:cNvPr>
            <p:cNvSpPr>
              <a:spLocks noChangeArrowheads="1"/>
            </p:cNvSpPr>
            <p:nvPr/>
          </p:nvSpPr>
          <p:spPr bwMode="auto">
            <a:xfrm>
              <a:off x="1791" y="315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56" name="Line 54">
              <a:extLst>
                <a:ext uri="{FF2B5EF4-FFF2-40B4-BE49-F238E27FC236}">
                  <a16:creationId xmlns:a16="http://schemas.microsoft.com/office/drawing/2014/main" id="{CCF74EC9-5D01-8829-2531-58BB942B8DF4}"/>
                </a:ext>
              </a:extLst>
            </p:cNvPr>
            <p:cNvSpPr>
              <a:spLocks noChangeShapeType="1"/>
            </p:cNvSpPr>
            <p:nvPr/>
          </p:nvSpPr>
          <p:spPr bwMode="auto">
            <a:xfrm>
              <a:off x="1882" y="347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7" name="Text Box 55">
              <a:extLst>
                <a:ext uri="{FF2B5EF4-FFF2-40B4-BE49-F238E27FC236}">
                  <a16:creationId xmlns:a16="http://schemas.microsoft.com/office/drawing/2014/main" id="{A901BC59-CEC2-2626-5A57-BC96B1D8E40E}"/>
                </a:ext>
              </a:extLst>
            </p:cNvPr>
            <p:cNvSpPr txBox="1">
              <a:spLocks noChangeArrowheads="1"/>
            </p:cNvSpPr>
            <p:nvPr/>
          </p:nvSpPr>
          <p:spPr bwMode="auto">
            <a:xfrm>
              <a:off x="1909" y="3220"/>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58" name="Line 56">
              <a:extLst>
                <a:ext uri="{FF2B5EF4-FFF2-40B4-BE49-F238E27FC236}">
                  <a16:creationId xmlns:a16="http://schemas.microsoft.com/office/drawing/2014/main" id="{B1935506-D078-6EE7-DF46-4220049AD7E4}"/>
                </a:ext>
              </a:extLst>
            </p:cNvPr>
            <p:cNvSpPr>
              <a:spLocks noChangeShapeType="1"/>
            </p:cNvSpPr>
            <p:nvPr/>
          </p:nvSpPr>
          <p:spPr bwMode="auto">
            <a:xfrm>
              <a:off x="3969" y="3476"/>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9" name="Text Box 57">
              <a:extLst>
                <a:ext uri="{FF2B5EF4-FFF2-40B4-BE49-F238E27FC236}">
                  <a16:creationId xmlns:a16="http://schemas.microsoft.com/office/drawing/2014/main" id="{33D6146C-17CD-03F2-3490-72B111D9C460}"/>
                </a:ext>
              </a:extLst>
            </p:cNvPr>
            <p:cNvSpPr txBox="1">
              <a:spLocks noChangeArrowheads="1"/>
            </p:cNvSpPr>
            <p:nvPr/>
          </p:nvSpPr>
          <p:spPr bwMode="auto">
            <a:xfrm>
              <a:off x="4028" y="3258"/>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pic>
        <p:nvPicPr>
          <p:cNvPr id="60" name="图形 59">
            <a:extLst>
              <a:ext uri="{FF2B5EF4-FFF2-40B4-BE49-F238E27FC236}">
                <a16:creationId xmlns:a16="http://schemas.microsoft.com/office/drawing/2014/main" id="{CD729A47-C2AF-AEDE-08BE-82386EFA75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1728" y="1919113"/>
            <a:ext cx="505860" cy="383009"/>
          </a:xfrm>
          <a:prstGeom prst="rect">
            <a:avLst/>
          </a:prstGeom>
        </p:spPr>
      </p:pic>
      <p:pic>
        <p:nvPicPr>
          <p:cNvPr id="61" name="图形 60">
            <a:extLst>
              <a:ext uri="{FF2B5EF4-FFF2-40B4-BE49-F238E27FC236}">
                <a16:creationId xmlns:a16="http://schemas.microsoft.com/office/drawing/2014/main" id="{EA202AE8-AD30-55BE-0989-4E0A749BB9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1825" y="1921700"/>
            <a:ext cx="505860" cy="383009"/>
          </a:xfrm>
          <a:prstGeom prst="rect">
            <a:avLst/>
          </a:prstGeom>
        </p:spPr>
      </p:pic>
      <p:pic>
        <p:nvPicPr>
          <p:cNvPr id="62" name="图形 61">
            <a:extLst>
              <a:ext uri="{FF2B5EF4-FFF2-40B4-BE49-F238E27FC236}">
                <a16:creationId xmlns:a16="http://schemas.microsoft.com/office/drawing/2014/main" id="{E866AE39-F6A9-34F7-FEF8-AB07FD239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4863" y="1927257"/>
            <a:ext cx="505860" cy="383009"/>
          </a:xfrm>
          <a:prstGeom prst="rect">
            <a:avLst/>
          </a:prstGeom>
        </p:spPr>
      </p:pic>
      <p:pic>
        <p:nvPicPr>
          <p:cNvPr id="63" name="图形 62">
            <a:extLst>
              <a:ext uri="{FF2B5EF4-FFF2-40B4-BE49-F238E27FC236}">
                <a16:creationId xmlns:a16="http://schemas.microsoft.com/office/drawing/2014/main" id="{23D96D3C-D855-3853-F64C-BC68AA2233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4092" y="2300442"/>
            <a:ext cx="704549" cy="617209"/>
          </a:xfrm>
          <a:prstGeom prst="rect">
            <a:avLst/>
          </a:prstGeom>
        </p:spPr>
      </p:pic>
      <p:pic>
        <p:nvPicPr>
          <p:cNvPr id="64" name="图形 63">
            <a:extLst>
              <a:ext uri="{FF2B5EF4-FFF2-40B4-BE49-F238E27FC236}">
                <a16:creationId xmlns:a16="http://schemas.microsoft.com/office/drawing/2014/main" id="{69F12484-90B4-17EF-2F05-78885DFE11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7128" y="4059216"/>
            <a:ext cx="505860" cy="383009"/>
          </a:xfrm>
          <a:prstGeom prst="rect">
            <a:avLst/>
          </a:prstGeom>
        </p:spPr>
      </p:pic>
      <p:pic>
        <p:nvPicPr>
          <p:cNvPr id="65" name="图形 64">
            <a:extLst>
              <a:ext uri="{FF2B5EF4-FFF2-40B4-BE49-F238E27FC236}">
                <a16:creationId xmlns:a16="http://schemas.microsoft.com/office/drawing/2014/main" id="{C035A716-6155-EC81-BCA6-EB91918F2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2354" y="4029681"/>
            <a:ext cx="505860" cy="383009"/>
          </a:xfrm>
          <a:prstGeom prst="rect">
            <a:avLst/>
          </a:prstGeom>
        </p:spPr>
      </p:pic>
      <p:pic>
        <p:nvPicPr>
          <p:cNvPr id="66" name="图形 65">
            <a:extLst>
              <a:ext uri="{FF2B5EF4-FFF2-40B4-BE49-F238E27FC236}">
                <a16:creationId xmlns:a16="http://schemas.microsoft.com/office/drawing/2014/main" id="{6A1771A9-DF13-6D1F-032F-58B6DC7DD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025" y="5738261"/>
            <a:ext cx="505860" cy="383009"/>
          </a:xfrm>
          <a:prstGeom prst="rect">
            <a:avLst/>
          </a:prstGeom>
        </p:spPr>
      </p:pic>
      <p:pic>
        <p:nvPicPr>
          <p:cNvPr id="67" name="图形 66">
            <a:extLst>
              <a:ext uri="{FF2B5EF4-FFF2-40B4-BE49-F238E27FC236}">
                <a16:creationId xmlns:a16="http://schemas.microsoft.com/office/drawing/2014/main" id="{37BBD9E3-4CEF-1846-8272-00F54C2F4D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5238" y="5718687"/>
            <a:ext cx="505860" cy="383009"/>
          </a:xfrm>
          <a:prstGeom prst="rect">
            <a:avLst/>
          </a:prstGeom>
        </p:spPr>
      </p:pic>
    </p:spTree>
    <p:extLst>
      <p:ext uri="{BB962C8B-B14F-4D97-AF65-F5344CB8AC3E}">
        <p14:creationId xmlns:p14="http://schemas.microsoft.com/office/powerpoint/2010/main" val="28840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60C-94E2-467E-58B3-598E5CD9A5D9}"/>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通信方式</a:t>
            </a:r>
            <a:endParaRPr lang="zh-CN" altLang="en-US" dirty="0"/>
          </a:p>
        </p:txBody>
      </p:sp>
      <p:sp>
        <p:nvSpPr>
          <p:cNvPr id="3" name="内容占位符 2">
            <a:extLst>
              <a:ext uri="{FF2B5EF4-FFF2-40B4-BE49-F238E27FC236}">
                <a16:creationId xmlns:a16="http://schemas.microsoft.com/office/drawing/2014/main" id="{6A953371-C1CB-AEC7-5147-256438CDD0F3}"/>
              </a:ext>
            </a:extLst>
          </p:cNvPr>
          <p:cNvSpPr>
            <a:spLocks noGrp="1"/>
          </p:cNvSpPr>
          <p:nvPr>
            <p:ph idx="1"/>
          </p:nvPr>
        </p:nvSpPr>
        <p:spPr/>
        <p:txBody>
          <a:bodyPr>
            <a:normAutofit lnSpcReduction="10000"/>
          </a:bodyPr>
          <a:lstStyle/>
          <a:p>
            <a:pPr marR="0" lvl="0" algn="l" defTabSz="914400" rtl="0" eaLnBrk="1" fontAlgn="auto" latinLnBrk="0" hangingPunct="1">
              <a:spcBef>
                <a:spcPts val="50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通信方式：在一次通信交互中所涉及到的两个设备之间的关系，这种方式描述了由谁控制链路。</a:t>
            </a:r>
            <a:endParaRPr kumimoji="0" lang="en-US" altLang="zh-CN"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ts val="50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协议支持三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种工作方式：</a:t>
            </a:r>
          </a:p>
          <a:p>
            <a:pPr marL="536575" marR="0" lvl="1" indent="-271463" algn="l" defTabSz="914400" rtl="0" eaLnBrk="1" fontAlgn="auto" latinLnBrk="0" hangingPunct="1">
              <a:spcBef>
                <a:spcPts val="50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正常应答方式</a:t>
            </a:r>
            <a:r>
              <a:rPr kumimoji="0" lang="en-US" altLang="zh-CN" sz="2400" b="0" i="0" u="none" strike="noStrike" kern="1200" cap="none" spc="0" normalizeH="0" baseline="0" noProof="0" dirty="0">
                <a:ln>
                  <a:noFill/>
                </a:ln>
                <a:solidFill>
                  <a:schemeClr val="tx1"/>
                </a:solidFill>
                <a:effectLst/>
                <a:uLnTx/>
                <a:uFillTx/>
                <a:latin typeface="+mn-ea"/>
                <a:cs typeface="+mn-ea"/>
                <a:sym typeface="+mn-lt"/>
              </a:rPr>
              <a:t>NRM</a:t>
            </a: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（非平衡式）</a:t>
            </a:r>
            <a:endParaRPr kumimoji="0" lang="zh-CN" altLang="en-US" sz="2000" b="0" i="0" u="none" strike="noStrike" kern="1200" cap="none" spc="0" normalizeH="0" baseline="0" noProof="0" dirty="0">
              <a:ln>
                <a:noFill/>
              </a:ln>
              <a:solidFill>
                <a:schemeClr val="tx1"/>
              </a:solidFill>
              <a:effectLst/>
              <a:uLnTx/>
              <a:uFillTx/>
              <a:latin typeface="+mn-ea"/>
              <a:cs typeface="+mn-ea"/>
              <a:sym typeface="+mn-lt"/>
            </a:endParaRP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主站可以随时向从站传输数据帧；</a:t>
            </a: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从站只有在主站向它发送命令帧进行探询、响应后才可以向主站发送数据帧。</a:t>
            </a:r>
          </a:p>
          <a:p>
            <a:pPr marL="536575" lvl="1" indent="-271463">
              <a:spcBef>
                <a:spcPts val="500"/>
              </a:spcBef>
              <a:defRPr/>
            </a:pPr>
            <a:r>
              <a:rPr lang="zh-CN" altLang="en-US" sz="2400" dirty="0">
                <a:solidFill>
                  <a:schemeClr val="tx1"/>
                </a:solidFill>
                <a:latin typeface="+mn-ea"/>
                <a:cs typeface="+mn-ea"/>
                <a:sym typeface="+mn-lt"/>
              </a:rPr>
              <a:t>异步应答方式</a:t>
            </a:r>
            <a:r>
              <a:rPr lang="en-US" altLang="zh-CN" sz="2400" dirty="0">
                <a:solidFill>
                  <a:schemeClr val="tx1"/>
                </a:solidFill>
                <a:latin typeface="+mn-ea"/>
                <a:cs typeface="+mn-ea"/>
                <a:sym typeface="+mn-lt"/>
              </a:rPr>
              <a:t>ARM</a:t>
            </a:r>
            <a:r>
              <a:rPr lang="zh-CN" altLang="en-US" sz="2400" dirty="0">
                <a:solidFill>
                  <a:schemeClr val="tx1"/>
                </a:solidFill>
                <a:latin typeface="+mn-ea"/>
                <a:cs typeface="+mn-ea"/>
                <a:sym typeface="+mn-lt"/>
              </a:rPr>
              <a:t>（非平衡式）</a:t>
            </a:r>
          </a:p>
          <a:p>
            <a:pPr marL="898525" lvl="2" indent="-361950">
              <a:spcBef>
                <a:spcPts val="500"/>
              </a:spcBef>
              <a:defRPr/>
            </a:pPr>
            <a:r>
              <a:rPr lang="zh-CN" altLang="en-US" dirty="0">
                <a:solidFill>
                  <a:schemeClr val="tx1"/>
                </a:solidFill>
                <a:latin typeface="+mn-ea"/>
                <a:cs typeface="+mn-ea"/>
                <a:sym typeface="+mn-lt"/>
              </a:rPr>
              <a:t>主站负责数据链路的初始化、链路的建立、释放与差错恢复等功能。</a:t>
            </a:r>
          </a:p>
          <a:p>
            <a:pPr marL="898525" lvl="2" indent="-361950">
              <a:spcBef>
                <a:spcPts val="500"/>
              </a:spcBef>
              <a:defRPr/>
            </a:pPr>
            <a:r>
              <a:rPr lang="zh-CN" altLang="en-US" dirty="0">
                <a:solidFill>
                  <a:schemeClr val="tx1"/>
                </a:solidFill>
                <a:latin typeface="+mn-ea"/>
                <a:cs typeface="+mn-ea"/>
                <a:sym typeface="+mn-lt"/>
              </a:rPr>
              <a:t>主站和从站可以随时相互传输数据帧；</a:t>
            </a:r>
          </a:p>
          <a:p>
            <a:pPr marL="898525" lvl="2" indent="-361950">
              <a:spcBef>
                <a:spcPts val="500"/>
              </a:spcBef>
              <a:defRPr/>
            </a:pPr>
            <a:r>
              <a:rPr lang="zh-CN" altLang="en-US" dirty="0">
                <a:solidFill>
                  <a:schemeClr val="tx1"/>
                </a:solidFill>
                <a:latin typeface="+mn-ea"/>
                <a:cs typeface="+mn-ea"/>
                <a:sym typeface="+mn-lt"/>
              </a:rPr>
              <a:t>从站可以不需要等待主站发出探询就可以发送数据。</a:t>
            </a:r>
          </a:p>
          <a:p>
            <a:pPr marL="536575" marR="0" lvl="1" indent="-271463" fontAlgn="auto">
              <a:spcBef>
                <a:spcPts val="500"/>
              </a:spcBef>
              <a:buClrTx/>
              <a:buSzTx/>
              <a:tabLst/>
              <a:defRPr/>
            </a:pPr>
            <a:r>
              <a:rPr lang="zh-CN" altLang="en-US" sz="2400" dirty="0">
                <a:solidFill>
                  <a:schemeClr val="tx1"/>
                </a:solidFill>
                <a:latin typeface="+mn-ea"/>
                <a:cs typeface="+mn-ea"/>
                <a:sym typeface="+mn-lt"/>
              </a:rPr>
              <a:t>异步平衡方式</a:t>
            </a:r>
            <a:r>
              <a:rPr lang="en-US" altLang="zh-CN" sz="2400" dirty="0">
                <a:solidFill>
                  <a:schemeClr val="tx1"/>
                </a:solidFill>
                <a:latin typeface="+mn-ea"/>
                <a:cs typeface="+mn-ea"/>
                <a:sym typeface="+mn-lt"/>
              </a:rPr>
              <a:t>ABM</a:t>
            </a:r>
            <a:endParaRPr lang="zh-CN" altLang="en-US" sz="2400" dirty="0">
              <a:solidFill>
                <a:schemeClr val="tx1"/>
              </a:solidFill>
              <a:latin typeface="+mn-ea"/>
              <a:cs typeface="+mn-ea"/>
              <a:sym typeface="+mn-lt"/>
            </a:endParaRPr>
          </a:p>
          <a:p>
            <a:pPr marL="898525" marR="0" lvl="2" indent="-361950" fontAlgn="auto">
              <a:spcBef>
                <a:spcPts val="500"/>
              </a:spcBef>
              <a:buClrTx/>
              <a:buSzTx/>
              <a:tabLst/>
              <a:defRPr/>
            </a:pPr>
            <a:r>
              <a:rPr lang="zh-CN" altLang="en-US" dirty="0">
                <a:solidFill>
                  <a:schemeClr val="tx1"/>
                </a:solidFill>
                <a:latin typeface="+mn-ea"/>
                <a:cs typeface="+mn-ea"/>
                <a:sym typeface="+mn-lt"/>
              </a:rPr>
              <a:t>每个复合站都可以平等地发起数据传输，不需要得到对方复合站的许可。</a:t>
            </a:r>
          </a:p>
          <a:p>
            <a:endParaRPr lang="zh-CN" altLang="en-US" dirty="0"/>
          </a:p>
        </p:txBody>
      </p:sp>
      <p:sp>
        <p:nvSpPr>
          <p:cNvPr id="4" name="灯片编号占位符 3">
            <a:extLst>
              <a:ext uri="{FF2B5EF4-FFF2-40B4-BE49-F238E27FC236}">
                <a16:creationId xmlns:a16="http://schemas.microsoft.com/office/drawing/2014/main" id="{F3A379AC-A373-413A-0CB8-1CC8EF5E7150}"/>
              </a:ext>
            </a:extLst>
          </p:cNvPr>
          <p:cNvSpPr>
            <a:spLocks noGrp="1"/>
          </p:cNvSpPr>
          <p:nvPr>
            <p:ph type="sldNum" sz="quarter" idx="12"/>
          </p:nvPr>
        </p:nvSpPr>
        <p:spPr/>
        <p:txBody>
          <a:bodyPr/>
          <a:lstStyle/>
          <a:p>
            <a:fld id="{C8BB1146-E542-4D4E-B8E9-6919A11DDD48}" type="slidenum">
              <a:rPr lang="en-US" smtClean="0"/>
              <a:t>83</a:t>
            </a:fld>
            <a:endParaRPr lang="en-US"/>
          </a:p>
        </p:txBody>
      </p:sp>
    </p:spTree>
    <p:extLst>
      <p:ext uri="{BB962C8B-B14F-4D97-AF65-F5344CB8AC3E}">
        <p14:creationId xmlns:p14="http://schemas.microsoft.com/office/powerpoint/2010/main" val="3164649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0213-9E10-C063-690D-8384FA72742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endParaRPr lang="zh-CN" altLang="en-US" dirty="0"/>
          </a:p>
        </p:txBody>
      </p:sp>
      <p:sp>
        <p:nvSpPr>
          <p:cNvPr id="3" name="内容占位符 2">
            <a:extLst>
              <a:ext uri="{FF2B5EF4-FFF2-40B4-BE49-F238E27FC236}">
                <a16:creationId xmlns:a16="http://schemas.microsoft.com/office/drawing/2014/main" id="{9901A943-936E-CE1D-D4EF-1775F49738A6}"/>
              </a:ext>
            </a:extLst>
          </p:cNvPr>
          <p:cNvSpPr>
            <a:spLocks noGrp="1"/>
          </p:cNvSpPr>
          <p:nvPr>
            <p:ph idx="1"/>
          </p:nvPr>
        </p:nvSpPr>
        <p:spPr/>
        <p:txBody>
          <a:bodyPr/>
          <a:lstStyle/>
          <a:p>
            <a:pPr marL="0" marR="0" lvl="0" indent="0" algn="l" defTabSz="914400" rtl="0" eaLnBrk="1" fontAlgn="auto" latinLnBrk="0" hangingPunct="1">
              <a:spcBef>
                <a:spcPct val="0"/>
              </a:spcBef>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协议定义了三种类型的帧：</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信息帧（</a:t>
            </a:r>
            <a:r>
              <a:rPr kumimoji="0" lang="en-US" altLang="zh-CN" sz="2000" b="0" i="0" u="none" strike="noStrike" kern="1200" cap="none" spc="0" normalizeH="0" baseline="0" noProof="0" dirty="0">
                <a:ln>
                  <a:noFill/>
                </a:ln>
                <a:solidFill>
                  <a:srgbClr val="C00000"/>
                </a:solidFill>
                <a:effectLst/>
                <a:uLnTx/>
                <a:uFillTx/>
                <a:cs typeface="+mn-ea"/>
                <a:sym typeface="+mn-lt"/>
              </a:rPr>
              <a:t>I-</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：数据及与数据有关的控制信息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监控帧（</a:t>
            </a:r>
            <a:r>
              <a:rPr kumimoji="0" lang="en-US" altLang="zh-CN" sz="2000" b="0" i="0" u="none" strike="noStrike" kern="1200" cap="none" spc="0" normalizeH="0" baseline="0" noProof="0" dirty="0">
                <a:ln>
                  <a:noFill/>
                </a:ln>
                <a:solidFill>
                  <a:srgbClr val="C00000"/>
                </a:solidFill>
                <a:effectLst/>
                <a:uLnTx/>
                <a:uFillTx/>
                <a:cs typeface="+mn-ea"/>
                <a:sym typeface="+mn-lt"/>
              </a:rPr>
              <a:t>S-</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：流量和错误控制信息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无编号帧（</a:t>
            </a:r>
            <a:r>
              <a:rPr kumimoji="0" lang="en-US" altLang="zh-CN" sz="2000" b="0" i="0" u="none" strike="noStrike" kern="1200" cap="none" spc="0" normalizeH="0" baseline="0" noProof="0" dirty="0">
                <a:ln>
                  <a:noFill/>
                </a:ln>
                <a:solidFill>
                  <a:srgbClr val="C00000"/>
                </a:solidFill>
                <a:effectLst/>
                <a:uLnTx/>
                <a:uFillTx/>
                <a:cs typeface="+mn-ea"/>
                <a:sym typeface="+mn-lt"/>
              </a:rPr>
              <a:t>U-</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：链路管理服务</a:t>
            </a:r>
          </a:p>
          <a:p>
            <a:endParaRPr lang="zh-CN" altLang="en-US" dirty="0"/>
          </a:p>
        </p:txBody>
      </p:sp>
      <p:sp>
        <p:nvSpPr>
          <p:cNvPr id="4" name="灯片编号占位符 3">
            <a:extLst>
              <a:ext uri="{FF2B5EF4-FFF2-40B4-BE49-F238E27FC236}">
                <a16:creationId xmlns:a16="http://schemas.microsoft.com/office/drawing/2014/main" id="{50E2DCCC-D3A6-12B5-5D2C-AB7A27F9D510}"/>
              </a:ext>
            </a:extLst>
          </p:cNvPr>
          <p:cNvSpPr>
            <a:spLocks noGrp="1"/>
          </p:cNvSpPr>
          <p:nvPr>
            <p:ph type="sldNum" sz="quarter" idx="12"/>
          </p:nvPr>
        </p:nvSpPr>
        <p:spPr/>
        <p:txBody>
          <a:bodyPr/>
          <a:lstStyle/>
          <a:p>
            <a:fld id="{C8BB1146-E542-4D4E-B8E9-6919A11DDD48}" type="slidenum">
              <a:rPr lang="en-US" smtClean="0"/>
              <a:t>84</a:t>
            </a:fld>
            <a:endParaRPr lang="en-US"/>
          </a:p>
        </p:txBody>
      </p:sp>
      <p:grpSp>
        <p:nvGrpSpPr>
          <p:cNvPr id="5" name="Group 160">
            <a:extLst>
              <a:ext uri="{FF2B5EF4-FFF2-40B4-BE49-F238E27FC236}">
                <a16:creationId xmlns:a16="http://schemas.microsoft.com/office/drawing/2014/main" id="{2DC39907-7D46-7DE3-2C1D-34532D098427}"/>
              </a:ext>
            </a:extLst>
          </p:cNvPr>
          <p:cNvGrpSpPr>
            <a:grpSpLocks/>
          </p:cNvGrpSpPr>
          <p:nvPr/>
        </p:nvGrpSpPr>
        <p:grpSpPr bwMode="auto">
          <a:xfrm>
            <a:off x="975209" y="3435617"/>
            <a:ext cx="8347075" cy="585788"/>
            <a:chOff x="253" y="2296"/>
            <a:chExt cx="5258" cy="369"/>
          </a:xfrm>
        </p:grpSpPr>
        <p:sp>
          <p:nvSpPr>
            <p:cNvPr id="6" name="Rectangle 139">
              <a:extLst>
                <a:ext uri="{FF2B5EF4-FFF2-40B4-BE49-F238E27FC236}">
                  <a16:creationId xmlns:a16="http://schemas.microsoft.com/office/drawing/2014/main" id="{E9C6C8D3-5184-909C-F953-B657DE0E6784}"/>
                </a:ext>
              </a:extLst>
            </p:cNvPr>
            <p:cNvSpPr>
              <a:spLocks noChangeArrowheads="1"/>
            </p:cNvSpPr>
            <p:nvPr/>
          </p:nvSpPr>
          <p:spPr bwMode="auto">
            <a:xfrm>
              <a:off x="79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140">
              <a:extLst>
                <a:ext uri="{FF2B5EF4-FFF2-40B4-BE49-F238E27FC236}">
                  <a16:creationId xmlns:a16="http://schemas.microsoft.com/office/drawing/2014/main" id="{ACA74073-856C-01DA-925F-8A9D6001D491}"/>
                </a:ext>
              </a:extLst>
            </p:cNvPr>
            <p:cNvSpPr>
              <a:spLocks noChangeArrowheads="1"/>
            </p:cNvSpPr>
            <p:nvPr/>
          </p:nvSpPr>
          <p:spPr bwMode="auto">
            <a:xfrm>
              <a:off x="138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8" name="Rectangle 141">
              <a:extLst>
                <a:ext uri="{FF2B5EF4-FFF2-40B4-BE49-F238E27FC236}">
                  <a16:creationId xmlns:a16="http://schemas.microsoft.com/office/drawing/2014/main" id="{44EFF1AE-3100-9FB1-DB1E-940FE2B1C04D}"/>
                </a:ext>
              </a:extLst>
            </p:cNvPr>
            <p:cNvSpPr>
              <a:spLocks noChangeArrowheads="1"/>
            </p:cNvSpPr>
            <p:nvPr/>
          </p:nvSpPr>
          <p:spPr bwMode="auto">
            <a:xfrm>
              <a:off x="1972"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9" name="Rectangle 142">
              <a:extLst>
                <a:ext uri="{FF2B5EF4-FFF2-40B4-BE49-F238E27FC236}">
                  <a16:creationId xmlns:a16="http://schemas.microsoft.com/office/drawing/2014/main" id="{61DF51F2-5A65-A0F3-63EC-584CFC5DE2F1}"/>
                </a:ext>
              </a:extLst>
            </p:cNvPr>
            <p:cNvSpPr>
              <a:spLocks noChangeArrowheads="1"/>
            </p:cNvSpPr>
            <p:nvPr/>
          </p:nvSpPr>
          <p:spPr bwMode="auto">
            <a:xfrm>
              <a:off x="2562" y="2296"/>
              <a:ext cx="1179" cy="36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数据信息</a:t>
              </a:r>
            </a:p>
          </p:txBody>
        </p:sp>
        <p:sp>
          <p:nvSpPr>
            <p:cNvPr id="10" name="Rectangle 143">
              <a:extLst>
                <a:ext uri="{FF2B5EF4-FFF2-40B4-BE49-F238E27FC236}">
                  <a16:creationId xmlns:a16="http://schemas.microsoft.com/office/drawing/2014/main" id="{D3D7A68B-705E-3EF2-EE68-651054F7CD22}"/>
                </a:ext>
              </a:extLst>
            </p:cNvPr>
            <p:cNvSpPr>
              <a:spLocks noChangeArrowheads="1"/>
            </p:cNvSpPr>
            <p:nvPr/>
          </p:nvSpPr>
          <p:spPr bwMode="auto">
            <a:xfrm>
              <a:off x="3741" y="2296"/>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1" name="Rectangle 144">
              <a:extLst>
                <a:ext uri="{FF2B5EF4-FFF2-40B4-BE49-F238E27FC236}">
                  <a16:creationId xmlns:a16="http://schemas.microsoft.com/office/drawing/2014/main" id="{317B8A3F-E659-FCD7-49CC-8434C2ECA14F}"/>
                </a:ext>
              </a:extLst>
            </p:cNvPr>
            <p:cNvSpPr>
              <a:spLocks noChangeArrowheads="1"/>
            </p:cNvSpPr>
            <p:nvPr/>
          </p:nvSpPr>
          <p:spPr bwMode="auto">
            <a:xfrm>
              <a:off x="4921"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2" name="Text Box 145">
              <a:extLst>
                <a:ext uri="{FF2B5EF4-FFF2-40B4-BE49-F238E27FC236}">
                  <a16:creationId xmlns:a16="http://schemas.microsoft.com/office/drawing/2014/main" id="{91341AD4-8FBA-38FC-D6BC-A308C000BE04}"/>
                </a:ext>
              </a:extLst>
            </p:cNvPr>
            <p:cNvSpPr txBox="1">
              <a:spLocks noChangeArrowheads="1"/>
            </p:cNvSpPr>
            <p:nvPr/>
          </p:nvSpPr>
          <p:spPr bwMode="auto">
            <a:xfrm>
              <a:off x="253" y="2341"/>
              <a:ext cx="42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I-</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13" name="Group 161">
            <a:extLst>
              <a:ext uri="{FF2B5EF4-FFF2-40B4-BE49-F238E27FC236}">
                <a16:creationId xmlns:a16="http://schemas.microsoft.com/office/drawing/2014/main" id="{AA3CD2DF-D4ED-500C-D64A-41984562A58F}"/>
              </a:ext>
            </a:extLst>
          </p:cNvPr>
          <p:cNvGrpSpPr>
            <a:grpSpLocks/>
          </p:cNvGrpSpPr>
          <p:nvPr/>
        </p:nvGrpSpPr>
        <p:grpSpPr bwMode="auto">
          <a:xfrm>
            <a:off x="914883" y="4299217"/>
            <a:ext cx="6535738" cy="585788"/>
            <a:chOff x="215" y="2840"/>
            <a:chExt cx="4117" cy="369"/>
          </a:xfrm>
        </p:grpSpPr>
        <p:sp>
          <p:nvSpPr>
            <p:cNvPr id="14" name="Rectangle 146">
              <a:extLst>
                <a:ext uri="{FF2B5EF4-FFF2-40B4-BE49-F238E27FC236}">
                  <a16:creationId xmlns:a16="http://schemas.microsoft.com/office/drawing/2014/main" id="{A55CF832-48C8-EA29-3C1E-17DD457B19CB}"/>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5" name="Rectangle 147">
              <a:extLst>
                <a:ext uri="{FF2B5EF4-FFF2-40B4-BE49-F238E27FC236}">
                  <a16:creationId xmlns:a16="http://schemas.microsoft.com/office/drawing/2014/main" id="{D2EA2828-456D-FDE3-C7F6-5D7E45A9E857}"/>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16" name="Rectangle 148">
              <a:extLst>
                <a:ext uri="{FF2B5EF4-FFF2-40B4-BE49-F238E27FC236}">
                  <a16:creationId xmlns:a16="http://schemas.microsoft.com/office/drawing/2014/main" id="{32BF1DBC-C2C9-EE01-1EE4-FEB8A5CF9EF4}"/>
                </a:ext>
              </a:extLst>
            </p:cNvPr>
            <p:cNvSpPr>
              <a:spLocks noChangeArrowheads="1"/>
            </p:cNvSpPr>
            <p:nvPr/>
          </p:nvSpPr>
          <p:spPr bwMode="auto">
            <a:xfrm>
              <a:off x="197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17" name="Rectangle 150">
              <a:extLst>
                <a:ext uri="{FF2B5EF4-FFF2-40B4-BE49-F238E27FC236}">
                  <a16:creationId xmlns:a16="http://schemas.microsoft.com/office/drawing/2014/main" id="{4C8CF47F-09FC-88B7-94F3-466865B0BAF5}"/>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8" name="Rectangle 151">
              <a:extLst>
                <a:ext uri="{FF2B5EF4-FFF2-40B4-BE49-F238E27FC236}">
                  <a16:creationId xmlns:a16="http://schemas.microsoft.com/office/drawing/2014/main" id="{1D1E67A7-AA52-3AC4-B022-C4EA46591ACF}"/>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9" name="Text Box 152">
              <a:extLst>
                <a:ext uri="{FF2B5EF4-FFF2-40B4-BE49-F238E27FC236}">
                  <a16:creationId xmlns:a16="http://schemas.microsoft.com/office/drawing/2014/main" id="{DAE6854A-5408-42CE-5496-B80C45E6C052}"/>
                </a:ext>
              </a:extLst>
            </p:cNvPr>
            <p:cNvSpPr txBox="1">
              <a:spLocks noChangeArrowheads="1"/>
            </p:cNvSpPr>
            <p:nvPr/>
          </p:nvSpPr>
          <p:spPr bwMode="auto">
            <a:xfrm>
              <a:off x="215" y="2885"/>
              <a:ext cx="50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20" name="Group 162">
            <a:extLst>
              <a:ext uri="{FF2B5EF4-FFF2-40B4-BE49-F238E27FC236}">
                <a16:creationId xmlns:a16="http://schemas.microsoft.com/office/drawing/2014/main" id="{CBABE222-7FCC-1A1F-C7B6-81A114F730B5}"/>
              </a:ext>
            </a:extLst>
          </p:cNvPr>
          <p:cNvGrpSpPr>
            <a:grpSpLocks/>
          </p:cNvGrpSpPr>
          <p:nvPr/>
        </p:nvGrpSpPr>
        <p:grpSpPr bwMode="auto">
          <a:xfrm>
            <a:off x="906946" y="5091381"/>
            <a:ext cx="8415338" cy="585787"/>
            <a:chOff x="210" y="3339"/>
            <a:chExt cx="5301" cy="369"/>
          </a:xfrm>
        </p:grpSpPr>
        <p:sp>
          <p:nvSpPr>
            <p:cNvPr id="21" name="Rectangle 153">
              <a:extLst>
                <a:ext uri="{FF2B5EF4-FFF2-40B4-BE49-F238E27FC236}">
                  <a16:creationId xmlns:a16="http://schemas.microsoft.com/office/drawing/2014/main" id="{A6D9C92E-D9F9-2121-F887-B18E0950293E}"/>
                </a:ext>
              </a:extLst>
            </p:cNvPr>
            <p:cNvSpPr>
              <a:spLocks noChangeArrowheads="1"/>
            </p:cNvSpPr>
            <p:nvPr/>
          </p:nvSpPr>
          <p:spPr bwMode="auto">
            <a:xfrm>
              <a:off x="79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2" name="Rectangle 154">
              <a:extLst>
                <a:ext uri="{FF2B5EF4-FFF2-40B4-BE49-F238E27FC236}">
                  <a16:creationId xmlns:a16="http://schemas.microsoft.com/office/drawing/2014/main" id="{49C9DF7B-6B9E-096D-03C7-FC9814C6A91C}"/>
                </a:ext>
              </a:extLst>
            </p:cNvPr>
            <p:cNvSpPr>
              <a:spLocks noChangeArrowheads="1"/>
            </p:cNvSpPr>
            <p:nvPr/>
          </p:nvSpPr>
          <p:spPr bwMode="auto">
            <a:xfrm>
              <a:off x="138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23" name="Rectangle 155">
              <a:extLst>
                <a:ext uri="{FF2B5EF4-FFF2-40B4-BE49-F238E27FC236}">
                  <a16:creationId xmlns:a16="http://schemas.microsoft.com/office/drawing/2014/main" id="{A3887233-4463-3F76-999B-50344F3F2F5B}"/>
                </a:ext>
              </a:extLst>
            </p:cNvPr>
            <p:cNvSpPr>
              <a:spLocks noChangeArrowheads="1"/>
            </p:cNvSpPr>
            <p:nvPr/>
          </p:nvSpPr>
          <p:spPr bwMode="auto">
            <a:xfrm>
              <a:off x="1972"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24" name="Rectangle 156">
              <a:extLst>
                <a:ext uri="{FF2B5EF4-FFF2-40B4-BE49-F238E27FC236}">
                  <a16:creationId xmlns:a16="http://schemas.microsoft.com/office/drawing/2014/main" id="{812DC488-17AD-DB21-2A15-1C1559EC9057}"/>
                </a:ext>
              </a:extLst>
            </p:cNvPr>
            <p:cNvSpPr>
              <a:spLocks noChangeArrowheads="1"/>
            </p:cNvSpPr>
            <p:nvPr/>
          </p:nvSpPr>
          <p:spPr bwMode="auto">
            <a:xfrm>
              <a:off x="2562" y="3339"/>
              <a:ext cx="1179" cy="369"/>
            </a:xfrm>
            <a:prstGeom prst="rect">
              <a:avLst/>
            </a:prstGeom>
            <a:solidFill>
              <a:srgbClr val="EAEAEA"/>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管理信息</a:t>
              </a:r>
            </a:p>
          </p:txBody>
        </p:sp>
        <p:sp>
          <p:nvSpPr>
            <p:cNvPr id="25" name="Rectangle 157">
              <a:extLst>
                <a:ext uri="{FF2B5EF4-FFF2-40B4-BE49-F238E27FC236}">
                  <a16:creationId xmlns:a16="http://schemas.microsoft.com/office/drawing/2014/main" id="{82FD53E0-E830-CB28-5C17-441A0E2622A0}"/>
                </a:ext>
              </a:extLst>
            </p:cNvPr>
            <p:cNvSpPr>
              <a:spLocks noChangeArrowheads="1"/>
            </p:cNvSpPr>
            <p:nvPr/>
          </p:nvSpPr>
          <p:spPr bwMode="auto">
            <a:xfrm>
              <a:off x="3741" y="3339"/>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26" name="Rectangle 158">
              <a:extLst>
                <a:ext uri="{FF2B5EF4-FFF2-40B4-BE49-F238E27FC236}">
                  <a16:creationId xmlns:a16="http://schemas.microsoft.com/office/drawing/2014/main" id="{F50D452D-964D-E089-6B7A-0521CF853130}"/>
                </a:ext>
              </a:extLst>
            </p:cNvPr>
            <p:cNvSpPr>
              <a:spLocks noChangeArrowheads="1"/>
            </p:cNvSpPr>
            <p:nvPr/>
          </p:nvSpPr>
          <p:spPr bwMode="auto">
            <a:xfrm>
              <a:off x="4921"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7" name="Text Box 159">
              <a:extLst>
                <a:ext uri="{FF2B5EF4-FFF2-40B4-BE49-F238E27FC236}">
                  <a16:creationId xmlns:a16="http://schemas.microsoft.com/office/drawing/2014/main" id="{5A698075-3CDC-2D07-C1E6-FB7E9BA4425C}"/>
                </a:ext>
              </a:extLst>
            </p:cNvPr>
            <p:cNvSpPr txBox="1">
              <a:spLocks noChangeArrowheads="1"/>
            </p:cNvSpPr>
            <p:nvPr/>
          </p:nvSpPr>
          <p:spPr bwMode="auto">
            <a:xfrm>
              <a:off x="210" y="3384"/>
              <a:ext cx="515"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U-</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spTree>
    <p:extLst>
      <p:ext uri="{BB962C8B-B14F-4D97-AF65-F5344CB8AC3E}">
        <p14:creationId xmlns:p14="http://schemas.microsoft.com/office/powerpoint/2010/main" val="248910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B3675-15AB-9CCC-2968-36AC4DF57F1C}"/>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帧格式：标志字段</a:t>
            </a:r>
            <a:endParaRPr lang="zh-CN" altLang="en-US" dirty="0"/>
          </a:p>
        </p:txBody>
      </p:sp>
      <p:sp>
        <p:nvSpPr>
          <p:cNvPr id="3" name="内容占位符 2">
            <a:extLst>
              <a:ext uri="{FF2B5EF4-FFF2-40B4-BE49-F238E27FC236}">
                <a16:creationId xmlns:a16="http://schemas.microsoft.com/office/drawing/2014/main" id="{724B81E3-D5AF-014F-D5CD-FDC761EE28D6}"/>
              </a:ext>
            </a:extLst>
          </p:cNvPr>
          <p:cNvSpPr>
            <a:spLocks noGrp="1"/>
          </p:cNvSpPr>
          <p:nvPr>
            <p:ph idx="1"/>
          </p:nvPr>
        </p:nvSpPr>
        <p:spPr>
          <a:xfrm>
            <a:off x="638175" y="2789058"/>
            <a:ext cx="10858500" cy="3620632"/>
          </a:xfrm>
        </p:spPr>
        <p:txBody>
          <a:bodyPr>
            <a:normAutofit/>
          </a:bodyPr>
          <a:lstStyle/>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一个字节</a:t>
            </a:r>
            <a:r>
              <a:rPr kumimoji="0" lang="en-US" altLang="zh-CN" sz="2400" b="0" i="0" u="none" strike="noStrike" kern="1200" cap="none" spc="0" normalizeH="0" baseline="0" noProof="0" dirty="0">
                <a:ln>
                  <a:noFill/>
                </a:ln>
                <a:solidFill>
                  <a:srgbClr val="000000"/>
                </a:solidFill>
                <a:effectLst/>
                <a:uLnTx/>
                <a:uFillTx/>
                <a:cs typeface="+mn-ea"/>
                <a:sym typeface="+mn-lt"/>
              </a:rPr>
              <a:t>(8</a:t>
            </a:r>
            <a:r>
              <a:rPr kumimoji="0" lang="zh-CN" altLang="en-US" sz="2400" b="0" i="0" u="none" strike="noStrike" kern="1200" cap="none" spc="0" normalizeH="0" baseline="0" noProof="0" dirty="0">
                <a:ln>
                  <a:noFill/>
                </a:ln>
                <a:solidFill>
                  <a:srgbClr val="000000"/>
                </a:solidFill>
                <a:effectLst/>
                <a:uLnTx/>
                <a:uFillTx/>
                <a:cs typeface="+mn-ea"/>
                <a:sym typeface="+mn-lt"/>
              </a:rPr>
              <a:t>位</a:t>
            </a:r>
            <a:r>
              <a:rPr kumimoji="0" lang="en-US" altLang="zh-CN" sz="2400" b="0" i="0" u="none" strike="noStrike" kern="1200" cap="none" spc="0" normalizeH="0" baseline="0" noProof="0" dirty="0">
                <a:ln>
                  <a:noFill/>
                </a:ln>
                <a:solidFill>
                  <a:srgbClr val="000000"/>
                </a:solidFill>
                <a:effectLst/>
                <a:uLnTx/>
                <a:uFillTx/>
                <a:cs typeface="+mn-ea"/>
                <a:sym typeface="+mn-lt"/>
              </a:rPr>
              <a:t>)</a:t>
            </a:r>
            <a:r>
              <a:rPr kumimoji="0" lang="zh-CN" altLang="en-US" sz="2400" b="0" i="0" u="none" strike="noStrike" kern="1200" cap="none" spc="0" normalizeH="0" baseline="0" noProof="0" dirty="0">
                <a:ln>
                  <a:noFill/>
                </a:ln>
                <a:solidFill>
                  <a:srgbClr val="000000"/>
                </a:solidFill>
                <a:effectLst/>
                <a:uLnTx/>
                <a:uFillTx/>
                <a:cs typeface="+mn-ea"/>
                <a:sym typeface="+mn-lt"/>
              </a:rPr>
              <a:t>，其比特模式为</a:t>
            </a:r>
            <a:r>
              <a:rPr kumimoji="0" lang="en-US" altLang="zh-CN" sz="2400" b="0" i="0" u="none" strike="noStrike" kern="1200" cap="none" spc="0" normalizeH="0" baseline="0" noProof="0" dirty="0">
                <a:ln>
                  <a:noFill/>
                </a:ln>
                <a:solidFill>
                  <a:srgbClr val="000000"/>
                </a:solidFill>
                <a:effectLst/>
                <a:uLnTx/>
                <a:uFillTx/>
                <a:cs typeface="+mn-ea"/>
                <a:sym typeface="+mn-lt"/>
              </a:rPr>
              <a:t>01111110</a:t>
            </a:r>
            <a:r>
              <a:rPr kumimoji="0" lang="zh-CN" altLang="en-US" sz="2400" b="0" i="0" u="none" strike="noStrike" kern="1200" cap="none" spc="0" normalizeH="0" baseline="0" noProof="0" dirty="0">
                <a:ln>
                  <a:noFill/>
                </a:ln>
                <a:solidFill>
                  <a:srgbClr val="000000"/>
                </a:solidFill>
                <a:effectLst/>
                <a:uLnTx/>
                <a:uFillTx/>
                <a:cs typeface="+mn-ea"/>
                <a:sym typeface="+mn-lt"/>
              </a:rPr>
              <a:t>；表示一个帧的开始和结束，并且为接收方提供同步手段。</a:t>
            </a:r>
          </a:p>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成帧方法：</a:t>
            </a:r>
            <a:r>
              <a:rPr kumimoji="0" lang="zh-CN" altLang="en-US" sz="2400" b="0" i="0" u="none" strike="noStrike" kern="1200" cap="none" spc="0" normalizeH="0" baseline="0" noProof="0" dirty="0">
                <a:ln>
                  <a:noFill/>
                </a:ln>
                <a:solidFill>
                  <a:srgbClr val="C00000"/>
                </a:solidFill>
                <a:effectLst/>
                <a:uLnTx/>
                <a:uFillTx/>
                <a:cs typeface="+mn-ea"/>
                <a:sym typeface="+mn-lt"/>
              </a:rPr>
              <a:t>比特填充法</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发送方发送一个含有五个以上连续</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的数据时，它总是在第五个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后面插入一个冗余的</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。不管第六个比特是</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还是</a:t>
            </a:r>
            <a:r>
              <a:rPr kumimoji="0" lang="en-US" altLang="zh-CN" sz="2000" b="0" i="0" u="none" strike="noStrike" kern="1200" cap="none" spc="0" normalizeH="0" baseline="0" noProof="0" dirty="0">
                <a:ln>
                  <a:noFill/>
                </a:ln>
                <a:solidFill>
                  <a:srgbClr val="000000"/>
                </a:solidFill>
                <a:effectLst/>
                <a:uLnTx/>
                <a:uFillTx/>
                <a:cs typeface="+mn-ea"/>
                <a:sym typeface="+mn-lt"/>
              </a:rPr>
              <a:t>1</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接收方接收时作相反的动作</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去掉</a:t>
            </a: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后面的零</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例如：</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	要发送的序列是</a:t>
            </a:r>
            <a:r>
              <a:rPr kumimoji="0" lang="en-US" altLang="zh-CN" sz="2000" b="0" i="0" u="none" strike="noStrike" kern="1200" cap="none" spc="0" normalizeH="0" baseline="0" noProof="0" dirty="0">
                <a:ln>
                  <a:noFill/>
                </a:ln>
                <a:solidFill>
                  <a:srgbClr val="000000"/>
                </a:solidFill>
                <a:effectLst/>
                <a:uLnTx/>
                <a:uFillTx/>
                <a:cs typeface="+mn-ea"/>
                <a:sym typeface="+mn-lt"/>
              </a:rPr>
              <a:t>01111101111110</a:t>
            </a:r>
            <a:r>
              <a:rPr kumimoji="0" lang="zh-CN" altLang="en-US" sz="2000" b="0" i="0" u="none" strike="noStrike" kern="1200" cap="none" spc="0" normalizeH="0" baseline="0" noProof="0" dirty="0">
                <a:ln>
                  <a:noFill/>
                </a:ln>
                <a:solidFill>
                  <a:srgbClr val="000000"/>
                </a:solidFill>
                <a:effectLst/>
                <a:uLnTx/>
                <a:uFillTx/>
                <a:cs typeface="+mn-ea"/>
                <a:sym typeface="+mn-lt"/>
              </a:rPr>
              <a:t>，发送时变成</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10</a:t>
            </a:r>
          </a:p>
          <a:p>
            <a:endParaRPr lang="zh-CN" altLang="en-US" dirty="0"/>
          </a:p>
        </p:txBody>
      </p:sp>
      <p:sp>
        <p:nvSpPr>
          <p:cNvPr id="4" name="灯片编号占位符 3">
            <a:extLst>
              <a:ext uri="{FF2B5EF4-FFF2-40B4-BE49-F238E27FC236}">
                <a16:creationId xmlns:a16="http://schemas.microsoft.com/office/drawing/2014/main" id="{C49EEB88-43E5-EB6C-CD80-87FF8EEC39E7}"/>
              </a:ext>
            </a:extLst>
          </p:cNvPr>
          <p:cNvSpPr>
            <a:spLocks noGrp="1"/>
          </p:cNvSpPr>
          <p:nvPr>
            <p:ph type="sldNum" sz="quarter" idx="12"/>
          </p:nvPr>
        </p:nvSpPr>
        <p:spPr/>
        <p:txBody>
          <a:bodyPr/>
          <a:lstStyle/>
          <a:p>
            <a:fld id="{C8BB1146-E542-4D4E-B8E9-6919A11DDD48}" type="slidenum">
              <a:rPr lang="en-US" smtClean="0"/>
              <a:t>85</a:t>
            </a:fld>
            <a:endParaRPr lang="en-US"/>
          </a:p>
        </p:txBody>
      </p:sp>
      <p:grpSp>
        <p:nvGrpSpPr>
          <p:cNvPr id="5" name="Group 4">
            <a:extLst>
              <a:ext uri="{FF2B5EF4-FFF2-40B4-BE49-F238E27FC236}">
                <a16:creationId xmlns:a16="http://schemas.microsoft.com/office/drawing/2014/main" id="{7B51E0F3-7869-13C6-C77A-C3B564F10A98}"/>
              </a:ext>
            </a:extLst>
          </p:cNvPr>
          <p:cNvGrpSpPr>
            <a:grpSpLocks/>
          </p:cNvGrpSpPr>
          <p:nvPr/>
        </p:nvGrpSpPr>
        <p:grpSpPr bwMode="auto">
          <a:xfrm>
            <a:off x="2323164" y="1455078"/>
            <a:ext cx="7558371" cy="673375"/>
            <a:chOff x="657" y="799"/>
            <a:chExt cx="4717" cy="369"/>
          </a:xfrm>
        </p:grpSpPr>
        <p:sp>
          <p:nvSpPr>
            <p:cNvPr id="6" name="Rectangle 5">
              <a:extLst>
                <a:ext uri="{FF2B5EF4-FFF2-40B4-BE49-F238E27FC236}">
                  <a16:creationId xmlns:a16="http://schemas.microsoft.com/office/drawing/2014/main" id="{B8A4468A-2AC8-1FC9-BA5F-DB37A28EAB47}"/>
                </a:ext>
              </a:extLst>
            </p:cNvPr>
            <p:cNvSpPr>
              <a:spLocks noChangeArrowheads="1"/>
            </p:cNvSpPr>
            <p:nvPr/>
          </p:nvSpPr>
          <p:spPr bwMode="auto">
            <a:xfrm>
              <a:off x="657"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02C5EA0E-116C-6D13-7ACD-B20DE9CF699A}"/>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97211889-D04D-F60F-F9A1-0ED370F67261}"/>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7AA291E0-8F28-1BC5-09F2-3173A6016A55}"/>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1110976E-81CD-9F5F-1B45-760E582E57EE}"/>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1" name="Rectangle 10">
              <a:extLst>
                <a:ext uri="{FF2B5EF4-FFF2-40B4-BE49-F238E27FC236}">
                  <a16:creationId xmlns:a16="http://schemas.microsoft.com/office/drawing/2014/main" id="{80C20665-9001-188A-74E6-E8B4C681142D}"/>
                </a:ext>
              </a:extLst>
            </p:cNvPr>
            <p:cNvSpPr>
              <a:spLocks noChangeArrowheads="1"/>
            </p:cNvSpPr>
            <p:nvPr/>
          </p:nvSpPr>
          <p:spPr bwMode="auto">
            <a:xfrm>
              <a:off x="4784"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551677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52D0E-50BE-01A0-109B-C2CBDC83BAE0}"/>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帧格式：地址字段</a:t>
            </a:r>
            <a:endParaRPr lang="zh-CN" altLang="en-US" dirty="0"/>
          </a:p>
        </p:txBody>
      </p:sp>
      <p:sp>
        <p:nvSpPr>
          <p:cNvPr id="3" name="内容占位符 2">
            <a:extLst>
              <a:ext uri="{FF2B5EF4-FFF2-40B4-BE49-F238E27FC236}">
                <a16:creationId xmlns:a16="http://schemas.microsoft.com/office/drawing/2014/main" id="{169FF49A-5489-9FA6-81AF-340439A94A53}"/>
              </a:ext>
            </a:extLst>
          </p:cNvPr>
          <p:cNvSpPr>
            <a:spLocks noGrp="1"/>
          </p:cNvSpPr>
          <p:nvPr>
            <p:ph idx="1"/>
          </p:nvPr>
        </p:nvSpPr>
        <p:spPr>
          <a:xfrm>
            <a:off x="638175" y="2350912"/>
            <a:ext cx="10858500" cy="4110038"/>
          </a:xfrm>
        </p:spPr>
        <p:txBody>
          <a:bodyPr>
            <a:normAutofit/>
          </a:bodyPr>
          <a:lstStyle/>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指</a:t>
            </a:r>
            <a:r>
              <a:rPr kumimoji="0" lang="zh-CN" altLang="en-US" sz="2400" b="0" i="0" u="none" strike="noStrike" kern="1200" cap="none" spc="0" normalizeH="0" baseline="0" noProof="0" dirty="0">
                <a:ln>
                  <a:noFill/>
                </a:ln>
                <a:solidFill>
                  <a:srgbClr val="C00000"/>
                </a:solidFill>
                <a:effectLst/>
                <a:uLnTx/>
                <a:uFillTx/>
                <a:cs typeface="+mn-ea"/>
                <a:sym typeface="+mn-lt"/>
              </a:rPr>
              <a:t>从站地址</a:t>
            </a:r>
            <a:r>
              <a:rPr kumimoji="0" lang="zh-CN" altLang="en-US" sz="2400" b="0" i="0" u="none" strike="noStrike" kern="1200" cap="none" spc="0" normalizeH="0" baseline="0" noProof="0" dirty="0">
                <a:ln>
                  <a:noFill/>
                </a:ln>
                <a:solidFill>
                  <a:srgbClr val="000000"/>
                </a:solidFill>
                <a:effectLst/>
                <a:uLnTx/>
                <a:uFillTx/>
                <a:cs typeface="+mn-ea"/>
                <a:sym typeface="+mn-lt"/>
              </a:rPr>
              <a:t>，或者是</a:t>
            </a:r>
            <a:r>
              <a:rPr kumimoji="0" lang="zh-CN" altLang="en-US" sz="2400" b="0" i="0" u="none" strike="noStrike" kern="1200" cap="none" spc="0" normalizeH="0" baseline="0" noProof="0" dirty="0">
                <a:ln>
                  <a:noFill/>
                </a:ln>
                <a:solidFill>
                  <a:schemeClr val="tx1"/>
                </a:solidFill>
                <a:effectLst/>
                <a:uLnTx/>
                <a:uFillTx/>
                <a:cs typeface="+mn-ea"/>
                <a:sym typeface="+mn-lt"/>
              </a:rPr>
              <a:t>以</a:t>
            </a:r>
            <a:r>
              <a:rPr kumimoji="0" lang="zh-CN" altLang="en-US" sz="2400" b="0" i="0" u="none" strike="noStrike" kern="1200" cap="none" spc="0" normalizeH="0" baseline="0" noProof="0" dirty="0">
                <a:ln>
                  <a:noFill/>
                </a:ln>
                <a:solidFill>
                  <a:srgbClr val="C00000"/>
                </a:solidFill>
                <a:effectLst/>
                <a:uLnTx/>
                <a:uFillTx/>
                <a:cs typeface="+mn-ea"/>
                <a:sym typeface="+mn-lt"/>
              </a:rPr>
              <a:t>从站方式</a:t>
            </a:r>
            <a:r>
              <a:rPr kumimoji="0" lang="zh-CN" altLang="en-US" sz="2400" b="0" i="0" u="none" strike="noStrike" kern="1200" cap="none" spc="0" normalizeH="0" baseline="0" noProof="0" dirty="0">
                <a:ln>
                  <a:noFill/>
                </a:ln>
                <a:solidFill>
                  <a:schemeClr val="tx1"/>
                </a:solidFill>
                <a:effectLst/>
                <a:uLnTx/>
                <a:uFillTx/>
                <a:cs typeface="+mn-ea"/>
                <a:sym typeface="+mn-lt"/>
              </a:rPr>
              <a:t>运行的</a:t>
            </a:r>
            <a:r>
              <a:rPr kumimoji="0" lang="zh-CN" altLang="en-US" sz="2400" b="0" i="0" u="none" strike="noStrike" kern="1200" cap="none" spc="0" normalizeH="0" baseline="0" noProof="0" dirty="0">
                <a:ln>
                  <a:noFill/>
                </a:ln>
                <a:solidFill>
                  <a:srgbClr val="C00000"/>
                </a:solidFill>
                <a:effectLst/>
                <a:uLnTx/>
                <a:uFillTx/>
                <a:cs typeface="+mn-ea"/>
                <a:sym typeface="+mn-lt"/>
              </a:rPr>
              <a:t>复合站</a:t>
            </a:r>
            <a:r>
              <a:rPr kumimoji="0" lang="zh-CN" altLang="en-US" sz="2400" b="0" i="0" u="none" strike="noStrike" kern="1200" cap="none" spc="0" normalizeH="0" baseline="0" noProof="0" dirty="0">
                <a:ln>
                  <a:noFill/>
                </a:ln>
                <a:solidFill>
                  <a:schemeClr val="tx1"/>
                </a:solidFill>
                <a:effectLst/>
                <a:uLnTx/>
                <a:uFillTx/>
                <a:cs typeface="+mn-ea"/>
                <a:sym typeface="+mn-lt"/>
              </a:rPr>
              <a:t>地址</a:t>
            </a: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由主站发送的，则表示接收的从站地址</a:t>
            </a: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由从站发送的，则表示发送该帧的从站地址</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可以有</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个或几个字节的长度，最后一个字节要以</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结尾</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L="228600" marR="0" lvl="0" indent="-228600" algn="l" defTabSz="914400" rtl="0" eaLnBrk="1" fontAlgn="auto" latinLnBrk="0" hangingPunct="1">
              <a:spcBef>
                <a:spcPts val="0"/>
              </a:spcBef>
              <a:spcAft>
                <a:spcPct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a:spcBef>
                <a:spcPts val="0"/>
              </a:spcBef>
              <a:spcAft>
                <a:spcPct val="0"/>
              </a:spcAft>
            </a:pPr>
            <a:r>
              <a:rPr lang="zh-CN" altLang="en-US" sz="2400" dirty="0">
                <a:cs typeface="+mn-ea"/>
                <a:sym typeface="+mn-lt"/>
              </a:rPr>
              <a:t>每个从节点分配一个唯一的地址</a:t>
            </a:r>
            <a:endParaRPr lang="en-US" altLang="zh-CN" sz="2400" dirty="0">
              <a:cs typeface="+mn-ea"/>
              <a:sym typeface="+mn-lt"/>
            </a:endParaRPr>
          </a:p>
          <a:p>
            <a:pPr>
              <a:spcBef>
                <a:spcPts val="0"/>
              </a:spcBef>
              <a:spcAft>
                <a:spcPct val="0"/>
              </a:spcAft>
            </a:pPr>
            <a:r>
              <a:rPr lang="zh-CN" altLang="en-US" sz="2400" dirty="0">
                <a:cs typeface="+mn-ea"/>
                <a:sym typeface="+mn-lt"/>
              </a:rPr>
              <a:t>分配给多个节点的地址称为组地址</a:t>
            </a:r>
            <a:endParaRPr lang="en-US" altLang="zh-CN" sz="2400" dirty="0">
              <a:cs typeface="+mn-ea"/>
              <a:sym typeface="+mn-lt"/>
            </a:endParaRPr>
          </a:p>
          <a:p>
            <a:pPr>
              <a:spcBef>
                <a:spcPts val="0"/>
              </a:spcBef>
              <a:spcAft>
                <a:spcPct val="0"/>
              </a:spcAft>
            </a:pPr>
            <a:r>
              <a:rPr lang="zh-CN" altLang="en-US" sz="2400" dirty="0">
                <a:cs typeface="+mn-ea"/>
                <a:sym typeface="+mn-lt"/>
              </a:rPr>
              <a:t> 全“</a:t>
            </a:r>
            <a:r>
              <a:rPr lang="en-US" altLang="zh-CN" sz="2400" dirty="0">
                <a:cs typeface="+mn-ea"/>
                <a:sym typeface="+mn-lt"/>
              </a:rPr>
              <a:t>1”</a:t>
            </a:r>
            <a:r>
              <a:rPr lang="zh-CN" altLang="en-US" sz="2400" dirty="0">
                <a:cs typeface="+mn-ea"/>
                <a:sym typeface="+mn-lt"/>
              </a:rPr>
              <a:t>地址表示广播地址</a:t>
            </a:r>
            <a:endParaRPr lang="zh-CN" altLang="en-US" dirty="0"/>
          </a:p>
        </p:txBody>
      </p:sp>
      <p:sp>
        <p:nvSpPr>
          <p:cNvPr id="4" name="灯片编号占位符 3">
            <a:extLst>
              <a:ext uri="{FF2B5EF4-FFF2-40B4-BE49-F238E27FC236}">
                <a16:creationId xmlns:a16="http://schemas.microsoft.com/office/drawing/2014/main" id="{4C57BC61-0C7C-BF0F-AE1D-873F117A9ECA}"/>
              </a:ext>
            </a:extLst>
          </p:cNvPr>
          <p:cNvSpPr>
            <a:spLocks noGrp="1"/>
          </p:cNvSpPr>
          <p:nvPr>
            <p:ph type="sldNum" sz="quarter" idx="12"/>
          </p:nvPr>
        </p:nvSpPr>
        <p:spPr/>
        <p:txBody>
          <a:bodyPr/>
          <a:lstStyle/>
          <a:p>
            <a:fld id="{C8BB1146-E542-4D4E-B8E9-6919A11DDD48}" type="slidenum">
              <a:rPr lang="en-US" smtClean="0"/>
              <a:t>86</a:t>
            </a:fld>
            <a:endParaRPr lang="en-US"/>
          </a:p>
        </p:txBody>
      </p:sp>
      <p:graphicFrame>
        <p:nvGraphicFramePr>
          <p:cNvPr id="7" name="Group 42">
            <a:extLst>
              <a:ext uri="{FF2B5EF4-FFF2-40B4-BE49-F238E27FC236}">
                <a16:creationId xmlns:a16="http://schemas.microsoft.com/office/drawing/2014/main" id="{B98CA0EE-73CF-FA08-CCF6-73BD90A19D64}"/>
              </a:ext>
            </a:extLst>
          </p:cNvPr>
          <p:cNvGraphicFramePr>
            <a:graphicFrameLocks/>
          </p:cNvGraphicFramePr>
          <p:nvPr>
            <p:extLst>
              <p:ext uri="{D42A27DB-BD31-4B8C-83A1-F6EECF244321}">
                <p14:modId xmlns:p14="http://schemas.microsoft.com/office/powerpoint/2010/main" val="613243173"/>
              </p:ext>
            </p:extLst>
          </p:nvPr>
        </p:nvGraphicFramePr>
        <p:xfrm>
          <a:off x="1753810" y="4270735"/>
          <a:ext cx="7561262" cy="556451"/>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515937">
                  <a:extLst>
                    <a:ext uri="{9D8B030D-6E8A-4147-A177-3AD203B41FA5}">
                      <a16:colId xmlns:a16="http://schemas.microsoft.com/office/drawing/2014/main" val="20005"/>
                    </a:ext>
                  </a:extLst>
                </a:gridCol>
                <a:gridCol w="519113">
                  <a:extLst>
                    <a:ext uri="{9D8B030D-6E8A-4147-A177-3AD203B41FA5}">
                      <a16:colId xmlns:a16="http://schemas.microsoft.com/office/drawing/2014/main" val="20006"/>
                    </a:ext>
                  </a:extLst>
                </a:gridCol>
                <a:gridCol w="436562">
                  <a:extLst>
                    <a:ext uri="{9D8B030D-6E8A-4147-A177-3AD203B41FA5}">
                      <a16:colId xmlns:a16="http://schemas.microsoft.com/office/drawing/2014/main" val="20007"/>
                    </a:ext>
                  </a:extLst>
                </a:gridCol>
                <a:gridCol w="519113">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gridCol w="436563">
                  <a:extLst>
                    <a:ext uri="{9D8B030D-6E8A-4147-A177-3AD203B41FA5}">
                      <a16:colId xmlns:a16="http://schemas.microsoft.com/office/drawing/2014/main" val="20010"/>
                    </a:ext>
                  </a:extLst>
                </a:gridCol>
                <a:gridCol w="438150">
                  <a:extLst>
                    <a:ext uri="{9D8B030D-6E8A-4147-A177-3AD203B41FA5}">
                      <a16:colId xmlns:a16="http://schemas.microsoft.com/office/drawing/2014/main" val="20011"/>
                    </a:ext>
                  </a:extLst>
                </a:gridCol>
                <a:gridCol w="477837">
                  <a:extLst>
                    <a:ext uri="{9D8B030D-6E8A-4147-A177-3AD203B41FA5}">
                      <a16:colId xmlns:a16="http://schemas.microsoft.com/office/drawing/2014/main" val="20012"/>
                    </a:ext>
                  </a:extLst>
                </a:gridCol>
                <a:gridCol w="477838">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gridCol w="392112">
                  <a:extLst>
                    <a:ext uri="{9D8B030D-6E8A-4147-A177-3AD203B41FA5}">
                      <a16:colId xmlns:a16="http://schemas.microsoft.com/office/drawing/2014/main" val="20015"/>
                    </a:ext>
                  </a:extLst>
                </a:gridCol>
              </a:tblGrid>
              <a:tr h="5048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pSp>
        <p:nvGrpSpPr>
          <p:cNvPr id="8" name="Group 4">
            <a:extLst>
              <a:ext uri="{FF2B5EF4-FFF2-40B4-BE49-F238E27FC236}">
                <a16:creationId xmlns:a16="http://schemas.microsoft.com/office/drawing/2014/main" id="{08F059E7-1DE3-B827-B4C7-4C025B6E5C20}"/>
              </a:ext>
            </a:extLst>
          </p:cNvPr>
          <p:cNvGrpSpPr>
            <a:grpSpLocks/>
          </p:cNvGrpSpPr>
          <p:nvPr/>
        </p:nvGrpSpPr>
        <p:grpSpPr bwMode="auto">
          <a:xfrm>
            <a:off x="2287438" y="1353118"/>
            <a:ext cx="7559973" cy="673375"/>
            <a:chOff x="657" y="799"/>
            <a:chExt cx="4718" cy="369"/>
          </a:xfrm>
        </p:grpSpPr>
        <p:sp>
          <p:nvSpPr>
            <p:cNvPr id="9" name="Rectangle 5">
              <a:extLst>
                <a:ext uri="{FF2B5EF4-FFF2-40B4-BE49-F238E27FC236}">
                  <a16:creationId xmlns:a16="http://schemas.microsoft.com/office/drawing/2014/main" id="{D71B736C-12A9-0515-B478-E0C8CE3EEC56}"/>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10" name="Rectangle 6">
              <a:extLst>
                <a:ext uri="{FF2B5EF4-FFF2-40B4-BE49-F238E27FC236}">
                  <a16:creationId xmlns:a16="http://schemas.microsoft.com/office/drawing/2014/main" id="{50DDBDFE-32FE-63CC-267D-FFF241FBF2B8}"/>
                </a:ext>
              </a:extLst>
            </p:cNvPr>
            <p:cNvSpPr>
              <a:spLocks noChangeArrowheads="1"/>
            </p:cNvSpPr>
            <p:nvPr/>
          </p:nvSpPr>
          <p:spPr bwMode="auto">
            <a:xfrm>
              <a:off x="1247" y="799"/>
              <a:ext cx="590" cy="369"/>
            </a:xfrm>
            <a:prstGeom prst="rect">
              <a:avLst/>
            </a:prstGeom>
            <a:solidFill>
              <a:srgbClr val="C00000">
                <a:alpha val="59000"/>
              </a:srgbClr>
            </a:solidFill>
            <a:ln w="38100" algn="ctr">
              <a:solidFill>
                <a:srgbClr val="FF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地址</a:t>
              </a:r>
            </a:p>
          </p:txBody>
        </p:sp>
        <p:sp>
          <p:nvSpPr>
            <p:cNvPr id="11" name="Rectangle 7">
              <a:extLst>
                <a:ext uri="{FF2B5EF4-FFF2-40B4-BE49-F238E27FC236}">
                  <a16:creationId xmlns:a16="http://schemas.microsoft.com/office/drawing/2014/main" id="{B19BB5A4-AB1F-D7BC-F331-EEA3293CB8B6}"/>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12" name="Rectangle 8">
              <a:extLst>
                <a:ext uri="{FF2B5EF4-FFF2-40B4-BE49-F238E27FC236}">
                  <a16:creationId xmlns:a16="http://schemas.microsoft.com/office/drawing/2014/main" id="{29A8D989-3301-2386-E815-BF9CDBA20824}"/>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3" name="Rectangle 9">
              <a:extLst>
                <a:ext uri="{FF2B5EF4-FFF2-40B4-BE49-F238E27FC236}">
                  <a16:creationId xmlns:a16="http://schemas.microsoft.com/office/drawing/2014/main" id="{FFA187F5-1036-46A0-41BC-5FEE8A747F20}"/>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4" name="Rectangle 10">
              <a:extLst>
                <a:ext uri="{FF2B5EF4-FFF2-40B4-BE49-F238E27FC236}">
                  <a16:creationId xmlns:a16="http://schemas.microsoft.com/office/drawing/2014/main" id="{21F6E1F7-3831-FBA5-663B-FEA7C699C32D}"/>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spTree>
    <p:extLst>
      <p:ext uri="{BB962C8B-B14F-4D97-AF65-F5344CB8AC3E}">
        <p14:creationId xmlns:p14="http://schemas.microsoft.com/office/powerpoint/2010/main" val="302639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181E-6BB2-86EF-6E8D-EF4494C2B2EA}"/>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帧格式：控制字段</a:t>
            </a:r>
            <a:endParaRPr lang="zh-CN" altLang="en-US" dirty="0"/>
          </a:p>
        </p:txBody>
      </p:sp>
      <p:sp>
        <p:nvSpPr>
          <p:cNvPr id="4" name="灯片编号占位符 3">
            <a:extLst>
              <a:ext uri="{FF2B5EF4-FFF2-40B4-BE49-F238E27FC236}">
                <a16:creationId xmlns:a16="http://schemas.microsoft.com/office/drawing/2014/main" id="{EEA8493F-EE8C-8ADE-250A-7F766C8B4304}"/>
              </a:ext>
            </a:extLst>
          </p:cNvPr>
          <p:cNvSpPr>
            <a:spLocks noGrp="1"/>
          </p:cNvSpPr>
          <p:nvPr>
            <p:ph type="sldNum" sz="quarter" idx="12"/>
          </p:nvPr>
        </p:nvSpPr>
        <p:spPr/>
        <p:txBody>
          <a:bodyPr/>
          <a:lstStyle/>
          <a:p>
            <a:fld id="{C8BB1146-E542-4D4E-B8E9-6919A11DDD48}" type="slidenum">
              <a:rPr lang="en-US" smtClean="0"/>
              <a:t>87</a:t>
            </a:fld>
            <a:endParaRPr lang="en-US"/>
          </a:p>
        </p:txBody>
      </p:sp>
      <p:grpSp>
        <p:nvGrpSpPr>
          <p:cNvPr id="5" name="Group 57">
            <a:extLst>
              <a:ext uri="{FF2B5EF4-FFF2-40B4-BE49-F238E27FC236}">
                <a16:creationId xmlns:a16="http://schemas.microsoft.com/office/drawing/2014/main" id="{38A93913-F06F-E7EF-2122-7C976BD6A5B4}"/>
              </a:ext>
            </a:extLst>
          </p:cNvPr>
          <p:cNvGrpSpPr>
            <a:grpSpLocks/>
          </p:cNvGrpSpPr>
          <p:nvPr/>
        </p:nvGrpSpPr>
        <p:grpSpPr bwMode="auto">
          <a:xfrm>
            <a:off x="827642" y="1405574"/>
            <a:ext cx="7489825" cy="585787"/>
            <a:chOff x="657" y="799"/>
            <a:chExt cx="4718" cy="369"/>
          </a:xfrm>
        </p:grpSpPr>
        <p:sp>
          <p:nvSpPr>
            <p:cNvPr id="6" name="Rectangle 6">
              <a:extLst>
                <a:ext uri="{FF2B5EF4-FFF2-40B4-BE49-F238E27FC236}">
                  <a16:creationId xmlns:a16="http://schemas.microsoft.com/office/drawing/2014/main" id="{BCC42E7A-F6DF-071D-3AC9-814EB478D8A3}"/>
                </a:ext>
              </a:extLst>
            </p:cNvPr>
            <p:cNvSpPr>
              <a:spLocks noChangeArrowheads="1"/>
            </p:cNvSpPr>
            <p:nvPr/>
          </p:nvSpPr>
          <p:spPr bwMode="auto">
            <a:xfrm>
              <a:off x="657" y="799"/>
              <a:ext cx="590"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7" name="Rectangle 7">
              <a:extLst>
                <a:ext uri="{FF2B5EF4-FFF2-40B4-BE49-F238E27FC236}">
                  <a16:creationId xmlns:a16="http://schemas.microsoft.com/office/drawing/2014/main" id="{D7EC0015-C925-D6A5-C61C-21F94FE83951}"/>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8">
              <a:extLst>
                <a:ext uri="{FF2B5EF4-FFF2-40B4-BE49-F238E27FC236}">
                  <a16:creationId xmlns:a16="http://schemas.microsoft.com/office/drawing/2014/main" id="{F752EA90-453C-6A6D-68BF-914989003E98}"/>
                </a:ext>
              </a:extLst>
            </p:cNvPr>
            <p:cNvSpPr>
              <a:spLocks noChangeArrowheads="1"/>
            </p:cNvSpPr>
            <p:nvPr/>
          </p:nvSpPr>
          <p:spPr bwMode="auto">
            <a:xfrm>
              <a:off x="1836" y="799"/>
              <a:ext cx="590" cy="36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控制</a:t>
              </a:r>
            </a:p>
          </p:txBody>
        </p:sp>
        <p:sp>
          <p:nvSpPr>
            <p:cNvPr id="9" name="Rectangle 9">
              <a:extLst>
                <a:ext uri="{FF2B5EF4-FFF2-40B4-BE49-F238E27FC236}">
                  <a16:creationId xmlns:a16="http://schemas.microsoft.com/office/drawing/2014/main" id="{B0A32774-804D-3158-AF4E-CDCBE0574206}"/>
                </a:ext>
              </a:extLst>
            </p:cNvPr>
            <p:cNvSpPr>
              <a:spLocks noChangeArrowheads="1"/>
            </p:cNvSpPr>
            <p:nvPr/>
          </p:nvSpPr>
          <p:spPr bwMode="auto">
            <a:xfrm>
              <a:off x="2426" y="799"/>
              <a:ext cx="1179"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10">
              <a:extLst>
                <a:ext uri="{FF2B5EF4-FFF2-40B4-BE49-F238E27FC236}">
                  <a16:creationId xmlns:a16="http://schemas.microsoft.com/office/drawing/2014/main" id="{CED9F811-ED35-4C92-CDFD-05CD5B3B17E2}"/>
                </a:ext>
              </a:extLst>
            </p:cNvPr>
            <p:cNvSpPr>
              <a:spLocks noChangeArrowheads="1"/>
            </p:cNvSpPr>
            <p:nvPr/>
          </p:nvSpPr>
          <p:spPr bwMode="auto">
            <a:xfrm>
              <a:off x="3605" y="799"/>
              <a:ext cx="1179"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帧校验序列</a:t>
              </a:r>
            </a:p>
          </p:txBody>
        </p:sp>
        <p:sp>
          <p:nvSpPr>
            <p:cNvPr id="11" name="Rectangle 12">
              <a:extLst>
                <a:ext uri="{FF2B5EF4-FFF2-40B4-BE49-F238E27FC236}">
                  <a16:creationId xmlns:a16="http://schemas.microsoft.com/office/drawing/2014/main" id="{70729067-2B41-6FFA-32C8-BB7863867B21}"/>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grpSp>
        <p:nvGrpSpPr>
          <p:cNvPr id="12" name="Group 61">
            <a:extLst>
              <a:ext uri="{FF2B5EF4-FFF2-40B4-BE49-F238E27FC236}">
                <a16:creationId xmlns:a16="http://schemas.microsoft.com/office/drawing/2014/main" id="{4A5DAE53-C7A6-8BCA-7513-099994F3EAB6}"/>
              </a:ext>
            </a:extLst>
          </p:cNvPr>
          <p:cNvGrpSpPr>
            <a:grpSpLocks/>
          </p:cNvGrpSpPr>
          <p:nvPr/>
        </p:nvGrpSpPr>
        <p:grpSpPr bwMode="auto">
          <a:xfrm>
            <a:off x="1764266" y="2620010"/>
            <a:ext cx="4679950" cy="585788"/>
            <a:chOff x="1247" y="1564"/>
            <a:chExt cx="2540" cy="369"/>
          </a:xfrm>
        </p:grpSpPr>
        <p:sp>
          <p:nvSpPr>
            <p:cNvPr id="13" name="Rectangle 13">
              <a:extLst>
                <a:ext uri="{FF2B5EF4-FFF2-40B4-BE49-F238E27FC236}">
                  <a16:creationId xmlns:a16="http://schemas.microsoft.com/office/drawing/2014/main" id="{C899A411-429A-9421-CE4B-701958B7B7F1}"/>
                </a:ext>
              </a:extLst>
            </p:cNvPr>
            <p:cNvSpPr>
              <a:spLocks noChangeArrowheads="1"/>
            </p:cNvSpPr>
            <p:nvPr/>
          </p:nvSpPr>
          <p:spPr bwMode="auto">
            <a:xfrm>
              <a:off x="1247"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14" name="Rectangle 14">
              <a:extLst>
                <a:ext uri="{FF2B5EF4-FFF2-40B4-BE49-F238E27FC236}">
                  <a16:creationId xmlns:a16="http://schemas.microsoft.com/office/drawing/2014/main" id="{BD1F28B7-31B5-D8BB-95C8-5D113EA28EE1}"/>
                </a:ext>
              </a:extLst>
            </p:cNvPr>
            <p:cNvSpPr>
              <a:spLocks noChangeArrowheads="1"/>
            </p:cNvSpPr>
            <p:nvPr/>
          </p:nvSpPr>
          <p:spPr bwMode="auto">
            <a:xfrm>
              <a:off x="1564"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2</a:t>
              </a:r>
            </a:p>
          </p:txBody>
        </p:sp>
        <p:sp>
          <p:nvSpPr>
            <p:cNvPr id="15" name="Rectangle 15">
              <a:extLst>
                <a:ext uri="{FF2B5EF4-FFF2-40B4-BE49-F238E27FC236}">
                  <a16:creationId xmlns:a16="http://schemas.microsoft.com/office/drawing/2014/main" id="{7E672F5C-20BF-0765-EEC8-3FFEFE2BB339}"/>
                </a:ext>
              </a:extLst>
            </p:cNvPr>
            <p:cNvSpPr>
              <a:spLocks noChangeArrowheads="1"/>
            </p:cNvSpPr>
            <p:nvPr/>
          </p:nvSpPr>
          <p:spPr bwMode="auto">
            <a:xfrm>
              <a:off x="1882"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3</a:t>
              </a:r>
            </a:p>
          </p:txBody>
        </p:sp>
        <p:sp>
          <p:nvSpPr>
            <p:cNvPr id="16" name="Rectangle 16">
              <a:extLst>
                <a:ext uri="{FF2B5EF4-FFF2-40B4-BE49-F238E27FC236}">
                  <a16:creationId xmlns:a16="http://schemas.microsoft.com/office/drawing/2014/main" id="{0F53518A-E7ED-6AF3-A26E-79606670C3B4}"/>
                </a:ext>
              </a:extLst>
            </p:cNvPr>
            <p:cNvSpPr>
              <a:spLocks noChangeArrowheads="1"/>
            </p:cNvSpPr>
            <p:nvPr/>
          </p:nvSpPr>
          <p:spPr bwMode="auto">
            <a:xfrm>
              <a:off x="2199"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4</a:t>
              </a:r>
            </a:p>
          </p:txBody>
        </p:sp>
        <p:sp>
          <p:nvSpPr>
            <p:cNvPr id="17" name="Rectangle 17">
              <a:extLst>
                <a:ext uri="{FF2B5EF4-FFF2-40B4-BE49-F238E27FC236}">
                  <a16:creationId xmlns:a16="http://schemas.microsoft.com/office/drawing/2014/main" id="{E00942E5-3217-65AE-9B91-FB5A26158D7B}"/>
                </a:ext>
              </a:extLst>
            </p:cNvPr>
            <p:cNvSpPr>
              <a:spLocks noChangeArrowheads="1"/>
            </p:cNvSpPr>
            <p:nvPr/>
          </p:nvSpPr>
          <p:spPr bwMode="auto">
            <a:xfrm>
              <a:off x="2518"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5</a:t>
              </a:r>
            </a:p>
          </p:txBody>
        </p:sp>
        <p:sp>
          <p:nvSpPr>
            <p:cNvPr id="18" name="Rectangle 18">
              <a:extLst>
                <a:ext uri="{FF2B5EF4-FFF2-40B4-BE49-F238E27FC236}">
                  <a16:creationId xmlns:a16="http://schemas.microsoft.com/office/drawing/2014/main" id="{6EC01FA4-79BA-24AB-C690-1A3AFF2D0EAB}"/>
                </a:ext>
              </a:extLst>
            </p:cNvPr>
            <p:cNvSpPr>
              <a:spLocks noChangeArrowheads="1"/>
            </p:cNvSpPr>
            <p:nvPr/>
          </p:nvSpPr>
          <p:spPr bwMode="auto">
            <a:xfrm>
              <a:off x="2835"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6</a:t>
              </a:r>
            </a:p>
          </p:txBody>
        </p:sp>
        <p:sp>
          <p:nvSpPr>
            <p:cNvPr id="19" name="Rectangle 19">
              <a:extLst>
                <a:ext uri="{FF2B5EF4-FFF2-40B4-BE49-F238E27FC236}">
                  <a16:creationId xmlns:a16="http://schemas.microsoft.com/office/drawing/2014/main" id="{E1CF4CDC-20F4-884F-6C35-AC0CEA4788E9}"/>
                </a:ext>
              </a:extLst>
            </p:cNvPr>
            <p:cNvSpPr>
              <a:spLocks noChangeArrowheads="1"/>
            </p:cNvSpPr>
            <p:nvPr/>
          </p:nvSpPr>
          <p:spPr bwMode="auto">
            <a:xfrm>
              <a:off x="3153"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7</a:t>
              </a:r>
            </a:p>
          </p:txBody>
        </p:sp>
        <p:sp>
          <p:nvSpPr>
            <p:cNvPr id="20" name="Rectangle 20">
              <a:extLst>
                <a:ext uri="{FF2B5EF4-FFF2-40B4-BE49-F238E27FC236}">
                  <a16:creationId xmlns:a16="http://schemas.microsoft.com/office/drawing/2014/main" id="{DED179A4-D458-8624-DB4D-99B4C56CE04A}"/>
                </a:ext>
              </a:extLst>
            </p:cNvPr>
            <p:cNvSpPr>
              <a:spLocks noChangeArrowheads="1"/>
            </p:cNvSpPr>
            <p:nvPr/>
          </p:nvSpPr>
          <p:spPr bwMode="auto">
            <a:xfrm>
              <a:off x="3470"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8</a:t>
              </a:r>
            </a:p>
          </p:txBody>
        </p:sp>
      </p:grpSp>
      <p:sp>
        <p:nvSpPr>
          <p:cNvPr id="21" name="Line 21">
            <a:extLst>
              <a:ext uri="{FF2B5EF4-FFF2-40B4-BE49-F238E27FC236}">
                <a16:creationId xmlns:a16="http://schemas.microsoft.com/office/drawing/2014/main" id="{1D89849F-C250-DD0D-E665-0965838A5C67}"/>
              </a:ext>
            </a:extLst>
          </p:cNvPr>
          <p:cNvSpPr>
            <a:spLocks noChangeShapeType="1"/>
          </p:cNvSpPr>
          <p:nvPr/>
        </p:nvSpPr>
        <p:spPr bwMode="auto">
          <a:xfrm flipH="1">
            <a:off x="1764267" y="1981835"/>
            <a:ext cx="936625"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Line 22">
            <a:extLst>
              <a:ext uri="{FF2B5EF4-FFF2-40B4-BE49-F238E27FC236}">
                <a16:creationId xmlns:a16="http://schemas.microsoft.com/office/drawing/2014/main" id="{6A10FCAB-25F3-65BD-45F1-650F4112434C}"/>
              </a:ext>
            </a:extLst>
          </p:cNvPr>
          <p:cNvSpPr>
            <a:spLocks noChangeShapeType="1"/>
          </p:cNvSpPr>
          <p:nvPr/>
        </p:nvSpPr>
        <p:spPr bwMode="auto">
          <a:xfrm>
            <a:off x="3635928" y="1981835"/>
            <a:ext cx="2808288"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23" name="Group 63">
            <a:extLst>
              <a:ext uri="{FF2B5EF4-FFF2-40B4-BE49-F238E27FC236}">
                <a16:creationId xmlns:a16="http://schemas.microsoft.com/office/drawing/2014/main" id="{21A4047A-742C-F9CE-752C-75389D84E912}"/>
              </a:ext>
            </a:extLst>
          </p:cNvPr>
          <p:cNvGrpSpPr>
            <a:grpSpLocks/>
          </p:cNvGrpSpPr>
          <p:nvPr/>
        </p:nvGrpSpPr>
        <p:grpSpPr bwMode="auto">
          <a:xfrm>
            <a:off x="1764266" y="3566160"/>
            <a:ext cx="4679950" cy="585788"/>
            <a:chOff x="1247" y="2160"/>
            <a:chExt cx="2540" cy="369"/>
          </a:xfrm>
        </p:grpSpPr>
        <p:sp>
          <p:nvSpPr>
            <p:cNvPr id="24" name="Rectangle 23">
              <a:extLst>
                <a:ext uri="{FF2B5EF4-FFF2-40B4-BE49-F238E27FC236}">
                  <a16:creationId xmlns:a16="http://schemas.microsoft.com/office/drawing/2014/main" id="{DB579294-A0D0-36A1-33A5-08743D8EE6A6}"/>
                </a:ext>
              </a:extLst>
            </p:cNvPr>
            <p:cNvSpPr>
              <a:spLocks noChangeArrowheads="1"/>
            </p:cNvSpPr>
            <p:nvPr/>
          </p:nvSpPr>
          <p:spPr bwMode="auto">
            <a:xfrm>
              <a:off x="1247"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Rectangle 24">
              <a:extLst>
                <a:ext uri="{FF2B5EF4-FFF2-40B4-BE49-F238E27FC236}">
                  <a16:creationId xmlns:a16="http://schemas.microsoft.com/office/drawing/2014/main" id="{D345FD81-9E17-321E-7CAD-E29E3C6D1097}"/>
                </a:ext>
              </a:extLst>
            </p:cNvPr>
            <p:cNvSpPr>
              <a:spLocks noChangeArrowheads="1"/>
            </p:cNvSpPr>
            <p:nvPr/>
          </p:nvSpPr>
          <p:spPr bwMode="auto">
            <a:xfrm>
              <a:off x="1564" y="2160"/>
              <a:ext cx="953"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N(S)</a:t>
              </a:r>
            </a:p>
          </p:txBody>
        </p:sp>
        <p:sp>
          <p:nvSpPr>
            <p:cNvPr id="26" name="Rectangle 27">
              <a:extLst>
                <a:ext uri="{FF2B5EF4-FFF2-40B4-BE49-F238E27FC236}">
                  <a16:creationId xmlns:a16="http://schemas.microsoft.com/office/drawing/2014/main" id="{9DA20021-B3B7-779F-49A7-C3FE1086ED40}"/>
                </a:ext>
              </a:extLst>
            </p:cNvPr>
            <p:cNvSpPr>
              <a:spLocks noChangeArrowheads="1"/>
            </p:cNvSpPr>
            <p:nvPr/>
          </p:nvSpPr>
          <p:spPr bwMode="auto">
            <a:xfrm>
              <a:off x="2518"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27" name="Rectangle 30">
              <a:extLst>
                <a:ext uri="{FF2B5EF4-FFF2-40B4-BE49-F238E27FC236}">
                  <a16:creationId xmlns:a16="http://schemas.microsoft.com/office/drawing/2014/main" id="{87D33388-47D2-5CD1-46DB-3262786650A4}"/>
                </a:ext>
              </a:extLst>
            </p:cNvPr>
            <p:cNvSpPr>
              <a:spLocks noChangeArrowheads="1"/>
            </p:cNvSpPr>
            <p:nvPr/>
          </p:nvSpPr>
          <p:spPr bwMode="auto">
            <a:xfrm>
              <a:off x="2835" y="216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28" name="Text Box 53">
            <a:extLst>
              <a:ext uri="{FF2B5EF4-FFF2-40B4-BE49-F238E27FC236}">
                <a16:creationId xmlns:a16="http://schemas.microsoft.com/office/drawing/2014/main" id="{5C75C05B-314A-BBDF-32CA-60E311A53B69}"/>
              </a:ext>
            </a:extLst>
          </p:cNvPr>
          <p:cNvSpPr txBox="1">
            <a:spLocks noChangeArrowheads="1"/>
          </p:cNvSpPr>
          <p:nvPr/>
        </p:nvSpPr>
        <p:spPr bwMode="auto">
          <a:xfrm>
            <a:off x="6608505" y="3658999"/>
            <a:ext cx="341792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帧：信息帧，传送载荷数据</a:t>
            </a:r>
          </a:p>
        </p:txBody>
      </p:sp>
      <p:grpSp>
        <p:nvGrpSpPr>
          <p:cNvPr id="29" name="Group 64">
            <a:extLst>
              <a:ext uri="{FF2B5EF4-FFF2-40B4-BE49-F238E27FC236}">
                <a16:creationId xmlns:a16="http://schemas.microsoft.com/office/drawing/2014/main" id="{9AF1BBB1-F654-1FC3-D67E-D6F34EF59B7E}"/>
              </a:ext>
            </a:extLst>
          </p:cNvPr>
          <p:cNvGrpSpPr>
            <a:grpSpLocks/>
          </p:cNvGrpSpPr>
          <p:nvPr/>
        </p:nvGrpSpPr>
        <p:grpSpPr bwMode="auto">
          <a:xfrm>
            <a:off x="1764266" y="4502785"/>
            <a:ext cx="4679950" cy="585788"/>
            <a:chOff x="1247" y="2750"/>
            <a:chExt cx="2540" cy="369"/>
          </a:xfrm>
        </p:grpSpPr>
        <p:sp>
          <p:nvSpPr>
            <p:cNvPr id="30" name="Rectangle 31">
              <a:extLst>
                <a:ext uri="{FF2B5EF4-FFF2-40B4-BE49-F238E27FC236}">
                  <a16:creationId xmlns:a16="http://schemas.microsoft.com/office/drawing/2014/main" id="{0B244A67-E4AE-2D83-AFE5-8F1A9FF5F75A}"/>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1" name="Rectangle 32">
              <a:extLst>
                <a:ext uri="{FF2B5EF4-FFF2-40B4-BE49-F238E27FC236}">
                  <a16:creationId xmlns:a16="http://schemas.microsoft.com/office/drawing/2014/main" id="{E682BCE7-9C0B-AC65-130E-A9FF9F51EDEF}"/>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32" name="Rectangle 33">
              <a:extLst>
                <a:ext uri="{FF2B5EF4-FFF2-40B4-BE49-F238E27FC236}">
                  <a16:creationId xmlns:a16="http://schemas.microsoft.com/office/drawing/2014/main" id="{FB29A87B-FF5F-EB03-FE88-C5827D0968C3}"/>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33" name="Rectangle 47">
              <a:extLst>
                <a:ext uri="{FF2B5EF4-FFF2-40B4-BE49-F238E27FC236}">
                  <a16:creationId xmlns:a16="http://schemas.microsoft.com/office/drawing/2014/main" id="{A6BA0F44-4AE6-A1AE-5288-2E3CBB1C4454}"/>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34" name="Rectangle 48">
              <a:extLst>
                <a:ext uri="{FF2B5EF4-FFF2-40B4-BE49-F238E27FC236}">
                  <a16:creationId xmlns:a16="http://schemas.microsoft.com/office/drawing/2014/main" id="{EDE80AA1-0535-465C-B065-BC23576B79AC}"/>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35" name="Text Box 54">
            <a:extLst>
              <a:ext uri="{FF2B5EF4-FFF2-40B4-BE49-F238E27FC236}">
                <a16:creationId xmlns:a16="http://schemas.microsoft.com/office/drawing/2014/main" id="{6B66DBD6-3AB6-972E-7951-EE651967C712}"/>
              </a:ext>
            </a:extLst>
          </p:cNvPr>
          <p:cNvSpPr txBox="1">
            <a:spLocks noChangeArrowheads="1"/>
          </p:cNvSpPr>
          <p:nvPr/>
        </p:nvSpPr>
        <p:spPr bwMode="auto">
          <a:xfrm>
            <a:off x="6624977" y="4659328"/>
            <a:ext cx="428835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fontAlgn="base">
              <a:lnSpc>
                <a:spcPct val="120000"/>
              </a:lnSpc>
              <a:spcBef>
                <a:spcPct val="0"/>
              </a:spcBef>
              <a:spcAft>
                <a:spcPct val="0"/>
              </a:spcAft>
            </a:pPr>
            <a:r>
              <a:rPr kumimoji="0" lang="en-US" altLang="zh-CN" sz="2000" b="0" i="0" u="none" strike="noStrike" kern="1200" cap="none" spc="0" normalizeH="0" baseline="0" noProof="0" dirty="0">
                <a:ln>
                  <a:noFill/>
                </a:ln>
                <a:solidFill>
                  <a:srgbClr val="000000"/>
                </a:solidFill>
                <a:effectLst/>
                <a:uLnTx/>
                <a:uFillTx/>
                <a:cs typeface="+mn-ea"/>
                <a:sym typeface="+mn-lt"/>
              </a:rPr>
              <a:t>S-</a:t>
            </a:r>
            <a:r>
              <a:rPr kumimoji="0" lang="zh-CN" altLang="en-US" sz="2000" b="0" i="0" u="none" strike="noStrike" kern="1200" cap="none" spc="0" normalizeH="0" baseline="0" noProof="0" dirty="0">
                <a:ln>
                  <a:noFill/>
                </a:ln>
                <a:solidFill>
                  <a:srgbClr val="000000"/>
                </a:solidFill>
                <a:effectLst/>
                <a:uLnTx/>
                <a:uFillTx/>
                <a:cs typeface="+mn-ea"/>
                <a:sym typeface="+mn-lt"/>
              </a:rPr>
              <a:t>帧：监管帧，</a:t>
            </a:r>
            <a:r>
              <a:rPr lang="zh-CN" altLang="zh-CN" sz="2000" dirty="0">
                <a:solidFill>
                  <a:srgbClr val="000000"/>
                </a:solidFill>
                <a:cs typeface="+mn-ea"/>
                <a:sym typeface="+mn-lt"/>
              </a:rPr>
              <a:t>差错控制和流量控制</a:t>
            </a:r>
            <a:endParaRPr lang="zh-CN" altLang="en-US" sz="2000" dirty="0">
              <a:solidFill>
                <a:srgbClr val="000000"/>
              </a:solidFill>
              <a:cs typeface="+mn-ea"/>
              <a:sym typeface="+mn-lt"/>
            </a:endParaRPr>
          </a:p>
        </p:txBody>
      </p:sp>
      <p:grpSp>
        <p:nvGrpSpPr>
          <p:cNvPr id="36" name="Group 62">
            <a:extLst>
              <a:ext uri="{FF2B5EF4-FFF2-40B4-BE49-F238E27FC236}">
                <a16:creationId xmlns:a16="http://schemas.microsoft.com/office/drawing/2014/main" id="{CC8E9944-BCD8-120A-BACD-EFCCFC124AD5}"/>
              </a:ext>
            </a:extLst>
          </p:cNvPr>
          <p:cNvGrpSpPr>
            <a:grpSpLocks/>
          </p:cNvGrpSpPr>
          <p:nvPr/>
        </p:nvGrpSpPr>
        <p:grpSpPr bwMode="auto">
          <a:xfrm>
            <a:off x="1764266" y="5510849"/>
            <a:ext cx="4679950" cy="585787"/>
            <a:chOff x="1247" y="3385"/>
            <a:chExt cx="2540" cy="369"/>
          </a:xfrm>
        </p:grpSpPr>
        <p:sp>
          <p:nvSpPr>
            <p:cNvPr id="37" name="Rectangle 39">
              <a:extLst>
                <a:ext uri="{FF2B5EF4-FFF2-40B4-BE49-F238E27FC236}">
                  <a16:creationId xmlns:a16="http://schemas.microsoft.com/office/drawing/2014/main" id="{4516D065-FD03-4EEB-FBAB-6AA3D4F67C1F}"/>
                </a:ext>
              </a:extLst>
            </p:cNvPr>
            <p:cNvSpPr>
              <a:spLocks noChangeArrowheads="1"/>
            </p:cNvSpPr>
            <p:nvPr/>
          </p:nvSpPr>
          <p:spPr bwMode="auto">
            <a:xfrm>
              <a:off x="124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8" name="Rectangle 40">
              <a:extLst>
                <a:ext uri="{FF2B5EF4-FFF2-40B4-BE49-F238E27FC236}">
                  <a16:creationId xmlns:a16="http://schemas.microsoft.com/office/drawing/2014/main" id="{3217ED6C-D60D-0B61-3C10-8136E17F3D8C}"/>
                </a:ext>
              </a:extLst>
            </p:cNvPr>
            <p:cNvSpPr>
              <a:spLocks noChangeArrowheads="1"/>
            </p:cNvSpPr>
            <p:nvPr/>
          </p:nvSpPr>
          <p:spPr bwMode="auto">
            <a:xfrm>
              <a:off x="1564"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9" name="Rectangle 49">
              <a:extLst>
                <a:ext uri="{FF2B5EF4-FFF2-40B4-BE49-F238E27FC236}">
                  <a16:creationId xmlns:a16="http://schemas.microsoft.com/office/drawing/2014/main" id="{DF8F5024-B6FE-DA93-10D3-C93C4F95B054}"/>
                </a:ext>
              </a:extLst>
            </p:cNvPr>
            <p:cNvSpPr>
              <a:spLocks noChangeArrowheads="1"/>
            </p:cNvSpPr>
            <p:nvPr/>
          </p:nvSpPr>
          <p:spPr bwMode="auto">
            <a:xfrm>
              <a:off x="1882" y="3385"/>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40" name="Rectangle 50">
              <a:extLst>
                <a:ext uri="{FF2B5EF4-FFF2-40B4-BE49-F238E27FC236}">
                  <a16:creationId xmlns:a16="http://schemas.microsoft.com/office/drawing/2014/main" id="{FC9EA646-43CA-96DF-051B-2E03072387A7}"/>
                </a:ext>
              </a:extLst>
            </p:cNvPr>
            <p:cNvSpPr>
              <a:spLocks noChangeArrowheads="1"/>
            </p:cNvSpPr>
            <p:nvPr/>
          </p:nvSpPr>
          <p:spPr bwMode="auto">
            <a:xfrm>
              <a:off x="251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41" name="Rectangle 52">
              <a:extLst>
                <a:ext uri="{FF2B5EF4-FFF2-40B4-BE49-F238E27FC236}">
                  <a16:creationId xmlns:a16="http://schemas.microsoft.com/office/drawing/2014/main" id="{D97A0AE7-F03A-63D6-0EE9-8CBB6F1C7EC9}"/>
                </a:ext>
              </a:extLst>
            </p:cNvPr>
            <p:cNvSpPr>
              <a:spLocks noChangeArrowheads="1"/>
            </p:cNvSpPr>
            <p:nvPr/>
          </p:nvSpPr>
          <p:spPr bwMode="auto">
            <a:xfrm>
              <a:off x="2835" y="3385"/>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grpSp>
      <p:sp>
        <p:nvSpPr>
          <p:cNvPr id="42" name="Text Box 55">
            <a:extLst>
              <a:ext uri="{FF2B5EF4-FFF2-40B4-BE49-F238E27FC236}">
                <a16:creationId xmlns:a16="http://schemas.microsoft.com/office/drawing/2014/main" id="{D39F1CA2-65A6-249C-0AD8-5E4B3DC353E5}"/>
              </a:ext>
            </a:extLst>
          </p:cNvPr>
          <p:cNvSpPr txBox="1">
            <a:spLocks noChangeArrowheads="1"/>
          </p:cNvSpPr>
          <p:nvPr/>
        </p:nvSpPr>
        <p:spPr bwMode="auto">
          <a:xfrm>
            <a:off x="6639404" y="5603687"/>
            <a:ext cx="327685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U-</a:t>
            </a:r>
            <a:r>
              <a:rPr kumimoji="0" lang="zh-CN" altLang="en-US" sz="2000" b="0" i="0" u="none" strike="noStrike" kern="1200" cap="none" spc="0" normalizeH="0" baseline="0" noProof="0" dirty="0">
                <a:ln>
                  <a:noFill/>
                </a:ln>
                <a:solidFill>
                  <a:srgbClr val="000000"/>
                </a:solidFill>
                <a:effectLst/>
                <a:uLnTx/>
                <a:uFillTx/>
                <a:cs typeface="+mn-ea"/>
                <a:sym typeface="+mn-lt"/>
              </a:rPr>
              <a:t>帧：无编号帧，链路管理</a:t>
            </a:r>
          </a:p>
        </p:txBody>
      </p:sp>
      <p:sp>
        <p:nvSpPr>
          <p:cNvPr id="43" name="矩形 42">
            <a:extLst>
              <a:ext uri="{FF2B5EF4-FFF2-40B4-BE49-F238E27FC236}">
                <a16:creationId xmlns:a16="http://schemas.microsoft.com/office/drawing/2014/main" id="{F4B4E705-BA0F-881C-A612-6EA8FA0F0CBF}"/>
              </a:ext>
            </a:extLst>
          </p:cNvPr>
          <p:cNvSpPr/>
          <p:nvPr/>
        </p:nvSpPr>
        <p:spPr>
          <a:xfrm>
            <a:off x="1539430" y="3429000"/>
            <a:ext cx="1528354" cy="28607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139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1B038-5342-6A18-DE06-134036F457C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I-</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42755D01-1ED3-DC67-2BFF-7550D29BC574}"/>
              </a:ext>
            </a:extLst>
          </p:cNvPr>
          <p:cNvSpPr>
            <a:spLocks noGrp="1"/>
          </p:cNvSpPr>
          <p:nvPr>
            <p:ph idx="1"/>
          </p:nvPr>
        </p:nvSpPr>
        <p:spPr>
          <a:xfrm>
            <a:off x="673100" y="2497535"/>
            <a:ext cx="10858500" cy="3381937"/>
          </a:xfrm>
        </p:spPr>
        <p:txBody>
          <a:bodyPr>
            <a:normAutofit lnSpcReduction="10000"/>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第一位为</a:t>
            </a:r>
            <a:r>
              <a:rPr kumimoji="0" lang="en-US" altLang="zh-CN" b="0" i="0" u="none" strike="noStrike" kern="1200" cap="none" spc="0" normalizeH="0" baseline="0" noProof="0" dirty="0">
                <a:ln>
                  <a:noFill/>
                </a:ln>
                <a:solidFill>
                  <a:srgbClr val="000000"/>
                </a:solidFill>
                <a:effectLst/>
                <a:uLnTx/>
                <a:uFillTx/>
                <a:latin typeface="+mn-ea"/>
                <a:cs typeface="+mn-ea"/>
                <a:sym typeface="+mn-lt"/>
              </a:rPr>
              <a:t>0</a:t>
            </a:r>
            <a:r>
              <a:rPr kumimoji="0" lang="zh-CN" altLang="en-US" b="0" i="0" u="none" strike="noStrike" kern="1200" cap="none" spc="0" normalizeH="0" baseline="0" noProof="0" dirty="0">
                <a:ln>
                  <a:noFill/>
                </a:ln>
                <a:solidFill>
                  <a:srgbClr val="000000"/>
                </a:solidFill>
                <a:effectLst/>
                <a:uLnTx/>
                <a:uFillTx/>
                <a:latin typeface="+mn-ea"/>
                <a:cs typeface="+mn-ea"/>
                <a:sym typeface="+mn-lt"/>
              </a:rPr>
              <a:t>，是</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帧的标志</a:t>
            </a: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2</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3</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4</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N(S)</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位，当前发送帧的编号，取值</a:t>
            </a:r>
            <a:r>
              <a:rPr kumimoji="0" lang="en-US" altLang="zh-CN" b="0" i="0" u="none" strike="noStrike" kern="1200" cap="none" spc="0" normalizeH="0" baseline="0" noProof="0" dirty="0">
                <a:ln>
                  <a:noFill/>
                </a:ln>
                <a:solidFill>
                  <a:srgbClr val="000000"/>
                </a:solidFill>
                <a:effectLst/>
                <a:uLnTx/>
                <a:uFillTx/>
                <a:latin typeface="+mn-ea"/>
                <a:cs typeface="+mn-ea"/>
                <a:sym typeface="+mn-lt"/>
              </a:rPr>
              <a:t>0~7</a:t>
            </a:r>
            <a:endParaRPr kumimoji="0" lang="zh-CN" altLang="en-US"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位，表示是否还有要发送的帧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P/F=0</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P/F=1</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，表示没有要发送的帧，发送结束</a:t>
            </a:r>
          </a:p>
          <a:p>
            <a:pPr>
              <a:spcBef>
                <a:spcPct val="0"/>
              </a:spcBef>
              <a:defRPr/>
            </a:pPr>
            <a:r>
              <a:rPr lang="zh-CN" altLang="en-US" dirty="0">
                <a:solidFill>
                  <a:srgbClr val="000000"/>
                </a:solidFill>
                <a:latin typeface="+mn-ea"/>
                <a:cs typeface="+mn-ea"/>
                <a:sym typeface="+mn-lt"/>
              </a:rPr>
              <a:t>第</a:t>
            </a:r>
            <a:r>
              <a:rPr lang="en-US" altLang="zh-CN" dirty="0">
                <a:solidFill>
                  <a:srgbClr val="000000"/>
                </a:solidFill>
                <a:latin typeface="+mn-ea"/>
                <a:cs typeface="+mn-ea"/>
                <a:sym typeface="+mn-lt"/>
              </a:rPr>
              <a:t>6</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7</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8</a:t>
            </a:r>
            <a:r>
              <a:rPr lang="zh-CN" altLang="en-US" dirty="0">
                <a:solidFill>
                  <a:srgbClr val="000000"/>
                </a:solidFill>
                <a:latin typeface="+mn-ea"/>
                <a:cs typeface="+mn-ea"/>
                <a:sym typeface="+mn-lt"/>
              </a:rPr>
              <a:t>位：</a:t>
            </a:r>
            <a:r>
              <a:rPr lang="en-US" altLang="zh-CN" dirty="0">
                <a:solidFill>
                  <a:srgbClr val="000000"/>
                </a:solidFill>
                <a:latin typeface="+mn-ea"/>
                <a:cs typeface="+mn-ea"/>
                <a:sym typeface="+mn-lt"/>
              </a:rPr>
              <a:t>N(R)</a:t>
            </a:r>
            <a:r>
              <a:rPr lang="zh-CN" altLang="en-US" dirty="0">
                <a:solidFill>
                  <a:srgbClr val="000000"/>
                </a:solidFill>
                <a:latin typeface="+mn-ea"/>
                <a:cs typeface="+mn-ea"/>
                <a:sym typeface="+mn-lt"/>
              </a:rPr>
              <a:t>位，用于接收方以滑动窗口协议方式接收，给发送方回应确认消息时期望收到的帧序号，取值</a:t>
            </a:r>
            <a:r>
              <a:rPr lang="en-US" altLang="zh-CN" dirty="0">
                <a:solidFill>
                  <a:srgbClr val="000000"/>
                </a:solidFill>
                <a:latin typeface="+mn-ea"/>
                <a:cs typeface="+mn-ea"/>
                <a:sym typeface="+mn-lt"/>
              </a:rPr>
              <a:t>0~7</a:t>
            </a:r>
          </a:p>
          <a:p>
            <a:pPr>
              <a:spcBef>
                <a:spcPct val="0"/>
              </a:spcBef>
              <a:defRPr/>
            </a:pPr>
            <a:r>
              <a:rPr lang="zh-CN" altLang="en-US" dirty="0">
                <a:solidFill>
                  <a:srgbClr val="000000"/>
                </a:solidFill>
                <a:latin typeface="+mn-ea"/>
                <a:cs typeface="+mn-ea"/>
                <a:sym typeface="+mn-lt"/>
              </a:rPr>
              <a:t>控制字段用途：用于流量管理</a:t>
            </a:r>
            <a:endParaRPr lang="zh-CN" altLang="en-US" dirty="0">
              <a:solidFill>
                <a:srgbClr val="000000"/>
              </a:solidFill>
              <a:latin typeface="+mn-ea"/>
              <a:cs typeface="+mn-ea"/>
            </a:endParaRPr>
          </a:p>
        </p:txBody>
      </p:sp>
      <p:sp>
        <p:nvSpPr>
          <p:cNvPr id="4" name="灯片编号占位符 3">
            <a:extLst>
              <a:ext uri="{FF2B5EF4-FFF2-40B4-BE49-F238E27FC236}">
                <a16:creationId xmlns:a16="http://schemas.microsoft.com/office/drawing/2014/main" id="{56936585-476F-22BB-362A-1F8F41CB241E}"/>
              </a:ext>
            </a:extLst>
          </p:cNvPr>
          <p:cNvSpPr>
            <a:spLocks noGrp="1"/>
          </p:cNvSpPr>
          <p:nvPr>
            <p:ph type="sldNum" sz="quarter" idx="12"/>
          </p:nvPr>
        </p:nvSpPr>
        <p:spPr/>
        <p:txBody>
          <a:bodyPr/>
          <a:lstStyle/>
          <a:p>
            <a:fld id="{C8BB1146-E542-4D4E-B8E9-6919A11DDD48}" type="slidenum">
              <a:rPr lang="en-US" smtClean="0"/>
              <a:t>88</a:t>
            </a:fld>
            <a:endParaRPr lang="en-US"/>
          </a:p>
        </p:txBody>
      </p:sp>
      <p:sp>
        <p:nvSpPr>
          <p:cNvPr id="5" name="Text Box 8">
            <a:extLst>
              <a:ext uri="{FF2B5EF4-FFF2-40B4-BE49-F238E27FC236}">
                <a16:creationId xmlns:a16="http://schemas.microsoft.com/office/drawing/2014/main" id="{031EE58E-3019-6630-8441-18903D05FA53}"/>
              </a:ext>
            </a:extLst>
          </p:cNvPr>
          <p:cNvSpPr txBox="1">
            <a:spLocks noChangeArrowheads="1"/>
          </p:cNvSpPr>
          <p:nvPr/>
        </p:nvSpPr>
        <p:spPr bwMode="auto">
          <a:xfrm>
            <a:off x="912400" y="1727333"/>
            <a:ext cx="2526653"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p>
        </p:txBody>
      </p:sp>
      <p:sp>
        <p:nvSpPr>
          <p:cNvPr id="6" name="Rectangle 4">
            <a:extLst>
              <a:ext uri="{FF2B5EF4-FFF2-40B4-BE49-F238E27FC236}">
                <a16:creationId xmlns:a16="http://schemas.microsoft.com/office/drawing/2014/main" id="{9F724081-C473-C9D7-6B48-4F8C963BF7D3}"/>
              </a:ext>
            </a:extLst>
          </p:cNvPr>
          <p:cNvSpPr>
            <a:spLocks noChangeArrowheads="1"/>
          </p:cNvSpPr>
          <p:nvPr/>
        </p:nvSpPr>
        <p:spPr bwMode="auto">
          <a:xfrm>
            <a:off x="3442229" y="1685539"/>
            <a:ext cx="646112"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a:t>
            </a:r>
          </a:p>
        </p:txBody>
      </p:sp>
      <p:sp>
        <p:nvSpPr>
          <p:cNvPr id="7" name="Rectangle 5">
            <a:extLst>
              <a:ext uri="{FF2B5EF4-FFF2-40B4-BE49-F238E27FC236}">
                <a16:creationId xmlns:a16="http://schemas.microsoft.com/office/drawing/2014/main" id="{CDD173E4-9A2B-5139-EE0B-11CB355EE682}"/>
              </a:ext>
            </a:extLst>
          </p:cNvPr>
          <p:cNvSpPr>
            <a:spLocks noChangeArrowheads="1"/>
          </p:cNvSpPr>
          <p:nvPr/>
        </p:nvSpPr>
        <p:spPr bwMode="auto">
          <a:xfrm>
            <a:off x="4088341" y="1685539"/>
            <a:ext cx="1874838"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N(S)</a:t>
            </a:r>
          </a:p>
        </p:txBody>
      </p:sp>
      <p:sp>
        <p:nvSpPr>
          <p:cNvPr id="8" name="Rectangle 6">
            <a:extLst>
              <a:ext uri="{FF2B5EF4-FFF2-40B4-BE49-F238E27FC236}">
                <a16:creationId xmlns:a16="http://schemas.microsoft.com/office/drawing/2014/main" id="{67E43F9C-6B8C-C54D-8027-F61E6AFDDBDD}"/>
              </a:ext>
            </a:extLst>
          </p:cNvPr>
          <p:cNvSpPr>
            <a:spLocks noChangeArrowheads="1"/>
          </p:cNvSpPr>
          <p:nvPr/>
        </p:nvSpPr>
        <p:spPr bwMode="auto">
          <a:xfrm>
            <a:off x="5963180" y="1685539"/>
            <a:ext cx="719137"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9" name="Rectangle 7">
            <a:extLst>
              <a:ext uri="{FF2B5EF4-FFF2-40B4-BE49-F238E27FC236}">
                <a16:creationId xmlns:a16="http://schemas.microsoft.com/office/drawing/2014/main" id="{02069740-EC37-E255-F2EC-CEC4D97E4971}"/>
              </a:ext>
            </a:extLst>
          </p:cNvPr>
          <p:cNvSpPr>
            <a:spLocks noChangeArrowheads="1"/>
          </p:cNvSpPr>
          <p:nvPr/>
        </p:nvSpPr>
        <p:spPr bwMode="auto">
          <a:xfrm>
            <a:off x="6682316" y="1685539"/>
            <a:ext cx="1873250"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10" name="Rectangle 9">
            <a:extLst>
              <a:ext uri="{FF2B5EF4-FFF2-40B4-BE49-F238E27FC236}">
                <a16:creationId xmlns:a16="http://schemas.microsoft.com/office/drawing/2014/main" id="{2A78F9EC-CA59-9902-0007-E8E921E676AF}"/>
              </a:ext>
            </a:extLst>
          </p:cNvPr>
          <p:cNvSpPr>
            <a:spLocks noChangeArrowheads="1"/>
          </p:cNvSpPr>
          <p:nvPr/>
        </p:nvSpPr>
        <p:spPr bwMode="auto">
          <a:xfrm>
            <a:off x="34422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17AF515-CB0C-13F0-66C2-556425BD6ADF}"/>
              </a:ext>
            </a:extLst>
          </p:cNvPr>
          <p:cNvSpPr>
            <a:spLocks noChangeArrowheads="1"/>
          </p:cNvSpPr>
          <p:nvPr/>
        </p:nvSpPr>
        <p:spPr bwMode="auto">
          <a:xfrm>
            <a:off x="40899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AF26A133-F4A4-DAB4-A68D-87EE36BA5744}"/>
              </a:ext>
            </a:extLst>
          </p:cNvPr>
          <p:cNvSpPr>
            <a:spLocks noChangeArrowheads="1"/>
          </p:cNvSpPr>
          <p:nvPr/>
        </p:nvSpPr>
        <p:spPr bwMode="auto">
          <a:xfrm>
            <a:off x="4737630" y="1152817"/>
            <a:ext cx="64928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0A1FB3F5-9694-A87A-DCC5-AF15BB77760D}"/>
              </a:ext>
            </a:extLst>
          </p:cNvPr>
          <p:cNvSpPr>
            <a:spLocks noChangeArrowheads="1"/>
          </p:cNvSpPr>
          <p:nvPr/>
        </p:nvSpPr>
        <p:spPr bwMode="auto">
          <a:xfrm>
            <a:off x="5386917" y="1152817"/>
            <a:ext cx="5762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2F59C963-1FF0-01BE-F0F2-883A1B680792}"/>
              </a:ext>
            </a:extLst>
          </p:cNvPr>
          <p:cNvSpPr>
            <a:spLocks noChangeArrowheads="1"/>
          </p:cNvSpPr>
          <p:nvPr/>
        </p:nvSpPr>
        <p:spPr bwMode="auto">
          <a:xfrm>
            <a:off x="5963180" y="1152817"/>
            <a:ext cx="7191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7">
            <a:extLst>
              <a:ext uri="{FF2B5EF4-FFF2-40B4-BE49-F238E27FC236}">
                <a16:creationId xmlns:a16="http://schemas.microsoft.com/office/drawing/2014/main" id="{1451C091-EC4D-8C2E-A7F0-102221F8F730}"/>
              </a:ext>
            </a:extLst>
          </p:cNvPr>
          <p:cNvSpPr>
            <a:spLocks noChangeArrowheads="1"/>
          </p:cNvSpPr>
          <p:nvPr/>
        </p:nvSpPr>
        <p:spPr bwMode="auto">
          <a:xfrm>
            <a:off x="6682316"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8">
            <a:extLst>
              <a:ext uri="{FF2B5EF4-FFF2-40B4-BE49-F238E27FC236}">
                <a16:creationId xmlns:a16="http://schemas.microsoft.com/office/drawing/2014/main" id="{F49AD72B-46C4-61C1-B99B-89F0DC4A0E29}"/>
              </a:ext>
            </a:extLst>
          </p:cNvPr>
          <p:cNvSpPr>
            <a:spLocks noChangeArrowheads="1"/>
          </p:cNvSpPr>
          <p:nvPr/>
        </p:nvSpPr>
        <p:spPr bwMode="auto">
          <a:xfrm>
            <a:off x="7330016" y="1152817"/>
            <a:ext cx="64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9">
            <a:extLst>
              <a:ext uri="{FF2B5EF4-FFF2-40B4-BE49-F238E27FC236}">
                <a16:creationId xmlns:a16="http://schemas.microsoft.com/office/drawing/2014/main" id="{FB2A77C1-13A6-7872-2AA7-6FC8C076C5F5}"/>
              </a:ext>
            </a:extLst>
          </p:cNvPr>
          <p:cNvSpPr>
            <a:spLocks noChangeArrowheads="1"/>
          </p:cNvSpPr>
          <p:nvPr/>
        </p:nvSpPr>
        <p:spPr bwMode="auto">
          <a:xfrm>
            <a:off x="7979304" y="1152817"/>
            <a:ext cx="5762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Tree>
    <p:extLst>
      <p:ext uri="{BB962C8B-B14F-4D97-AF65-F5344CB8AC3E}">
        <p14:creationId xmlns:p14="http://schemas.microsoft.com/office/powerpoint/2010/main" val="3511590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68B0-99A2-0208-20A6-872B60C136E9}"/>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793B081E-2ABB-80B4-FD33-CAF92F94E203}"/>
              </a:ext>
            </a:extLst>
          </p:cNvPr>
          <p:cNvSpPr>
            <a:spLocks noGrp="1"/>
          </p:cNvSpPr>
          <p:nvPr>
            <p:ph idx="1"/>
          </p:nvPr>
        </p:nvSpPr>
        <p:spPr>
          <a:xfrm>
            <a:off x="660400" y="4348595"/>
            <a:ext cx="10858500" cy="2095501"/>
          </a:xfrm>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当不能在一个</a:t>
            </a: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帧上捎带确认时，用</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帧对收到的数据帧进行应答，</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就是期望收到的帧编号</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如果是肯定确认，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域是序列中下一帧的序号；如果是否定确认，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域是损坏帧的序号</a:t>
            </a:r>
          </a:p>
          <a:p>
            <a:endParaRPr lang="zh-CN" altLang="en-US" dirty="0"/>
          </a:p>
        </p:txBody>
      </p:sp>
      <p:sp>
        <p:nvSpPr>
          <p:cNvPr id="4" name="灯片编号占位符 3">
            <a:extLst>
              <a:ext uri="{FF2B5EF4-FFF2-40B4-BE49-F238E27FC236}">
                <a16:creationId xmlns:a16="http://schemas.microsoft.com/office/drawing/2014/main" id="{FEB54266-E17C-77D3-F643-9DA5D9947491}"/>
              </a:ext>
            </a:extLst>
          </p:cNvPr>
          <p:cNvSpPr>
            <a:spLocks noGrp="1"/>
          </p:cNvSpPr>
          <p:nvPr>
            <p:ph type="sldNum" sz="quarter" idx="12"/>
          </p:nvPr>
        </p:nvSpPr>
        <p:spPr/>
        <p:txBody>
          <a:bodyPr/>
          <a:lstStyle/>
          <a:p>
            <a:fld id="{C8BB1146-E542-4D4E-B8E9-6919A11DDD48}" type="slidenum">
              <a:rPr lang="en-US" smtClean="0"/>
              <a:t>89</a:t>
            </a:fld>
            <a:endParaRPr lang="en-US"/>
          </a:p>
        </p:txBody>
      </p:sp>
      <p:sp>
        <p:nvSpPr>
          <p:cNvPr id="5" name="Rectangle 4">
            <a:extLst>
              <a:ext uri="{FF2B5EF4-FFF2-40B4-BE49-F238E27FC236}">
                <a16:creationId xmlns:a16="http://schemas.microsoft.com/office/drawing/2014/main" id="{C8BBADD8-A9DE-605B-68BB-7057582B17CF}"/>
              </a:ext>
            </a:extLst>
          </p:cNvPr>
          <p:cNvSpPr>
            <a:spLocks noChangeArrowheads="1"/>
          </p:cNvSpPr>
          <p:nvPr/>
        </p:nvSpPr>
        <p:spPr bwMode="auto">
          <a:xfrm>
            <a:off x="37394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6" name="Rectangle 5">
            <a:extLst>
              <a:ext uri="{FF2B5EF4-FFF2-40B4-BE49-F238E27FC236}">
                <a16:creationId xmlns:a16="http://schemas.microsoft.com/office/drawing/2014/main" id="{273ACB0C-639E-7A4A-9AE8-47AF26B2B9CC}"/>
              </a:ext>
            </a:extLst>
          </p:cNvPr>
          <p:cNvSpPr>
            <a:spLocks noChangeArrowheads="1"/>
          </p:cNvSpPr>
          <p:nvPr/>
        </p:nvSpPr>
        <p:spPr bwMode="auto">
          <a:xfrm>
            <a:off x="5034870" y="1695453"/>
            <a:ext cx="1225550" cy="585787"/>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en-US" altLang="zh-CN" sz="2400" kern="0" dirty="0">
                <a:solidFill>
                  <a:srgbClr val="FFFFFF"/>
                </a:solidFill>
                <a:cs typeface="+mn-ea"/>
                <a:sym typeface="+mn-lt"/>
              </a:rPr>
              <a:t>CODE</a:t>
            </a:r>
          </a:p>
        </p:txBody>
      </p:sp>
      <p:sp>
        <p:nvSpPr>
          <p:cNvPr id="7" name="Rectangle 6">
            <a:extLst>
              <a:ext uri="{FF2B5EF4-FFF2-40B4-BE49-F238E27FC236}">
                <a16:creationId xmlns:a16="http://schemas.microsoft.com/office/drawing/2014/main" id="{89581273-0A4B-3E2D-1AAA-42245E956283}"/>
              </a:ext>
            </a:extLst>
          </p:cNvPr>
          <p:cNvSpPr>
            <a:spLocks noChangeArrowheads="1"/>
          </p:cNvSpPr>
          <p:nvPr/>
        </p:nvSpPr>
        <p:spPr bwMode="auto">
          <a:xfrm>
            <a:off x="6260421" y="1695453"/>
            <a:ext cx="719137"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8" name="Rectangle 7">
            <a:extLst>
              <a:ext uri="{FF2B5EF4-FFF2-40B4-BE49-F238E27FC236}">
                <a16:creationId xmlns:a16="http://schemas.microsoft.com/office/drawing/2014/main" id="{F415B48E-A572-D0F5-0ECA-8226E4286C6E}"/>
              </a:ext>
            </a:extLst>
          </p:cNvPr>
          <p:cNvSpPr>
            <a:spLocks noChangeArrowheads="1"/>
          </p:cNvSpPr>
          <p:nvPr/>
        </p:nvSpPr>
        <p:spPr bwMode="auto">
          <a:xfrm>
            <a:off x="6979557" y="1695453"/>
            <a:ext cx="18732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9" name="Text Box 8">
            <a:extLst>
              <a:ext uri="{FF2B5EF4-FFF2-40B4-BE49-F238E27FC236}">
                <a16:creationId xmlns:a16="http://schemas.microsoft.com/office/drawing/2014/main" id="{72623BCB-DEF4-65A2-3780-513887740D9B}"/>
              </a:ext>
            </a:extLst>
          </p:cNvPr>
          <p:cNvSpPr txBox="1">
            <a:spLocks noChangeArrowheads="1"/>
          </p:cNvSpPr>
          <p:nvPr/>
        </p:nvSpPr>
        <p:spPr bwMode="auto">
          <a:xfrm>
            <a:off x="819133" y="1715295"/>
            <a:ext cx="3057247"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S-</a:t>
            </a:r>
            <a:r>
              <a:rPr kumimoji="0" lang="zh-CN" altLang="en-US" sz="2800" b="0" i="0" u="none" strike="noStrike" kern="1200" cap="none" spc="0" normalizeH="0" baseline="0" noProof="0" dirty="0">
                <a:ln>
                  <a:noFill/>
                </a:ln>
                <a:solidFill>
                  <a:srgbClr val="000000"/>
                </a:solidFill>
                <a:effectLst/>
                <a:uLnTx/>
                <a:uFillTx/>
                <a:cs typeface="+mn-ea"/>
                <a:sym typeface="+mn-lt"/>
              </a:rPr>
              <a:t>帧的控制字段：</a:t>
            </a:r>
          </a:p>
        </p:txBody>
      </p:sp>
      <p:sp>
        <p:nvSpPr>
          <p:cNvPr id="10" name="Rectangle 9">
            <a:extLst>
              <a:ext uri="{FF2B5EF4-FFF2-40B4-BE49-F238E27FC236}">
                <a16:creationId xmlns:a16="http://schemas.microsoft.com/office/drawing/2014/main" id="{B5588734-D33E-F474-1B82-7338246AF4F8}"/>
              </a:ext>
            </a:extLst>
          </p:cNvPr>
          <p:cNvSpPr>
            <a:spLocks noChangeArrowheads="1"/>
          </p:cNvSpPr>
          <p:nvPr/>
        </p:nvSpPr>
        <p:spPr bwMode="auto">
          <a:xfrm>
            <a:off x="37394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F14B32F-732A-8DAA-4C11-B49BDD6E5C40}"/>
              </a:ext>
            </a:extLst>
          </p:cNvPr>
          <p:cNvSpPr>
            <a:spLocks noChangeArrowheads="1"/>
          </p:cNvSpPr>
          <p:nvPr/>
        </p:nvSpPr>
        <p:spPr bwMode="auto">
          <a:xfrm>
            <a:off x="43871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42BB20C7-37C1-F940-1A33-F160B1A08D86}"/>
              </a:ext>
            </a:extLst>
          </p:cNvPr>
          <p:cNvSpPr>
            <a:spLocks noChangeArrowheads="1"/>
          </p:cNvSpPr>
          <p:nvPr/>
        </p:nvSpPr>
        <p:spPr bwMode="auto">
          <a:xfrm>
            <a:off x="5034871" y="1287465"/>
            <a:ext cx="6492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377EEED1-AFFE-3903-458B-E4627AFA32C2}"/>
              </a:ext>
            </a:extLst>
          </p:cNvPr>
          <p:cNvSpPr>
            <a:spLocks noChangeArrowheads="1"/>
          </p:cNvSpPr>
          <p:nvPr/>
        </p:nvSpPr>
        <p:spPr bwMode="auto">
          <a:xfrm>
            <a:off x="5684158" y="1287465"/>
            <a:ext cx="576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709F30E4-A0DC-09AF-3D38-1D59FFB11B30}"/>
              </a:ext>
            </a:extLst>
          </p:cNvPr>
          <p:cNvSpPr>
            <a:spLocks noChangeArrowheads="1"/>
          </p:cNvSpPr>
          <p:nvPr/>
        </p:nvSpPr>
        <p:spPr bwMode="auto">
          <a:xfrm>
            <a:off x="6260421" y="1287465"/>
            <a:ext cx="7191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4">
            <a:extLst>
              <a:ext uri="{FF2B5EF4-FFF2-40B4-BE49-F238E27FC236}">
                <a16:creationId xmlns:a16="http://schemas.microsoft.com/office/drawing/2014/main" id="{9631A526-9CC0-5328-0E8B-F1468872798D}"/>
              </a:ext>
            </a:extLst>
          </p:cNvPr>
          <p:cNvSpPr>
            <a:spLocks noChangeArrowheads="1"/>
          </p:cNvSpPr>
          <p:nvPr/>
        </p:nvSpPr>
        <p:spPr bwMode="auto">
          <a:xfrm>
            <a:off x="6979557"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5">
            <a:extLst>
              <a:ext uri="{FF2B5EF4-FFF2-40B4-BE49-F238E27FC236}">
                <a16:creationId xmlns:a16="http://schemas.microsoft.com/office/drawing/2014/main" id="{DD0B1C34-9385-AB41-1187-766F00655566}"/>
              </a:ext>
            </a:extLst>
          </p:cNvPr>
          <p:cNvSpPr>
            <a:spLocks noChangeArrowheads="1"/>
          </p:cNvSpPr>
          <p:nvPr/>
        </p:nvSpPr>
        <p:spPr bwMode="auto">
          <a:xfrm>
            <a:off x="7627257" y="1287465"/>
            <a:ext cx="6492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6">
            <a:extLst>
              <a:ext uri="{FF2B5EF4-FFF2-40B4-BE49-F238E27FC236}">
                <a16:creationId xmlns:a16="http://schemas.microsoft.com/office/drawing/2014/main" id="{6733B035-419E-3D31-3F85-E6E306E78201}"/>
              </a:ext>
            </a:extLst>
          </p:cNvPr>
          <p:cNvSpPr>
            <a:spLocks noChangeArrowheads="1"/>
          </p:cNvSpPr>
          <p:nvPr/>
        </p:nvSpPr>
        <p:spPr bwMode="auto">
          <a:xfrm>
            <a:off x="8276545" y="1287465"/>
            <a:ext cx="5762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8">
            <a:extLst>
              <a:ext uri="{FF2B5EF4-FFF2-40B4-BE49-F238E27FC236}">
                <a16:creationId xmlns:a16="http://schemas.microsoft.com/office/drawing/2014/main" id="{E03111D5-B582-8D2B-9707-7172FB6FE2BF}"/>
              </a:ext>
            </a:extLst>
          </p:cNvPr>
          <p:cNvSpPr>
            <a:spLocks noChangeArrowheads="1"/>
          </p:cNvSpPr>
          <p:nvPr/>
        </p:nvSpPr>
        <p:spPr bwMode="auto">
          <a:xfrm>
            <a:off x="43871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a:t>
            </a:r>
          </a:p>
        </p:txBody>
      </p:sp>
      <p:sp>
        <p:nvSpPr>
          <p:cNvPr id="19" name="Freeform 19">
            <a:extLst>
              <a:ext uri="{FF2B5EF4-FFF2-40B4-BE49-F238E27FC236}">
                <a16:creationId xmlns:a16="http://schemas.microsoft.com/office/drawing/2014/main" id="{ECCE0A8A-BBFC-3783-32DF-5E0E035B0F31}"/>
              </a:ext>
            </a:extLst>
          </p:cNvPr>
          <p:cNvSpPr>
            <a:spLocks/>
          </p:cNvSpPr>
          <p:nvPr/>
        </p:nvSpPr>
        <p:spPr bwMode="auto">
          <a:xfrm>
            <a:off x="5827032" y="2271714"/>
            <a:ext cx="2159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Freeform 20">
            <a:extLst>
              <a:ext uri="{FF2B5EF4-FFF2-40B4-BE49-F238E27FC236}">
                <a16:creationId xmlns:a16="http://schemas.microsoft.com/office/drawing/2014/main" id="{4E9C8D8C-A1C8-D839-2A11-EBD4125DEB77}"/>
              </a:ext>
            </a:extLst>
          </p:cNvPr>
          <p:cNvSpPr>
            <a:spLocks/>
          </p:cNvSpPr>
          <p:nvPr/>
        </p:nvSpPr>
        <p:spPr bwMode="auto">
          <a:xfrm>
            <a:off x="5682570" y="2271714"/>
            <a:ext cx="360362"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Freeform 21">
            <a:extLst>
              <a:ext uri="{FF2B5EF4-FFF2-40B4-BE49-F238E27FC236}">
                <a16:creationId xmlns:a16="http://schemas.microsoft.com/office/drawing/2014/main" id="{D8325E50-3A4B-2EDB-B827-0DC8A67ED74C}"/>
              </a:ext>
            </a:extLst>
          </p:cNvPr>
          <p:cNvSpPr>
            <a:spLocks/>
          </p:cNvSpPr>
          <p:nvPr/>
        </p:nvSpPr>
        <p:spPr bwMode="auto">
          <a:xfrm>
            <a:off x="5538108" y="2271714"/>
            <a:ext cx="504825"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Freeform 22">
            <a:extLst>
              <a:ext uri="{FF2B5EF4-FFF2-40B4-BE49-F238E27FC236}">
                <a16:creationId xmlns:a16="http://schemas.microsoft.com/office/drawing/2014/main" id="{BDEF184A-4B35-6C5D-00DB-BBCD3618B564}"/>
              </a:ext>
            </a:extLst>
          </p:cNvPr>
          <p:cNvSpPr>
            <a:spLocks/>
          </p:cNvSpPr>
          <p:nvPr/>
        </p:nvSpPr>
        <p:spPr bwMode="auto">
          <a:xfrm>
            <a:off x="5395232" y="2271714"/>
            <a:ext cx="6477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3">
            <a:extLst>
              <a:ext uri="{FF2B5EF4-FFF2-40B4-BE49-F238E27FC236}">
                <a16:creationId xmlns:a16="http://schemas.microsoft.com/office/drawing/2014/main" id="{A166230D-B852-E680-3C4B-46A6A62318FC}"/>
              </a:ext>
            </a:extLst>
          </p:cNvPr>
          <p:cNvSpPr txBox="1">
            <a:spLocks noChangeArrowheads="1"/>
          </p:cNvSpPr>
          <p:nvPr/>
        </p:nvSpPr>
        <p:spPr bwMode="auto">
          <a:xfrm>
            <a:off x="6042932" y="2439989"/>
            <a:ext cx="3025187"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00</a:t>
            </a:r>
            <a:r>
              <a:rPr kumimoji="0" lang="zh-CN" altLang="en-US" sz="2400" b="0" i="0" u="none" strike="noStrike" kern="1200" cap="none" spc="0" normalizeH="0" baseline="0" noProof="0">
                <a:ln>
                  <a:noFill/>
                </a:ln>
                <a:solidFill>
                  <a:srgbClr val="000000"/>
                </a:solidFill>
                <a:effectLst/>
                <a:uLnTx/>
                <a:uFillTx/>
                <a:cs typeface="+mn-ea"/>
                <a:sym typeface="+mn-lt"/>
              </a:rPr>
              <a:t>，接收就绪帧</a:t>
            </a:r>
            <a:r>
              <a:rPr kumimoji="0" lang="en-US" altLang="zh-CN" sz="2400" b="0" i="0" u="none" strike="noStrike" kern="1200" cap="none" spc="0" normalizeH="0" baseline="0" noProof="0">
                <a:ln>
                  <a:noFill/>
                </a:ln>
                <a:solidFill>
                  <a:srgbClr val="000000"/>
                </a:solidFill>
                <a:effectLst/>
                <a:uLnTx/>
                <a:uFillTx/>
                <a:cs typeface="+mn-ea"/>
                <a:sym typeface="+mn-lt"/>
              </a:rPr>
              <a:t>(RR)</a:t>
            </a:r>
          </a:p>
        </p:txBody>
      </p:sp>
      <p:sp>
        <p:nvSpPr>
          <p:cNvPr id="24" name="Text Box 25">
            <a:extLst>
              <a:ext uri="{FF2B5EF4-FFF2-40B4-BE49-F238E27FC236}">
                <a16:creationId xmlns:a16="http://schemas.microsoft.com/office/drawing/2014/main" id="{D89AA12F-B7E2-4F64-A7E2-BB6782329741}"/>
              </a:ext>
            </a:extLst>
          </p:cNvPr>
          <p:cNvSpPr txBox="1">
            <a:spLocks noChangeArrowheads="1"/>
          </p:cNvSpPr>
          <p:nvPr/>
        </p:nvSpPr>
        <p:spPr bwMode="auto">
          <a:xfrm>
            <a:off x="6042933" y="2825752"/>
            <a:ext cx="355578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01</a:t>
            </a:r>
            <a:r>
              <a:rPr kumimoji="0" lang="zh-CN" altLang="en-US" sz="2400" b="0" i="0" u="none" strike="noStrike" kern="1200" cap="none" spc="0" normalizeH="0" baseline="0" noProof="0" dirty="0">
                <a:ln>
                  <a:noFill/>
                </a:ln>
                <a:solidFill>
                  <a:srgbClr val="000000"/>
                </a:solidFill>
                <a:effectLst/>
                <a:uLnTx/>
                <a:uFillTx/>
                <a:cs typeface="+mn-ea"/>
                <a:sym typeface="+mn-lt"/>
              </a:rPr>
              <a:t>，接收未就绪帧</a:t>
            </a:r>
            <a:r>
              <a:rPr kumimoji="0" lang="en-US" altLang="zh-CN" sz="2400" b="0" i="0" u="none" strike="noStrike" kern="1200" cap="none" spc="0" normalizeH="0" baseline="0" noProof="0" dirty="0">
                <a:ln>
                  <a:noFill/>
                </a:ln>
                <a:solidFill>
                  <a:srgbClr val="000000"/>
                </a:solidFill>
                <a:effectLst/>
                <a:uLnTx/>
                <a:uFillTx/>
                <a:cs typeface="+mn-ea"/>
                <a:sym typeface="+mn-lt"/>
              </a:rPr>
              <a:t>(RNR)</a:t>
            </a:r>
          </a:p>
        </p:txBody>
      </p:sp>
      <p:sp>
        <p:nvSpPr>
          <p:cNvPr id="25" name="Text Box 26">
            <a:extLst>
              <a:ext uri="{FF2B5EF4-FFF2-40B4-BE49-F238E27FC236}">
                <a16:creationId xmlns:a16="http://schemas.microsoft.com/office/drawing/2014/main" id="{682A0274-0007-BE2E-CE2F-2BB71272A1EB}"/>
              </a:ext>
            </a:extLst>
          </p:cNvPr>
          <p:cNvSpPr txBox="1">
            <a:spLocks noChangeArrowheads="1"/>
          </p:cNvSpPr>
          <p:nvPr/>
        </p:nvSpPr>
        <p:spPr bwMode="auto">
          <a:xfrm>
            <a:off x="6042932" y="3257552"/>
            <a:ext cx="254589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10</a:t>
            </a:r>
            <a:r>
              <a:rPr kumimoji="0" lang="zh-CN" altLang="en-US" sz="2400" b="0" i="0" u="none" strike="noStrike" kern="1200" cap="none" spc="0" normalizeH="0" baseline="0" noProof="0" dirty="0">
                <a:ln>
                  <a:noFill/>
                </a:ln>
                <a:solidFill>
                  <a:srgbClr val="000000"/>
                </a:solidFill>
                <a:effectLst/>
                <a:uLnTx/>
                <a:uFillTx/>
                <a:cs typeface="+mn-ea"/>
                <a:sym typeface="+mn-lt"/>
              </a:rPr>
              <a:t>，拒绝帧</a:t>
            </a:r>
            <a:r>
              <a:rPr kumimoji="0" lang="en-US" altLang="zh-CN" sz="2400" b="0" i="0" u="none" strike="noStrike" kern="1200" cap="none" spc="0" normalizeH="0" baseline="0" noProof="0" dirty="0">
                <a:ln>
                  <a:noFill/>
                </a:ln>
                <a:solidFill>
                  <a:srgbClr val="000000"/>
                </a:solidFill>
                <a:effectLst/>
                <a:uLnTx/>
                <a:uFillTx/>
                <a:cs typeface="+mn-ea"/>
                <a:sym typeface="+mn-lt"/>
              </a:rPr>
              <a:t>(REJ)</a:t>
            </a:r>
          </a:p>
        </p:txBody>
      </p:sp>
      <p:sp>
        <p:nvSpPr>
          <p:cNvPr id="26" name="Text Box 27">
            <a:extLst>
              <a:ext uri="{FF2B5EF4-FFF2-40B4-BE49-F238E27FC236}">
                <a16:creationId xmlns:a16="http://schemas.microsoft.com/office/drawing/2014/main" id="{BBCB66B7-4016-8C9D-3EA0-E1D3D3552CB5}"/>
              </a:ext>
            </a:extLst>
          </p:cNvPr>
          <p:cNvSpPr txBox="1">
            <a:spLocks noChangeArrowheads="1"/>
          </p:cNvSpPr>
          <p:nvPr/>
        </p:nvSpPr>
        <p:spPr bwMode="auto">
          <a:xfrm>
            <a:off x="6042933" y="3617914"/>
            <a:ext cx="334380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11</a:t>
            </a:r>
            <a:r>
              <a:rPr kumimoji="0" lang="zh-CN" altLang="en-US" sz="2400" b="0" i="0" u="none" strike="noStrike" kern="1200" cap="none" spc="0" normalizeH="0" baseline="0" noProof="0">
                <a:ln>
                  <a:noFill/>
                </a:ln>
                <a:solidFill>
                  <a:srgbClr val="000000"/>
                </a:solidFill>
                <a:effectLst/>
                <a:uLnTx/>
                <a:uFillTx/>
                <a:cs typeface="+mn-ea"/>
                <a:sym typeface="+mn-lt"/>
              </a:rPr>
              <a:t>，选择拒绝帧</a:t>
            </a:r>
            <a:r>
              <a:rPr kumimoji="0" lang="en-US" altLang="zh-CN" sz="2400" b="0" i="0" u="none" strike="noStrike" kern="1200" cap="none" spc="0" normalizeH="0" baseline="0" noProof="0">
                <a:ln>
                  <a:noFill/>
                </a:ln>
                <a:solidFill>
                  <a:srgbClr val="000000"/>
                </a:solidFill>
                <a:effectLst/>
                <a:uLnTx/>
                <a:uFillTx/>
                <a:cs typeface="+mn-ea"/>
                <a:sym typeface="+mn-lt"/>
              </a:rPr>
              <a:t>(SREJ)</a:t>
            </a:r>
          </a:p>
        </p:txBody>
      </p:sp>
    </p:spTree>
    <p:extLst>
      <p:ext uri="{BB962C8B-B14F-4D97-AF65-F5344CB8AC3E}">
        <p14:creationId xmlns:p14="http://schemas.microsoft.com/office/powerpoint/2010/main" val="110496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BE33D-A9A8-455F-8E56-C599133999A9}"/>
              </a:ext>
            </a:extLst>
          </p:cNvPr>
          <p:cNvSpPr>
            <a:spLocks noGrp="1"/>
          </p:cNvSpPr>
          <p:nvPr>
            <p:ph type="title"/>
          </p:nvPr>
        </p:nvSpPr>
        <p:spPr/>
        <p:txBody>
          <a:bodyPr>
            <a:normAutofit/>
          </a:bodyPr>
          <a:lstStyle/>
          <a:p>
            <a:r>
              <a:rPr lang="zh-CN" altLang="en-US" dirty="0"/>
              <a:t>数据链路层在网络中的地位</a:t>
            </a:r>
          </a:p>
        </p:txBody>
      </p:sp>
      <p:sp>
        <p:nvSpPr>
          <p:cNvPr id="3" name="内容占位符 2">
            <a:extLst>
              <a:ext uri="{FF2B5EF4-FFF2-40B4-BE49-F238E27FC236}">
                <a16:creationId xmlns:a16="http://schemas.microsoft.com/office/drawing/2014/main" id="{DE537C38-DA51-488E-BD08-AEBA17618ADB}"/>
              </a:ext>
            </a:extLst>
          </p:cNvPr>
          <p:cNvSpPr>
            <a:spLocks noGrp="1"/>
          </p:cNvSpPr>
          <p:nvPr>
            <p:ph idx="1"/>
          </p:nvPr>
        </p:nvSpPr>
        <p:spPr>
          <a:xfrm>
            <a:off x="660400" y="1125540"/>
            <a:ext cx="10858500" cy="2285392"/>
          </a:xfrm>
        </p:spPr>
        <p:txBody>
          <a:bodyPr>
            <a:normAutofit/>
          </a:bodyPr>
          <a:lstStyle/>
          <a:p>
            <a:r>
              <a:rPr lang="zh-CN" altLang="en-US" dirty="0"/>
              <a:t>主机</a:t>
            </a:r>
            <a:r>
              <a:rPr lang="en-US" altLang="zh-CN" dirty="0"/>
              <a:t>A </a:t>
            </a:r>
            <a:r>
              <a:rPr lang="zh-CN" altLang="en-US" dirty="0"/>
              <a:t>到主机</a:t>
            </a:r>
            <a:r>
              <a:rPr lang="en-US" altLang="zh-CN" dirty="0"/>
              <a:t>B</a:t>
            </a:r>
            <a:r>
              <a:rPr lang="zh-CN" altLang="en-US" dirty="0"/>
              <a:t>所经过的网络链路可以是多种不同类型的</a:t>
            </a:r>
          </a:p>
          <a:p>
            <a:r>
              <a:rPr lang="zh-CN" altLang="en-US" dirty="0"/>
              <a:t>数据链路层是网络相邻结点间通信非常重要、必须要有的一层</a:t>
            </a:r>
          </a:p>
          <a:p>
            <a:r>
              <a:rPr lang="zh-CN" altLang="en-US" dirty="0"/>
              <a:t>网络中的主机、交换机、路由器等都必须实现数据链路层</a:t>
            </a:r>
          </a:p>
          <a:p>
            <a:r>
              <a:rPr lang="zh-CN" altLang="en-US" dirty="0"/>
              <a:t>从整个网络层次上来看数据的流动；仅从数据链路层观察帧的流动</a:t>
            </a:r>
          </a:p>
        </p:txBody>
      </p:sp>
      <p:sp>
        <p:nvSpPr>
          <p:cNvPr id="4" name="灯片编号占位符 3">
            <a:extLst>
              <a:ext uri="{FF2B5EF4-FFF2-40B4-BE49-F238E27FC236}">
                <a16:creationId xmlns:a16="http://schemas.microsoft.com/office/drawing/2014/main" id="{EDF9C53A-5851-4787-A839-CB74AE29F3CC}"/>
              </a:ext>
            </a:extLst>
          </p:cNvPr>
          <p:cNvSpPr>
            <a:spLocks noGrp="1"/>
          </p:cNvSpPr>
          <p:nvPr>
            <p:ph type="sldNum" sz="quarter" idx="12"/>
          </p:nvPr>
        </p:nvSpPr>
        <p:spPr/>
        <p:txBody>
          <a:bodyPr/>
          <a:lstStyle/>
          <a:p>
            <a:fld id="{C8BB1146-E542-4D4E-B8E9-6919A11DDD48}" type="slidenum">
              <a:rPr lang="en-US" smtClean="0"/>
              <a:t>9</a:t>
            </a:fld>
            <a:endParaRPr lang="en-US"/>
          </a:p>
        </p:txBody>
      </p:sp>
      <p:sp>
        <p:nvSpPr>
          <p:cNvPr id="5" name="Rectangle 644">
            <a:extLst>
              <a:ext uri="{FF2B5EF4-FFF2-40B4-BE49-F238E27FC236}">
                <a16:creationId xmlns:a16="http://schemas.microsoft.com/office/drawing/2014/main" id="{DB0C7996-A4B7-4F66-BD0F-E140C4A20554}"/>
              </a:ext>
            </a:extLst>
          </p:cNvPr>
          <p:cNvSpPr>
            <a:spLocks noChangeArrowheads="1"/>
          </p:cNvSpPr>
          <p:nvPr/>
        </p:nvSpPr>
        <p:spPr bwMode="auto">
          <a:xfrm>
            <a:off x="941294" y="4998759"/>
            <a:ext cx="10179421" cy="401899"/>
          </a:xfrm>
          <a:prstGeom prst="rect">
            <a:avLst/>
          </a:prstGeom>
          <a:solidFill>
            <a:schemeClr val="accent3">
              <a:alpha val="50000"/>
            </a:schemeClr>
          </a:solidFill>
          <a:ln w="9525">
            <a:solidFill>
              <a:srgbClr val="5F5F5F"/>
            </a:solidFill>
            <a:prstDash val="dash"/>
            <a:miter lim="800000"/>
            <a:headEnd/>
            <a:tailEnd/>
          </a:ln>
          <a:effectLst/>
        </p:spPr>
        <p:txBody>
          <a:bodyPr wrap="none" anchor="ctr"/>
          <a:lstStyle/>
          <a:p>
            <a:pPr>
              <a:lnSpc>
                <a:spcPct val="120000"/>
              </a:lnSpc>
            </a:pPr>
            <a:endParaRPr lang="zh-CN" altLang="en-US" sz="2400" b="1">
              <a:solidFill>
                <a:srgbClr val="333399"/>
              </a:solidFill>
              <a:cs typeface="+mn-ea"/>
              <a:sym typeface="+mn-lt"/>
            </a:endParaRPr>
          </a:p>
        </p:txBody>
      </p:sp>
      <p:pic>
        <p:nvPicPr>
          <p:cNvPr id="6" name="table">
            <a:extLst>
              <a:ext uri="{FF2B5EF4-FFF2-40B4-BE49-F238E27FC236}">
                <a16:creationId xmlns:a16="http://schemas.microsoft.com/office/drawing/2014/main" id="{7DF01402-4435-4CDA-8C34-2E4DEE57DB99}"/>
              </a:ext>
            </a:extLst>
          </p:cNvPr>
          <p:cNvPicPr>
            <a:picLocks noChangeAspect="1"/>
          </p:cNvPicPr>
          <p:nvPr/>
        </p:nvPicPr>
        <p:blipFill>
          <a:blip r:embed="rId2"/>
          <a:stretch>
            <a:fillRect/>
          </a:stretch>
        </p:blipFill>
        <p:spPr>
          <a:xfrm>
            <a:off x="1136578" y="3750571"/>
            <a:ext cx="1221862" cy="2094275"/>
          </a:xfrm>
          <a:prstGeom prst="rect">
            <a:avLst/>
          </a:prstGeom>
        </p:spPr>
      </p:pic>
      <p:pic>
        <p:nvPicPr>
          <p:cNvPr id="7" name="table">
            <a:extLst>
              <a:ext uri="{FF2B5EF4-FFF2-40B4-BE49-F238E27FC236}">
                <a16:creationId xmlns:a16="http://schemas.microsoft.com/office/drawing/2014/main" id="{4174C7ED-D5A9-40FD-BBB3-213618425EED}"/>
              </a:ext>
            </a:extLst>
          </p:cNvPr>
          <p:cNvPicPr>
            <a:picLocks noChangeAspect="1"/>
          </p:cNvPicPr>
          <p:nvPr/>
        </p:nvPicPr>
        <p:blipFill>
          <a:blip r:embed="rId3"/>
          <a:stretch>
            <a:fillRect/>
          </a:stretch>
        </p:blipFill>
        <p:spPr>
          <a:xfrm>
            <a:off x="7654498" y="4588281"/>
            <a:ext cx="1221862" cy="1256565"/>
          </a:xfrm>
          <a:prstGeom prst="rect">
            <a:avLst/>
          </a:prstGeom>
        </p:spPr>
      </p:pic>
      <p:pic>
        <p:nvPicPr>
          <p:cNvPr id="8" name="table">
            <a:extLst>
              <a:ext uri="{FF2B5EF4-FFF2-40B4-BE49-F238E27FC236}">
                <a16:creationId xmlns:a16="http://schemas.microsoft.com/office/drawing/2014/main" id="{23C7A469-C1B0-4D39-B9AF-989BCD32F104}"/>
              </a:ext>
            </a:extLst>
          </p:cNvPr>
          <p:cNvPicPr>
            <a:picLocks noChangeAspect="1"/>
          </p:cNvPicPr>
          <p:nvPr/>
        </p:nvPicPr>
        <p:blipFill>
          <a:blip r:embed="rId4"/>
          <a:stretch>
            <a:fillRect/>
          </a:stretch>
        </p:blipFill>
        <p:spPr>
          <a:xfrm>
            <a:off x="9827139" y="3750571"/>
            <a:ext cx="1221862" cy="2094275"/>
          </a:xfrm>
          <a:prstGeom prst="rect">
            <a:avLst/>
          </a:prstGeom>
        </p:spPr>
      </p:pic>
      <p:pic>
        <p:nvPicPr>
          <p:cNvPr id="9" name="table">
            <a:extLst>
              <a:ext uri="{FF2B5EF4-FFF2-40B4-BE49-F238E27FC236}">
                <a16:creationId xmlns:a16="http://schemas.microsoft.com/office/drawing/2014/main" id="{A7C35F3D-0F3C-43BF-9125-2F70E3E97D30}"/>
              </a:ext>
            </a:extLst>
          </p:cNvPr>
          <p:cNvPicPr>
            <a:picLocks noChangeAspect="1"/>
          </p:cNvPicPr>
          <p:nvPr/>
        </p:nvPicPr>
        <p:blipFill>
          <a:blip r:embed="rId5"/>
          <a:stretch>
            <a:fillRect/>
          </a:stretch>
        </p:blipFill>
        <p:spPr>
          <a:xfrm>
            <a:off x="5481858" y="5007136"/>
            <a:ext cx="1221862" cy="837710"/>
          </a:xfrm>
          <a:prstGeom prst="rect">
            <a:avLst/>
          </a:prstGeom>
        </p:spPr>
      </p:pic>
      <p:pic>
        <p:nvPicPr>
          <p:cNvPr id="10" name="table">
            <a:extLst>
              <a:ext uri="{FF2B5EF4-FFF2-40B4-BE49-F238E27FC236}">
                <a16:creationId xmlns:a16="http://schemas.microsoft.com/office/drawing/2014/main" id="{91DBD1F2-FD29-487D-8DF8-0AE34D3A4583}"/>
              </a:ext>
            </a:extLst>
          </p:cNvPr>
          <p:cNvPicPr>
            <a:picLocks noChangeAspect="1"/>
          </p:cNvPicPr>
          <p:nvPr/>
        </p:nvPicPr>
        <p:blipFill>
          <a:blip r:embed="rId6"/>
          <a:stretch>
            <a:fillRect/>
          </a:stretch>
        </p:blipFill>
        <p:spPr>
          <a:xfrm>
            <a:off x="3309218" y="5358716"/>
            <a:ext cx="1221862" cy="520603"/>
          </a:xfrm>
          <a:prstGeom prst="rect">
            <a:avLst/>
          </a:prstGeom>
        </p:spPr>
      </p:pic>
      <p:grpSp>
        <p:nvGrpSpPr>
          <p:cNvPr id="11" name="组合 10">
            <a:extLst>
              <a:ext uri="{FF2B5EF4-FFF2-40B4-BE49-F238E27FC236}">
                <a16:creationId xmlns:a16="http://schemas.microsoft.com/office/drawing/2014/main" id="{FF26D2FF-35FE-4F9D-B216-AD42D41822FA}"/>
              </a:ext>
            </a:extLst>
          </p:cNvPr>
          <p:cNvGrpSpPr/>
          <p:nvPr/>
        </p:nvGrpSpPr>
        <p:grpSpPr>
          <a:xfrm>
            <a:off x="1747509" y="5831572"/>
            <a:ext cx="8691892" cy="288032"/>
            <a:chOff x="1751741" y="5482589"/>
            <a:chExt cx="8691892" cy="288032"/>
          </a:xfrm>
        </p:grpSpPr>
        <p:cxnSp>
          <p:nvCxnSpPr>
            <p:cNvPr id="12" name="直接连接符 11">
              <a:extLst>
                <a:ext uri="{FF2B5EF4-FFF2-40B4-BE49-F238E27FC236}">
                  <a16:creationId xmlns:a16="http://schemas.microsoft.com/office/drawing/2014/main" id="{0014F32D-F025-46F7-AB43-3EA24E76AFED}"/>
                </a:ext>
              </a:extLst>
            </p:cNvPr>
            <p:cNvCxnSpPr/>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FA6A93AD-C0A8-4742-A40E-B816D2F3748B}"/>
                </a:ext>
              </a:extLst>
            </p:cNvPr>
            <p:cNvCxnSpPr/>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19523FD5-25C9-4F2C-865E-85C377C49E13}"/>
                </a:ext>
              </a:extLst>
            </p:cNvPr>
            <p:cNvCxnSpPr/>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7D342B88-1FD5-4F7F-8BFA-3A2D57F3427E}"/>
                </a:ext>
              </a:extLst>
            </p:cNvPr>
            <p:cNvCxnSpPr/>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A201A79C-3981-42D4-B864-322F1BD0734D}"/>
                </a:ext>
              </a:extLst>
            </p:cNvPr>
            <p:cNvCxnSpPr/>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777D3EB9-BB7A-48F3-A45A-2D663B5554E2}"/>
                </a:ext>
              </a:extLst>
            </p:cNvPr>
            <p:cNvCxnSpPr/>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grpSp>
        <p:nvGrpSpPr>
          <p:cNvPr id="18" name="组合 17">
            <a:extLst>
              <a:ext uri="{FF2B5EF4-FFF2-40B4-BE49-F238E27FC236}">
                <a16:creationId xmlns:a16="http://schemas.microsoft.com/office/drawing/2014/main" id="{AC1019FE-21B2-4B30-8AE3-B1C7A3DD553E}"/>
              </a:ext>
            </a:extLst>
          </p:cNvPr>
          <p:cNvGrpSpPr/>
          <p:nvPr/>
        </p:nvGrpSpPr>
        <p:grpSpPr>
          <a:xfrm>
            <a:off x="2442633" y="3972717"/>
            <a:ext cx="7306733" cy="1858855"/>
            <a:chOff x="2446865" y="3627967"/>
            <a:chExt cx="7306733" cy="1858855"/>
          </a:xfrm>
        </p:grpSpPr>
        <p:cxnSp>
          <p:nvCxnSpPr>
            <p:cNvPr id="19" name="直接连接符 18">
              <a:extLst>
                <a:ext uri="{FF2B5EF4-FFF2-40B4-BE49-F238E27FC236}">
                  <a16:creationId xmlns:a16="http://schemas.microsoft.com/office/drawing/2014/main" id="{F986BE7C-9073-447D-8C82-667B468C1DC5}"/>
                </a:ext>
              </a:extLst>
            </p:cNvPr>
            <p:cNvCxnSpPr>
              <a:cxnSpLocks/>
            </p:cNvCxnSpPr>
            <p:nvPr/>
          </p:nvCxnSpPr>
          <p:spPr>
            <a:xfrm>
              <a:off x="2446865" y="3657600"/>
              <a:ext cx="0" cy="1829222"/>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82773FA-DF42-4349-8998-4A01C6A6C490}"/>
                </a:ext>
              </a:extLst>
            </p:cNvPr>
            <p:cNvCxnSpPr>
              <a:cxnSpLocks/>
            </p:cNvCxnSpPr>
            <p:nvPr/>
          </p:nvCxnSpPr>
          <p:spPr>
            <a:xfrm>
              <a:off x="9753598" y="3627967"/>
              <a:ext cx="0" cy="1858855"/>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1181BDA-A68D-4504-BF50-7F094D7BF3A3}"/>
                </a:ext>
              </a:extLst>
            </p:cNvPr>
            <p:cNvCxnSpPr>
              <a:cxnSpLocks/>
            </p:cNvCxnSpPr>
            <p:nvPr/>
          </p:nvCxnSpPr>
          <p:spPr>
            <a:xfrm>
              <a:off x="3242731"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1569CF2-BBB4-449C-B996-11964850619F}"/>
                </a:ext>
              </a:extLst>
            </p:cNvPr>
            <p:cNvCxnSpPr>
              <a:cxnSpLocks/>
            </p:cNvCxnSpPr>
            <p:nvPr/>
          </p:nvCxnSpPr>
          <p:spPr>
            <a:xfrm>
              <a:off x="5414430"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6AB1188-1037-4427-9633-E81D7D4DC42C}"/>
                </a:ext>
              </a:extLst>
            </p:cNvPr>
            <p:cNvCxnSpPr>
              <a:cxnSpLocks/>
            </p:cNvCxnSpPr>
            <p:nvPr/>
          </p:nvCxnSpPr>
          <p:spPr>
            <a:xfrm>
              <a:off x="7586131"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94B5F27-6E55-44AA-BD4B-471750B6B091}"/>
                </a:ext>
              </a:extLst>
            </p:cNvPr>
            <p:cNvCxnSpPr>
              <a:cxnSpLocks/>
            </p:cNvCxnSpPr>
            <p:nvPr/>
          </p:nvCxnSpPr>
          <p:spPr>
            <a:xfrm>
              <a:off x="4605865"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2D36487-2E68-4445-A24D-774226C84B5B}"/>
                </a:ext>
              </a:extLst>
            </p:cNvPr>
            <p:cNvCxnSpPr>
              <a:cxnSpLocks/>
            </p:cNvCxnSpPr>
            <p:nvPr/>
          </p:nvCxnSpPr>
          <p:spPr>
            <a:xfrm>
              <a:off x="6777563"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839A76E-F996-4296-8924-76664F86C6C6}"/>
                </a:ext>
              </a:extLst>
            </p:cNvPr>
            <p:cNvCxnSpPr>
              <a:cxnSpLocks/>
            </p:cNvCxnSpPr>
            <p:nvPr/>
          </p:nvCxnSpPr>
          <p:spPr>
            <a:xfrm>
              <a:off x="8953500"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EE823E9-5562-459A-A6A7-A28C229D7E4E}"/>
                </a:ext>
              </a:extLst>
            </p:cNvPr>
            <p:cNvCxnSpPr/>
            <p:nvPr/>
          </p:nvCxnSpPr>
          <p:spPr>
            <a:xfrm>
              <a:off x="24468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6F6EE39-C923-4212-AC3F-98C1F27E77B3}"/>
                </a:ext>
              </a:extLst>
            </p:cNvPr>
            <p:cNvCxnSpPr/>
            <p:nvPr/>
          </p:nvCxnSpPr>
          <p:spPr>
            <a:xfrm>
              <a:off x="4618564"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7BEA887-9CE4-4194-A51D-EB290C74F1A5}"/>
                </a:ext>
              </a:extLst>
            </p:cNvPr>
            <p:cNvCxnSpPr/>
            <p:nvPr/>
          </p:nvCxnSpPr>
          <p:spPr>
            <a:xfrm>
              <a:off x="67902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607FA47-FF6E-4B82-B9E7-B5C52848D060}"/>
                </a:ext>
              </a:extLst>
            </p:cNvPr>
            <p:cNvCxnSpPr/>
            <p:nvPr/>
          </p:nvCxnSpPr>
          <p:spPr>
            <a:xfrm>
              <a:off x="8953500"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2D543BC-ECAA-4DCE-8795-EDBC8ED4023C}"/>
                </a:ext>
              </a:extLst>
            </p:cNvPr>
            <p:cNvCxnSpPr/>
            <p:nvPr/>
          </p:nvCxnSpPr>
          <p:spPr>
            <a:xfrm>
              <a:off x="3242731" y="50165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0FB733C-AD17-47B8-8294-142D5AF55F33}"/>
                </a:ext>
              </a:extLst>
            </p:cNvPr>
            <p:cNvCxnSpPr/>
            <p:nvPr/>
          </p:nvCxnSpPr>
          <p:spPr>
            <a:xfrm>
              <a:off x="5444507" y="46101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A04B8DC-CE60-4E7E-8204-FCEB6378BA28}"/>
                </a:ext>
              </a:extLst>
            </p:cNvPr>
            <p:cNvCxnSpPr/>
            <p:nvPr/>
          </p:nvCxnSpPr>
          <p:spPr>
            <a:xfrm>
              <a:off x="7590366" y="41656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34" name="文本框 64">
            <a:extLst>
              <a:ext uri="{FF2B5EF4-FFF2-40B4-BE49-F238E27FC236}">
                <a16:creationId xmlns:a16="http://schemas.microsoft.com/office/drawing/2014/main" id="{3C54BC46-E125-4A28-A8DD-A29463438CD5}"/>
              </a:ext>
            </a:extLst>
          </p:cNvPr>
          <p:cNvSpPr txBox="1"/>
          <p:nvPr/>
        </p:nvSpPr>
        <p:spPr>
          <a:xfrm>
            <a:off x="3188097" y="4677919"/>
            <a:ext cx="1585690"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p>
        </p:txBody>
      </p:sp>
      <p:sp>
        <p:nvSpPr>
          <p:cNvPr id="35" name="文本框 65">
            <a:extLst>
              <a:ext uri="{FF2B5EF4-FFF2-40B4-BE49-F238E27FC236}">
                <a16:creationId xmlns:a16="http://schemas.microsoft.com/office/drawing/2014/main" id="{F0666FC6-8C6B-42DE-88E6-6C17671B25AF}"/>
              </a:ext>
            </a:extLst>
          </p:cNvPr>
          <p:cNvSpPr txBox="1"/>
          <p:nvPr/>
        </p:nvSpPr>
        <p:spPr>
          <a:xfrm>
            <a:off x="5266873" y="4536005"/>
            <a:ext cx="1813317"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p>
        </p:txBody>
      </p:sp>
      <p:sp>
        <p:nvSpPr>
          <p:cNvPr id="36" name="文本框 66">
            <a:extLst>
              <a:ext uri="{FF2B5EF4-FFF2-40B4-BE49-F238E27FC236}">
                <a16:creationId xmlns:a16="http://schemas.microsoft.com/office/drawing/2014/main" id="{24A17ACB-F461-48DE-92F8-F4452F09EFDD}"/>
              </a:ext>
            </a:extLst>
          </p:cNvPr>
          <p:cNvSpPr txBox="1"/>
          <p:nvPr/>
        </p:nvSpPr>
        <p:spPr>
          <a:xfrm>
            <a:off x="7397422" y="4074630"/>
            <a:ext cx="1826141"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p>
        </p:txBody>
      </p:sp>
      <p:sp>
        <p:nvSpPr>
          <p:cNvPr id="37" name="Line 630">
            <a:extLst>
              <a:ext uri="{FF2B5EF4-FFF2-40B4-BE49-F238E27FC236}">
                <a16:creationId xmlns:a16="http://schemas.microsoft.com/office/drawing/2014/main" id="{1601AC2E-B56C-4A38-B97F-B2D7FE77FFC1}"/>
              </a:ext>
            </a:extLst>
          </p:cNvPr>
          <p:cNvSpPr>
            <a:spLocks noChangeShapeType="1"/>
          </p:cNvSpPr>
          <p:nvPr/>
        </p:nvSpPr>
        <p:spPr bwMode="auto">
          <a:xfrm>
            <a:off x="2252581" y="5134963"/>
            <a:ext cx="3266474" cy="20955"/>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dirty="0">
              <a:solidFill>
                <a:srgbClr val="333399"/>
              </a:solidFill>
              <a:cs typeface="+mn-ea"/>
              <a:sym typeface="+mn-lt"/>
            </a:endParaRPr>
          </a:p>
        </p:txBody>
      </p:sp>
      <p:sp>
        <p:nvSpPr>
          <p:cNvPr id="38" name="Line 630">
            <a:extLst>
              <a:ext uri="{FF2B5EF4-FFF2-40B4-BE49-F238E27FC236}">
                <a16:creationId xmlns:a16="http://schemas.microsoft.com/office/drawing/2014/main" id="{C6BDA85A-E092-4784-AFEE-F7E454587E81}"/>
              </a:ext>
            </a:extLst>
          </p:cNvPr>
          <p:cNvSpPr>
            <a:spLocks noChangeShapeType="1"/>
          </p:cNvSpPr>
          <p:nvPr/>
        </p:nvSpPr>
        <p:spPr bwMode="auto">
          <a:xfrm>
            <a:off x="6607171" y="5155918"/>
            <a:ext cx="1076228"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39" name="Line 630">
            <a:extLst>
              <a:ext uri="{FF2B5EF4-FFF2-40B4-BE49-F238E27FC236}">
                <a16:creationId xmlns:a16="http://schemas.microsoft.com/office/drawing/2014/main" id="{39FCD6B8-6819-4786-873C-9A156A91BACE}"/>
              </a:ext>
            </a:extLst>
          </p:cNvPr>
          <p:cNvSpPr>
            <a:spLocks noChangeShapeType="1"/>
          </p:cNvSpPr>
          <p:nvPr/>
        </p:nvSpPr>
        <p:spPr bwMode="auto">
          <a:xfrm>
            <a:off x="8789196" y="5134963"/>
            <a:ext cx="1079877"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40" name="Rectangle 25">
            <a:extLst>
              <a:ext uri="{FF2B5EF4-FFF2-40B4-BE49-F238E27FC236}">
                <a16:creationId xmlns:a16="http://schemas.microsoft.com/office/drawing/2014/main" id="{403E12F3-EB21-4DCC-B1CE-98EDA51E7266}"/>
              </a:ext>
            </a:extLst>
          </p:cNvPr>
          <p:cNvSpPr>
            <a:spLocks noChangeArrowheads="1"/>
          </p:cNvSpPr>
          <p:nvPr/>
        </p:nvSpPr>
        <p:spPr bwMode="auto">
          <a:xfrm>
            <a:off x="1262378" y="3365094"/>
            <a:ext cx="85158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A</a:t>
            </a:r>
          </a:p>
        </p:txBody>
      </p:sp>
      <p:sp>
        <p:nvSpPr>
          <p:cNvPr id="41" name="Rectangle 25">
            <a:extLst>
              <a:ext uri="{FF2B5EF4-FFF2-40B4-BE49-F238E27FC236}">
                <a16:creationId xmlns:a16="http://schemas.microsoft.com/office/drawing/2014/main" id="{C9E9C697-58D9-41A9-8699-1FAEB54A857E}"/>
              </a:ext>
            </a:extLst>
          </p:cNvPr>
          <p:cNvSpPr>
            <a:spLocks noChangeArrowheads="1"/>
          </p:cNvSpPr>
          <p:nvPr/>
        </p:nvSpPr>
        <p:spPr bwMode="auto">
          <a:xfrm>
            <a:off x="9945363" y="3340263"/>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B</a:t>
            </a:r>
          </a:p>
        </p:txBody>
      </p:sp>
    </p:spTree>
    <p:extLst>
      <p:ext uri="{BB962C8B-B14F-4D97-AF65-F5344CB8AC3E}">
        <p14:creationId xmlns:p14="http://schemas.microsoft.com/office/powerpoint/2010/main" val="42465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2000"/>
                                        <p:tgtEl>
                                          <p:spTgt spid="39"/>
                                        </p:tgtEl>
                                      </p:cBhvr>
                                    </p:animEffect>
                                  </p:childTnLst>
                                </p:cTn>
                              </p:par>
                            </p:childTnLst>
                          </p:cTn>
                        </p:par>
                        <p:par>
                          <p:cTn id="18" fill="hold">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79EBA-0273-4F8E-38D0-2689387339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00EFE218-8204-60B3-377F-5D316CDC48CA}"/>
              </a:ext>
            </a:extLst>
          </p:cNvPr>
          <p:cNvSpPr>
            <a:spLocks noGrp="1"/>
          </p:cNvSpPr>
          <p:nvPr>
            <p:ph idx="1"/>
          </p:nvPr>
        </p:nvSpPr>
        <p:spPr>
          <a:xfrm>
            <a:off x="638175" y="4397205"/>
            <a:ext cx="10858500" cy="1103346"/>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帧中的</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位一般都应置</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1</a:t>
            </a:r>
            <a:endParaRPr kumimoji="0" lang="zh-CN" altLang="en-US"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S-</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位置</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1</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的数据帧和命令帧都是要</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立即进行响应</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的帧</a:t>
            </a:r>
          </a:p>
          <a:p>
            <a:endParaRPr lang="zh-CN" altLang="en-US" dirty="0"/>
          </a:p>
        </p:txBody>
      </p:sp>
      <p:sp>
        <p:nvSpPr>
          <p:cNvPr id="4" name="灯片编号占位符 3">
            <a:extLst>
              <a:ext uri="{FF2B5EF4-FFF2-40B4-BE49-F238E27FC236}">
                <a16:creationId xmlns:a16="http://schemas.microsoft.com/office/drawing/2014/main" id="{63E3739D-1501-B744-6ABF-115773977DAC}"/>
              </a:ext>
            </a:extLst>
          </p:cNvPr>
          <p:cNvSpPr>
            <a:spLocks noGrp="1"/>
          </p:cNvSpPr>
          <p:nvPr>
            <p:ph type="sldNum" sz="quarter" idx="12"/>
          </p:nvPr>
        </p:nvSpPr>
        <p:spPr/>
        <p:txBody>
          <a:bodyPr/>
          <a:lstStyle/>
          <a:p>
            <a:fld id="{C8BB1146-E542-4D4E-B8E9-6919A11DDD48}" type="slidenum">
              <a:rPr lang="en-US" smtClean="0"/>
              <a:t>90</a:t>
            </a:fld>
            <a:endParaRPr lang="en-US"/>
          </a:p>
        </p:txBody>
      </p:sp>
      <p:sp>
        <p:nvSpPr>
          <p:cNvPr id="5" name="Rectangle 3">
            <a:extLst>
              <a:ext uri="{FF2B5EF4-FFF2-40B4-BE49-F238E27FC236}">
                <a16:creationId xmlns:a16="http://schemas.microsoft.com/office/drawing/2014/main" id="{D382D3B9-528E-BD56-34AF-F46E4F187619}"/>
              </a:ext>
            </a:extLst>
          </p:cNvPr>
          <p:cNvSpPr>
            <a:spLocks noChangeArrowheads="1"/>
          </p:cNvSpPr>
          <p:nvPr/>
        </p:nvSpPr>
        <p:spPr bwMode="auto">
          <a:xfrm>
            <a:off x="35529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6" name="Rectangle 4">
            <a:extLst>
              <a:ext uri="{FF2B5EF4-FFF2-40B4-BE49-F238E27FC236}">
                <a16:creationId xmlns:a16="http://schemas.microsoft.com/office/drawing/2014/main" id="{E6067350-1B4D-2D46-4C60-63726C900DFE}"/>
              </a:ext>
            </a:extLst>
          </p:cNvPr>
          <p:cNvSpPr>
            <a:spLocks noChangeArrowheads="1"/>
          </p:cNvSpPr>
          <p:nvPr/>
        </p:nvSpPr>
        <p:spPr bwMode="auto">
          <a:xfrm>
            <a:off x="4848338" y="1949031"/>
            <a:ext cx="12255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7" name="Rectangle 5">
            <a:extLst>
              <a:ext uri="{FF2B5EF4-FFF2-40B4-BE49-F238E27FC236}">
                <a16:creationId xmlns:a16="http://schemas.microsoft.com/office/drawing/2014/main" id="{32CA8576-28CF-52D8-6918-DA6ED7F0D4A5}"/>
              </a:ext>
            </a:extLst>
          </p:cNvPr>
          <p:cNvSpPr>
            <a:spLocks noChangeArrowheads="1"/>
          </p:cNvSpPr>
          <p:nvPr/>
        </p:nvSpPr>
        <p:spPr bwMode="auto">
          <a:xfrm>
            <a:off x="6073889" y="1949031"/>
            <a:ext cx="719137" cy="586666"/>
          </a:xfrm>
          <a:prstGeom prst="rect">
            <a:avLst/>
          </a:prstGeom>
          <a:solidFill>
            <a:srgbClr val="92D050"/>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P/F</a:t>
            </a:r>
          </a:p>
        </p:txBody>
      </p:sp>
      <p:sp>
        <p:nvSpPr>
          <p:cNvPr id="8" name="Rectangle 6">
            <a:extLst>
              <a:ext uri="{FF2B5EF4-FFF2-40B4-BE49-F238E27FC236}">
                <a16:creationId xmlns:a16="http://schemas.microsoft.com/office/drawing/2014/main" id="{1ED2425A-9A9E-1FD6-525E-70242B4D2B6A}"/>
              </a:ext>
            </a:extLst>
          </p:cNvPr>
          <p:cNvSpPr>
            <a:spLocks noChangeArrowheads="1"/>
          </p:cNvSpPr>
          <p:nvPr/>
        </p:nvSpPr>
        <p:spPr bwMode="auto">
          <a:xfrm>
            <a:off x="6793025" y="1949031"/>
            <a:ext cx="18732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9" name="Text Box 7">
            <a:extLst>
              <a:ext uri="{FF2B5EF4-FFF2-40B4-BE49-F238E27FC236}">
                <a16:creationId xmlns:a16="http://schemas.microsoft.com/office/drawing/2014/main" id="{6545BCC9-A2BC-C714-1E4B-001766F0DEF8}"/>
              </a:ext>
            </a:extLst>
          </p:cNvPr>
          <p:cNvSpPr txBox="1">
            <a:spLocks noChangeArrowheads="1"/>
          </p:cNvSpPr>
          <p:nvPr/>
        </p:nvSpPr>
        <p:spPr bwMode="auto">
          <a:xfrm>
            <a:off x="950927" y="2048774"/>
            <a:ext cx="2356734"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帧控制字段：</a:t>
            </a:r>
          </a:p>
        </p:txBody>
      </p:sp>
      <p:sp>
        <p:nvSpPr>
          <p:cNvPr id="10" name="Rectangle 8">
            <a:extLst>
              <a:ext uri="{FF2B5EF4-FFF2-40B4-BE49-F238E27FC236}">
                <a16:creationId xmlns:a16="http://schemas.microsoft.com/office/drawing/2014/main" id="{6C0511A3-D9A5-18BE-7D97-306F2F2F2824}"/>
              </a:ext>
            </a:extLst>
          </p:cNvPr>
          <p:cNvSpPr>
            <a:spLocks noChangeArrowheads="1"/>
          </p:cNvSpPr>
          <p:nvPr/>
        </p:nvSpPr>
        <p:spPr bwMode="auto">
          <a:xfrm>
            <a:off x="35529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9">
            <a:extLst>
              <a:ext uri="{FF2B5EF4-FFF2-40B4-BE49-F238E27FC236}">
                <a16:creationId xmlns:a16="http://schemas.microsoft.com/office/drawing/2014/main" id="{147D31E0-3405-31A4-5943-9CC57EBB007B}"/>
              </a:ext>
            </a:extLst>
          </p:cNvPr>
          <p:cNvSpPr>
            <a:spLocks noChangeArrowheads="1"/>
          </p:cNvSpPr>
          <p:nvPr/>
        </p:nvSpPr>
        <p:spPr bwMode="auto">
          <a:xfrm>
            <a:off x="42006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0">
            <a:extLst>
              <a:ext uri="{FF2B5EF4-FFF2-40B4-BE49-F238E27FC236}">
                <a16:creationId xmlns:a16="http://schemas.microsoft.com/office/drawing/2014/main" id="{25153AB2-C96A-13E8-BC30-1DC62D132A08}"/>
              </a:ext>
            </a:extLst>
          </p:cNvPr>
          <p:cNvSpPr>
            <a:spLocks noChangeArrowheads="1"/>
          </p:cNvSpPr>
          <p:nvPr/>
        </p:nvSpPr>
        <p:spPr bwMode="auto">
          <a:xfrm>
            <a:off x="4848339" y="1541044"/>
            <a:ext cx="64928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1">
            <a:extLst>
              <a:ext uri="{FF2B5EF4-FFF2-40B4-BE49-F238E27FC236}">
                <a16:creationId xmlns:a16="http://schemas.microsoft.com/office/drawing/2014/main" id="{8A3994C2-C059-5441-4616-9D1CAA017081}"/>
              </a:ext>
            </a:extLst>
          </p:cNvPr>
          <p:cNvSpPr>
            <a:spLocks noChangeArrowheads="1"/>
          </p:cNvSpPr>
          <p:nvPr/>
        </p:nvSpPr>
        <p:spPr bwMode="auto">
          <a:xfrm>
            <a:off x="5497626" y="1541044"/>
            <a:ext cx="576263"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2">
            <a:extLst>
              <a:ext uri="{FF2B5EF4-FFF2-40B4-BE49-F238E27FC236}">
                <a16:creationId xmlns:a16="http://schemas.microsoft.com/office/drawing/2014/main" id="{32BCE8D9-2FDE-48DE-ED2B-EC9CFC86F658}"/>
              </a:ext>
            </a:extLst>
          </p:cNvPr>
          <p:cNvSpPr>
            <a:spLocks noChangeArrowheads="1"/>
          </p:cNvSpPr>
          <p:nvPr/>
        </p:nvSpPr>
        <p:spPr bwMode="auto">
          <a:xfrm>
            <a:off x="6073889" y="1541044"/>
            <a:ext cx="71913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3">
            <a:extLst>
              <a:ext uri="{FF2B5EF4-FFF2-40B4-BE49-F238E27FC236}">
                <a16:creationId xmlns:a16="http://schemas.microsoft.com/office/drawing/2014/main" id="{C3E28326-0962-6F2D-ACAE-E5932C133FA4}"/>
              </a:ext>
            </a:extLst>
          </p:cNvPr>
          <p:cNvSpPr>
            <a:spLocks noChangeArrowheads="1"/>
          </p:cNvSpPr>
          <p:nvPr/>
        </p:nvSpPr>
        <p:spPr bwMode="auto">
          <a:xfrm>
            <a:off x="6793025"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4">
            <a:extLst>
              <a:ext uri="{FF2B5EF4-FFF2-40B4-BE49-F238E27FC236}">
                <a16:creationId xmlns:a16="http://schemas.microsoft.com/office/drawing/2014/main" id="{D039B0D9-D28F-B031-D57B-6281FA596314}"/>
              </a:ext>
            </a:extLst>
          </p:cNvPr>
          <p:cNvSpPr>
            <a:spLocks noChangeArrowheads="1"/>
          </p:cNvSpPr>
          <p:nvPr/>
        </p:nvSpPr>
        <p:spPr bwMode="auto">
          <a:xfrm>
            <a:off x="7440725" y="1541044"/>
            <a:ext cx="649288"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5">
            <a:extLst>
              <a:ext uri="{FF2B5EF4-FFF2-40B4-BE49-F238E27FC236}">
                <a16:creationId xmlns:a16="http://schemas.microsoft.com/office/drawing/2014/main" id="{2A0A60A8-8956-EB7C-6EA1-95BE9318D0F1}"/>
              </a:ext>
            </a:extLst>
          </p:cNvPr>
          <p:cNvSpPr>
            <a:spLocks noChangeArrowheads="1"/>
          </p:cNvSpPr>
          <p:nvPr/>
        </p:nvSpPr>
        <p:spPr bwMode="auto">
          <a:xfrm>
            <a:off x="8090013" y="1541044"/>
            <a:ext cx="576262"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6">
            <a:extLst>
              <a:ext uri="{FF2B5EF4-FFF2-40B4-BE49-F238E27FC236}">
                <a16:creationId xmlns:a16="http://schemas.microsoft.com/office/drawing/2014/main" id="{9128AE24-8562-66AD-8253-2E816A44E015}"/>
              </a:ext>
            </a:extLst>
          </p:cNvPr>
          <p:cNvSpPr>
            <a:spLocks noChangeArrowheads="1"/>
          </p:cNvSpPr>
          <p:nvPr/>
        </p:nvSpPr>
        <p:spPr bwMode="auto">
          <a:xfrm>
            <a:off x="42006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19" name="AutoShape 26">
            <a:extLst>
              <a:ext uri="{FF2B5EF4-FFF2-40B4-BE49-F238E27FC236}">
                <a16:creationId xmlns:a16="http://schemas.microsoft.com/office/drawing/2014/main" id="{7F08AF06-6A49-4ED4-39BD-A9035DAE4897}"/>
              </a:ext>
            </a:extLst>
          </p:cNvPr>
          <p:cNvSpPr>
            <a:spLocks/>
          </p:cNvSpPr>
          <p:nvPr/>
        </p:nvSpPr>
        <p:spPr bwMode="auto">
          <a:xfrm rot="16200000" flipV="1">
            <a:off x="6504624" y="1397645"/>
            <a:ext cx="360903" cy="2663825"/>
          </a:xfrm>
          <a:prstGeom prst="leftBrace">
            <a:avLst>
              <a:gd name="adj1" fmla="val 61601"/>
              <a:gd name="adj2" fmla="val 49097"/>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20" name="Text Box 27">
            <a:extLst>
              <a:ext uri="{FF2B5EF4-FFF2-40B4-BE49-F238E27FC236}">
                <a16:creationId xmlns:a16="http://schemas.microsoft.com/office/drawing/2014/main" id="{2735E6B0-DD02-171D-0BA4-EF076B8C741B}"/>
              </a:ext>
            </a:extLst>
          </p:cNvPr>
          <p:cNvSpPr txBox="1">
            <a:spLocks noChangeArrowheads="1"/>
          </p:cNvSpPr>
          <p:nvPr/>
        </p:nvSpPr>
        <p:spPr bwMode="auto">
          <a:xfrm>
            <a:off x="6059605" y="2980906"/>
            <a:ext cx="127951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r>
              <a:rPr kumimoji="0" lang="zh-CN" altLang="en-US" sz="2400" b="0" i="0" u="none" strike="noStrike" kern="1200" cap="none" spc="0" normalizeH="0" baseline="0" noProof="0">
                <a:ln>
                  <a:noFill/>
                </a:ln>
                <a:solidFill>
                  <a:srgbClr val="000000"/>
                </a:solidFill>
                <a:effectLst/>
                <a:uLnTx/>
                <a:uFillTx/>
                <a:cs typeface="+mn-ea"/>
                <a:sym typeface="+mn-lt"/>
              </a:rPr>
              <a:t>位编码</a:t>
            </a:r>
          </a:p>
        </p:txBody>
      </p:sp>
    </p:spTree>
    <p:extLst>
      <p:ext uri="{BB962C8B-B14F-4D97-AF65-F5344CB8AC3E}">
        <p14:creationId xmlns:p14="http://schemas.microsoft.com/office/powerpoint/2010/main" val="2524717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597B-2823-D51F-57F6-C61423D5759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帧格式：信息字段</a:t>
            </a:r>
            <a:endParaRPr lang="zh-CN" altLang="en-US" dirty="0"/>
          </a:p>
        </p:txBody>
      </p:sp>
      <p:sp>
        <p:nvSpPr>
          <p:cNvPr id="3" name="内容占位符 2">
            <a:extLst>
              <a:ext uri="{FF2B5EF4-FFF2-40B4-BE49-F238E27FC236}">
                <a16:creationId xmlns:a16="http://schemas.microsoft.com/office/drawing/2014/main" id="{AF221FD7-2993-4668-3161-8DADB6582DDF}"/>
              </a:ext>
            </a:extLst>
          </p:cNvPr>
          <p:cNvSpPr>
            <a:spLocks noGrp="1"/>
          </p:cNvSpPr>
          <p:nvPr>
            <p:ph idx="1"/>
          </p:nvPr>
        </p:nvSpPr>
        <p:spPr>
          <a:xfrm>
            <a:off x="673100" y="3352801"/>
            <a:ext cx="10858500" cy="2008414"/>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S-</a:t>
            </a:r>
            <a:r>
              <a:rPr kumimoji="0" lang="zh-CN" altLang="en-US" sz="2400" b="0" i="0" u="none" strike="noStrike" kern="1200" cap="none" spc="0" normalizeH="0" baseline="0" noProof="0" dirty="0">
                <a:ln>
                  <a:noFill/>
                </a:ln>
                <a:solidFill>
                  <a:schemeClr val="tx1"/>
                </a:solidFill>
                <a:effectLst/>
                <a:uLnTx/>
                <a:uFillTx/>
                <a:cs typeface="+mn-ea"/>
                <a:sym typeface="+mn-lt"/>
              </a:rPr>
              <a:t>帧中没有信息字段</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I-</a:t>
            </a:r>
            <a:r>
              <a:rPr kumimoji="0" lang="zh-CN" altLang="en-US" sz="2400" b="0" i="0" u="none" strike="noStrike" kern="1200" cap="none" spc="0" normalizeH="0" baseline="0" noProof="0" dirty="0">
                <a:ln>
                  <a:noFill/>
                </a:ln>
                <a:solidFill>
                  <a:schemeClr val="tx1"/>
                </a:solidFill>
                <a:effectLst/>
                <a:uLnTx/>
                <a:uFillTx/>
                <a:cs typeface="+mn-ea"/>
                <a:sym typeface="+mn-lt"/>
              </a:rPr>
              <a:t>帧的信息字段是用户数据信息</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U-</a:t>
            </a:r>
            <a:r>
              <a:rPr kumimoji="0" lang="zh-CN" altLang="en-US" sz="2400" b="0" i="0" u="none" strike="noStrike" kern="1200" cap="none" spc="0" normalizeH="0" baseline="0" noProof="0" dirty="0">
                <a:ln>
                  <a:noFill/>
                </a:ln>
                <a:solidFill>
                  <a:schemeClr val="tx1"/>
                </a:solidFill>
                <a:effectLst/>
                <a:uLnTx/>
                <a:uFillTx/>
                <a:cs typeface="+mn-ea"/>
                <a:sym typeface="+mn-lt"/>
              </a:rPr>
              <a:t>帧中的信息字段是链路管理信息</a:t>
            </a:r>
          </a:p>
          <a:p>
            <a:pPr marR="0" lvl="0" algn="l" defTabSz="914400" rtl="0" eaLnBrk="1" fontAlgn="base" latinLnBrk="0" hangingPunct="1">
              <a:lnSpc>
                <a:spcPct val="120000"/>
              </a:lnSpc>
              <a:spcBef>
                <a:spcPct val="0"/>
              </a:spcBef>
              <a:buSzPct val="80000"/>
              <a:tabLst/>
              <a:defRPr/>
            </a:pPr>
            <a:r>
              <a:rPr kumimoji="0" lang="zh-CN" altLang="en-US" sz="2400" b="0" i="0" u="none" strike="noStrike" kern="1200" cap="none" spc="0" normalizeH="0" baseline="0" noProof="0" dirty="0">
                <a:ln>
                  <a:noFill/>
                </a:ln>
                <a:solidFill>
                  <a:schemeClr val="tx1"/>
                </a:solidFill>
                <a:effectLst/>
                <a:uLnTx/>
                <a:uFillTx/>
                <a:cs typeface="+mn-ea"/>
                <a:sym typeface="+mn-lt"/>
              </a:rPr>
              <a:t>把发送信息和控制信息结合到一帧中的技术称为</a:t>
            </a:r>
            <a:r>
              <a:rPr kumimoji="0" lang="zh-CN" altLang="en-US" sz="2400" b="0" i="0" u="none" strike="noStrike" kern="1200" cap="none" spc="0" normalizeH="0" baseline="0" noProof="0" dirty="0">
                <a:ln>
                  <a:noFill/>
                </a:ln>
                <a:solidFill>
                  <a:srgbClr val="C00000"/>
                </a:solidFill>
                <a:effectLst/>
                <a:uLnTx/>
                <a:uFillTx/>
                <a:cs typeface="+mn-ea"/>
                <a:sym typeface="+mn-lt"/>
              </a:rPr>
              <a:t>捎带确认</a:t>
            </a:r>
            <a:endParaRPr kumimoji="0" lang="en-US" altLang="zh-CN" sz="2400" b="0" i="0" u="none" strike="noStrike" kern="1200" cap="none" spc="0" normalizeH="0" baseline="0" noProof="0" dirty="0">
              <a:ln>
                <a:noFill/>
              </a:ln>
              <a:solidFill>
                <a:schemeClr val="tx1"/>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1450C439-6069-14C5-4819-B3932FB9CBAD}"/>
              </a:ext>
            </a:extLst>
          </p:cNvPr>
          <p:cNvSpPr>
            <a:spLocks noGrp="1"/>
          </p:cNvSpPr>
          <p:nvPr>
            <p:ph type="sldNum" sz="quarter" idx="12"/>
          </p:nvPr>
        </p:nvSpPr>
        <p:spPr/>
        <p:txBody>
          <a:bodyPr/>
          <a:lstStyle/>
          <a:p>
            <a:fld id="{C8BB1146-E542-4D4E-B8E9-6919A11DDD48}" type="slidenum">
              <a:rPr lang="en-US" smtClean="0"/>
              <a:t>91</a:t>
            </a:fld>
            <a:endParaRPr lang="en-US"/>
          </a:p>
        </p:txBody>
      </p:sp>
      <p:sp>
        <p:nvSpPr>
          <p:cNvPr id="6" name="Rectangle 5">
            <a:extLst>
              <a:ext uri="{FF2B5EF4-FFF2-40B4-BE49-F238E27FC236}">
                <a16:creationId xmlns:a16="http://schemas.microsoft.com/office/drawing/2014/main" id="{C58C67AB-87BC-C6EA-1303-FD0746E9E144}"/>
              </a:ext>
            </a:extLst>
          </p:cNvPr>
          <p:cNvSpPr>
            <a:spLocks noChangeArrowheads="1"/>
          </p:cNvSpPr>
          <p:nvPr/>
        </p:nvSpPr>
        <p:spPr bwMode="auto">
          <a:xfrm>
            <a:off x="2205737"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2D700B06-8A5C-EE4A-4F21-535721EFA02C}"/>
              </a:ext>
            </a:extLst>
          </p:cNvPr>
          <p:cNvSpPr>
            <a:spLocks noChangeArrowheads="1"/>
          </p:cNvSpPr>
          <p:nvPr/>
        </p:nvSpPr>
        <p:spPr bwMode="auto">
          <a:xfrm>
            <a:off x="3151134"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地址</a:t>
            </a:r>
          </a:p>
        </p:txBody>
      </p:sp>
      <p:sp>
        <p:nvSpPr>
          <p:cNvPr id="8" name="Rectangle 7">
            <a:extLst>
              <a:ext uri="{FF2B5EF4-FFF2-40B4-BE49-F238E27FC236}">
                <a16:creationId xmlns:a16="http://schemas.microsoft.com/office/drawing/2014/main" id="{BA2A6E72-64C5-3A7A-A9CC-05EC470C1F74}"/>
              </a:ext>
            </a:extLst>
          </p:cNvPr>
          <p:cNvSpPr>
            <a:spLocks noChangeArrowheads="1"/>
          </p:cNvSpPr>
          <p:nvPr/>
        </p:nvSpPr>
        <p:spPr bwMode="auto">
          <a:xfrm>
            <a:off x="4094929" y="1717221"/>
            <a:ext cx="945397" cy="673375"/>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
        <p:nvSpPr>
          <p:cNvPr id="10" name="Rectangle 9">
            <a:extLst>
              <a:ext uri="{FF2B5EF4-FFF2-40B4-BE49-F238E27FC236}">
                <a16:creationId xmlns:a16="http://schemas.microsoft.com/office/drawing/2014/main" id="{65EE4E7D-7E73-557A-59B0-78070B1F25D9}"/>
              </a:ext>
            </a:extLst>
          </p:cNvPr>
          <p:cNvSpPr>
            <a:spLocks noChangeArrowheads="1"/>
          </p:cNvSpPr>
          <p:nvPr/>
        </p:nvSpPr>
        <p:spPr bwMode="auto">
          <a:xfrm>
            <a:off x="6929518" y="1717221"/>
            <a:ext cx="1889192"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
        <p:nvSpPr>
          <p:cNvPr id="11" name="Rectangle 10">
            <a:extLst>
              <a:ext uri="{FF2B5EF4-FFF2-40B4-BE49-F238E27FC236}">
                <a16:creationId xmlns:a16="http://schemas.microsoft.com/office/drawing/2014/main" id="{416ACA69-7229-D7E4-C99B-252E5ABE550F}"/>
              </a:ext>
            </a:extLst>
          </p:cNvPr>
          <p:cNvSpPr>
            <a:spLocks noChangeArrowheads="1"/>
          </p:cNvSpPr>
          <p:nvPr/>
        </p:nvSpPr>
        <p:spPr bwMode="auto">
          <a:xfrm>
            <a:off x="8820313"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5" name="Rectangle 5">
            <a:extLst>
              <a:ext uri="{FF2B5EF4-FFF2-40B4-BE49-F238E27FC236}">
                <a16:creationId xmlns:a16="http://schemas.microsoft.com/office/drawing/2014/main" id="{5647EFCE-A9C5-9225-C3A6-96659BF123FF}"/>
              </a:ext>
            </a:extLst>
          </p:cNvPr>
          <p:cNvSpPr>
            <a:spLocks noChangeArrowheads="1"/>
          </p:cNvSpPr>
          <p:nvPr/>
        </p:nvSpPr>
        <p:spPr bwMode="auto">
          <a:xfrm>
            <a:off x="5040325" y="1717221"/>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信息</a:t>
            </a:r>
          </a:p>
        </p:txBody>
      </p:sp>
    </p:spTree>
    <p:extLst>
      <p:ext uri="{BB962C8B-B14F-4D97-AF65-F5344CB8AC3E}">
        <p14:creationId xmlns:p14="http://schemas.microsoft.com/office/powerpoint/2010/main" val="1309496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A8570-BAD0-6DA8-68D0-629269647CF3}"/>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帧格式：帧校验序列字段</a:t>
            </a:r>
            <a:endParaRPr lang="zh-CN" altLang="en-US" dirty="0"/>
          </a:p>
        </p:txBody>
      </p:sp>
      <p:sp>
        <p:nvSpPr>
          <p:cNvPr id="3" name="内容占位符 2">
            <a:extLst>
              <a:ext uri="{FF2B5EF4-FFF2-40B4-BE49-F238E27FC236}">
                <a16:creationId xmlns:a16="http://schemas.microsoft.com/office/drawing/2014/main" id="{B3FE5E00-924E-9F73-DD63-66EC6DA8D265}"/>
              </a:ext>
            </a:extLst>
          </p:cNvPr>
          <p:cNvSpPr>
            <a:spLocks noGrp="1"/>
          </p:cNvSpPr>
          <p:nvPr>
            <p:ph idx="1"/>
          </p:nvPr>
        </p:nvSpPr>
        <p:spPr>
          <a:xfrm>
            <a:off x="769257" y="3624943"/>
            <a:ext cx="10858500" cy="1534886"/>
          </a:xfrm>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帧校验序列是</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协议的错误检测字段</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它含有一个两字节或一个四字节的</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循环冗余校验</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(CRC)</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码</a:t>
            </a:r>
          </a:p>
          <a:p>
            <a:pPr marL="536575" marR="0" lvl="1" indent="-271463"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常用</a:t>
            </a:r>
            <a:r>
              <a:rPr kumimoji="0" lang="en-US" altLang="zh-CN" sz="2400" b="0" i="0" u="none" strike="noStrike" kern="1200" cap="none" spc="0" normalizeH="0" baseline="0" noProof="0" dirty="0">
                <a:ln>
                  <a:noFill/>
                </a:ln>
                <a:solidFill>
                  <a:srgbClr val="000000"/>
                </a:solidFill>
                <a:effectLst/>
                <a:uLnTx/>
                <a:uFillTx/>
                <a:cs typeface="+mn-ea"/>
                <a:sym typeface="+mn-lt"/>
              </a:rPr>
              <a:t>CRC-CCITT</a:t>
            </a:r>
            <a:r>
              <a:rPr kumimoji="0" lang="zh-CN" altLang="en-US" sz="2400" b="0" i="0" u="none" strike="noStrike" kern="1200" cap="none" spc="0" normalizeH="0" baseline="0" noProof="0" dirty="0">
                <a:ln>
                  <a:noFill/>
                </a:ln>
                <a:solidFill>
                  <a:srgbClr val="000000"/>
                </a:solidFill>
                <a:effectLst/>
                <a:uLnTx/>
                <a:uFillTx/>
                <a:cs typeface="+mn-ea"/>
                <a:sym typeface="+mn-lt"/>
              </a:rPr>
              <a:t>：</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16</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12</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5</a:t>
            </a:r>
            <a:r>
              <a:rPr kumimoji="0" lang="en-US" altLang="zh-CN" sz="2400" b="0" i="0" u="none" strike="noStrike" kern="1200" cap="none" spc="0" normalizeH="0" baseline="0" noProof="0" dirty="0">
                <a:ln>
                  <a:noFill/>
                </a:ln>
                <a:solidFill>
                  <a:srgbClr val="000000"/>
                </a:solidFill>
                <a:effectLst/>
                <a:uLnTx/>
                <a:uFillTx/>
                <a:cs typeface="+mn-ea"/>
                <a:sym typeface="+mn-lt"/>
              </a:rPr>
              <a:t>+1</a:t>
            </a:r>
          </a:p>
          <a:p>
            <a:endParaRPr lang="zh-CN" altLang="en-US" dirty="0"/>
          </a:p>
        </p:txBody>
      </p:sp>
      <p:sp>
        <p:nvSpPr>
          <p:cNvPr id="4" name="灯片编号占位符 3">
            <a:extLst>
              <a:ext uri="{FF2B5EF4-FFF2-40B4-BE49-F238E27FC236}">
                <a16:creationId xmlns:a16="http://schemas.microsoft.com/office/drawing/2014/main" id="{C53E5ADE-7161-F6B9-C058-42E3D45708DD}"/>
              </a:ext>
            </a:extLst>
          </p:cNvPr>
          <p:cNvSpPr>
            <a:spLocks noGrp="1"/>
          </p:cNvSpPr>
          <p:nvPr>
            <p:ph type="sldNum" sz="quarter" idx="12"/>
          </p:nvPr>
        </p:nvSpPr>
        <p:spPr/>
        <p:txBody>
          <a:bodyPr/>
          <a:lstStyle/>
          <a:p>
            <a:fld id="{C8BB1146-E542-4D4E-B8E9-6919A11DDD48}" type="slidenum">
              <a:rPr lang="en-US" smtClean="0"/>
              <a:t>92</a:t>
            </a:fld>
            <a:endParaRPr lang="en-US"/>
          </a:p>
        </p:txBody>
      </p:sp>
      <p:grpSp>
        <p:nvGrpSpPr>
          <p:cNvPr id="5" name="Group 4">
            <a:extLst>
              <a:ext uri="{FF2B5EF4-FFF2-40B4-BE49-F238E27FC236}">
                <a16:creationId xmlns:a16="http://schemas.microsoft.com/office/drawing/2014/main" id="{D56AAD36-A229-3AFE-BA78-638AD03A7832}"/>
              </a:ext>
            </a:extLst>
          </p:cNvPr>
          <p:cNvGrpSpPr>
            <a:grpSpLocks/>
          </p:cNvGrpSpPr>
          <p:nvPr/>
        </p:nvGrpSpPr>
        <p:grpSpPr bwMode="auto">
          <a:xfrm>
            <a:off x="2364732" y="1673423"/>
            <a:ext cx="7559973" cy="673375"/>
            <a:chOff x="657" y="799"/>
            <a:chExt cx="4718" cy="369"/>
          </a:xfrm>
        </p:grpSpPr>
        <p:sp>
          <p:nvSpPr>
            <p:cNvPr id="6" name="Rectangle 5">
              <a:extLst>
                <a:ext uri="{FF2B5EF4-FFF2-40B4-BE49-F238E27FC236}">
                  <a16:creationId xmlns:a16="http://schemas.microsoft.com/office/drawing/2014/main" id="{F3A28177-8A60-2114-29CA-21670CFC6FFA}"/>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399A5FF7-9AEE-A726-D64F-1B441FA59AFE}"/>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6E2DFDC5-AEB4-D892-FAC0-58D9ED12675A}"/>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4FFAACAD-E46D-EA1A-06AB-D8B179677F49}"/>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1" name="Rectangle 10">
              <a:extLst>
                <a:ext uri="{FF2B5EF4-FFF2-40B4-BE49-F238E27FC236}">
                  <a16:creationId xmlns:a16="http://schemas.microsoft.com/office/drawing/2014/main" id="{8BB245B1-6188-C507-8F0A-40C3230C5123}"/>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grpSp>
      <p:sp>
        <p:nvSpPr>
          <p:cNvPr id="12" name="Rectangle 5">
            <a:extLst>
              <a:ext uri="{FF2B5EF4-FFF2-40B4-BE49-F238E27FC236}">
                <a16:creationId xmlns:a16="http://schemas.microsoft.com/office/drawing/2014/main" id="{22068412-5F59-9145-873D-EA0C2955AC94}"/>
              </a:ext>
            </a:extLst>
          </p:cNvPr>
          <p:cNvSpPr>
            <a:spLocks noChangeArrowheads="1"/>
          </p:cNvSpPr>
          <p:nvPr/>
        </p:nvSpPr>
        <p:spPr bwMode="auto">
          <a:xfrm>
            <a:off x="7091719" y="1673422"/>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Tree>
    <p:extLst>
      <p:ext uri="{BB962C8B-B14F-4D97-AF65-F5344CB8AC3E}">
        <p14:creationId xmlns:p14="http://schemas.microsoft.com/office/powerpoint/2010/main" val="11601952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F0CCA-11F1-F4E4-7DA0-FEA9862CC08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监控帧的使用方式</a:t>
            </a:r>
            <a:endParaRPr lang="zh-CN" altLang="en-US" dirty="0"/>
          </a:p>
        </p:txBody>
      </p:sp>
      <p:sp>
        <p:nvSpPr>
          <p:cNvPr id="3" name="内容占位符 2">
            <a:extLst>
              <a:ext uri="{FF2B5EF4-FFF2-40B4-BE49-F238E27FC236}">
                <a16:creationId xmlns:a16="http://schemas.microsoft.com/office/drawing/2014/main" id="{100EE25F-55EC-06B3-1BF2-65DD559B367E}"/>
              </a:ext>
            </a:extLst>
          </p:cNvPr>
          <p:cNvSpPr>
            <a:spLocks noGrp="1"/>
          </p:cNvSpPr>
          <p:nvPr>
            <p:ph idx="1"/>
          </p:nvPr>
        </p:nvSpPr>
        <p:spPr>
          <a:xfrm>
            <a:off x="779670" y="3538330"/>
            <a:ext cx="10858500" cy="2410240"/>
          </a:xfrm>
        </p:spPr>
        <p:txBody>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帧没有信息字段，但通过控制字段给接收方带去了某种信息</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信息的含义需要通过</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帧的类别码和传输上下文来获得。 有</a:t>
            </a:r>
            <a:r>
              <a:rPr kumimoji="0" lang="en-US" altLang="zh-CN" sz="2400" b="0" i="0" u="none" strike="noStrike" kern="1200" cap="none" spc="0" normalizeH="0" baseline="0" noProof="0" dirty="0">
                <a:ln>
                  <a:noFill/>
                </a:ln>
                <a:solidFill>
                  <a:srgbClr val="000000"/>
                </a:solidFill>
                <a:effectLst/>
                <a:uLnTx/>
                <a:uFillTx/>
                <a:cs typeface="+mn-ea"/>
                <a:sym typeface="+mn-lt"/>
              </a:rPr>
              <a:t>4</a:t>
            </a:r>
            <a:r>
              <a:rPr kumimoji="0" lang="zh-CN" altLang="en-US" sz="2400" b="0" i="0" u="none" strike="noStrike" kern="1200" cap="none" spc="0" normalizeH="0" baseline="0" noProof="0" dirty="0">
                <a:ln>
                  <a:noFill/>
                </a:ln>
                <a:solidFill>
                  <a:srgbClr val="000000"/>
                </a:solidFill>
                <a:effectLst/>
                <a:uLnTx/>
                <a:uFillTx/>
                <a:cs typeface="+mn-ea"/>
                <a:sym typeface="+mn-lt"/>
              </a:rPr>
              <a:t>种控制信息：</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接收就绪</a:t>
            </a:r>
            <a:r>
              <a:rPr kumimoji="0" lang="en-US" altLang="zh-CN" sz="2000" b="0" i="0" u="none" strike="noStrike" kern="1200" cap="none" spc="0" normalizeH="0" baseline="0" noProof="0" dirty="0">
                <a:ln>
                  <a:noFill/>
                </a:ln>
                <a:solidFill>
                  <a:srgbClr val="000000"/>
                </a:solidFill>
                <a:effectLst/>
                <a:uLnTx/>
                <a:uFillTx/>
                <a:cs typeface="+mn-ea"/>
                <a:sym typeface="+mn-lt"/>
              </a:rPr>
              <a:t>(RR)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接收未就绪</a:t>
            </a:r>
            <a:r>
              <a:rPr kumimoji="0" lang="en-US" altLang="zh-CN" sz="2000" b="0" i="0" u="none" strike="noStrike" kern="1200" cap="none" spc="0" normalizeH="0" baseline="0" noProof="0" dirty="0">
                <a:ln>
                  <a:noFill/>
                </a:ln>
                <a:solidFill>
                  <a:srgbClr val="000000"/>
                </a:solidFill>
                <a:effectLst/>
                <a:uLnTx/>
                <a:uFillTx/>
                <a:cs typeface="+mn-ea"/>
                <a:sym typeface="+mn-lt"/>
              </a:rPr>
              <a:t>(RNR)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拒绝</a:t>
            </a:r>
            <a:r>
              <a:rPr kumimoji="0" lang="en-US" altLang="zh-CN" sz="2000" b="0" i="0" u="none" strike="noStrike" kern="1200" cap="none" spc="0" normalizeH="0" baseline="0" noProof="0" dirty="0">
                <a:ln>
                  <a:noFill/>
                </a:ln>
                <a:solidFill>
                  <a:srgbClr val="000000"/>
                </a:solidFill>
                <a:effectLst/>
                <a:uLnTx/>
                <a:uFillTx/>
                <a:cs typeface="+mn-ea"/>
                <a:sym typeface="+mn-lt"/>
              </a:rPr>
              <a:t>(REJ)</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选择拒绝</a:t>
            </a:r>
            <a:r>
              <a:rPr kumimoji="0" lang="en-US" altLang="zh-CN" sz="2000" b="0" i="0" u="none" strike="noStrike" kern="1200" cap="none" spc="0" normalizeH="0" baseline="0" noProof="0" dirty="0">
                <a:ln>
                  <a:noFill/>
                </a:ln>
                <a:solidFill>
                  <a:srgbClr val="000000"/>
                </a:solidFill>
                <a:effectLst/>
                <a:uLnTx/>
                <a:uFillTx/>
                <a:cs typeface="+mn-ea"/>
                <a:sym typeface="+mn-lt"/>
              </a:rPr>
              <a:t>(SREJ)</a:t>
            </a:r>
            <a:r>
              <a:rPr kumimoji="0" lang="zh-CN" altLang="en-US" sz="2000" b="0" i="0" u="none" strike="noStrike" kern="1200" cap="none" spc="0" normalizeH="0" baseline="0" noProof="0" dirty="0">
                <a:ln>
                  <a:noFill/>
                </a:ln>
                <a:solidFill>
                  <a:srgbClr val="000000"/>
                </a:solidFill>
                <a:effectLst/>
                <a:uLnTx/>
                <a:uFillTx/>
                <a:cs typeface="+mn-ea"/>
                <a:sym typeface="+mn-lt"/>
              </a:rPr>
              <a:t>帧</a:t>
            </a:r>
            <a:endParaRPr lang="zh-CN" altLang="en-US" dirty="0"/>
          </a:p>
        </p:txBody>
      </p:sp>
      <p:sp>
        <p:nvSpPr>
          <p:cNvPr id="4" name="灯片编号占位符 3">
            <a:extLst>
              <a:ext uri="{FF2B5EF4-FFF2-40B4-BE49-F238E27FC236}">
                <a16:creationId xmlns:a16="http://schemas.microsoft.com/office/drawing/2014/main" id="{C47C1F67-4AD3-3078-D9C1-1821990B03A5}"/>
              </a:ext>
            </a:extLst>
          </p:cNvPr>
          <p:cNvSpPr>
            <a:spLocks noGrp="1"/>
          </p:cNvSpPr>
          <p:nvPr>
            <p:ph type="sldNum" sz="quarter" idx="12"/>
          </p:nvPr>
        </p:nvSpPr>
        <p:spPr/>
        <p:txBody>
          <a:bodyPr/>
          <a:lstStyle/>
          <a:p>
            <a:fld id="{C8BB1146-E542-4D4E-B8E9-6919A11DDD48}" type="slidenum">
              <a:rPr lang="en-US" smtClean="0"/>
              <a:t>93</a:t>
            </a:fld>
            <a:endParaRPr lang="en-US"/>
          </a:p>
        </p:txBody>
      </p:sp>
      <p:grpSp>
        <p:nvGrpSpPr>
          <p:cNvPr id="5" name="Group 4">
            <a:extLst>
              <a:ext uri="{FF2B5EF4-FFF2-40B4-BE49-F238E27FC236}">
                <a16:creationId xmlns:a16="http://schemas.microsoft.com/office/drawing/2014/main" id="{E13210F4-411A-D32A-7DCD-47CE98465424}"/>
              </a:ext>
            </a:extLst>
          </p:cNvPr>
          <p:cNvGrpSpPr>
            <a:grpSpLocks/>
          </p:cNvGrpSpPr>
          <p:nvPr/>
        </p:nvGrpSpPr>
        <p:grpSpPr bwMode="auto">
          <a:xfrm>
            <a:off x="1636918" y="1316245"/>
            <a:ext cx="7937501" cy="585788"/>
            <a:chOff x="-668" y="2840"/>
            <a:chExt cx="5000" cy="369"/>
          </a:xfrm>
        </p:grpSpPr>
        <p:sp>
          <p:nvSpPr>
            <p:cNvPr id="6" name="Rectangle 5">
              <a:extLst>
                <a:ext uri="{FF2B5EF4-FFF2-40B4-BE49-F238E27FC236}">
                  <a16:creationId xmlns:a16="http://schemas.microsoft.com/office/drawing/2014/main" id="{90198AEE-ECB9-F6F1-0540-6E18051E6668}"/>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6">
              <a:extLst>
                <a:ext uri="{FF2B5EF4-FFF2-40B4-BE49-F238E27FC236}">
                  <a16:creationId xmlns:a16="http://schemas.microsoft.com/office/drawing/2014/main" id="{C3D06F0C-6913-BAAA-A0F9-00CE9030A0F9}"/>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9" name="Rectangle 8">
              <a:extLst>
                <a:ext uri="{FF2B5EF4-FFF2-40B4-BE49-F238E27FC236}">
                  <a16:creationId xmlns:a16="http://schemas.microsoft.com/office/drawing/2014/main" id="{D639D9AC-EFFF-F758-998B-2D880DD8C0BB}"/>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0" name="Rectangle 9">
              <a:extLst>
                <a:ext uri="{FF2B5EF4-FFF2-40B4-BE49-F238E27FC236}">
                  <a16:creationId xmlns:a16="http://schemas.microsoft.com/office/drawing/2014/main" id="{BA6613C6-3723-7CC7-3255-A24B1C128287}"/>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1" name="Text Box 10">
              <a:extLst>
                <a:ext uri="{FF2B5EF4-FFF2-40B4-BE49-F238E27FC236}">
                  <a16:creationId xmlns:a16="http://schemas.microsoft.com/office/drawing/2014/main" id="{BEEDF316-AA7F-C3D3-D141-B4A12AE99383}"/>
                </a:ext>
              </a:extLst>
            </p:cNvPr>
            <p:cNvSpPr txBox="1">
              <a:spLocks noChangeArrowheads="1"/>
            </p:cNvSpPr>
            <p:nvPr/>
          </p:nvSpPr>
          <p:spPr bwMode="auto">
            <a:xfrm>
              <a:off x="-668" y="2879"/>
              <a:ext cx="1473"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监控帧（</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a:t>
              </a:r>
            </a:p>
          </p:txBody>
        </p:sp>
      </p:grpSp>
      <p:grpSp>
        <p:nvGrpSpPr>
          <p:cNvPr id="12" name="Group 64">
            <a:extLst>
              <a:ext uri="{FF2B5EF4-FFF2-40B4-BE49-F238E27FC236}">
                <a16:creationId xmlns:a16="http://schemas.microsoft.com/office/drawing/2014/main" id="{4FECCC59-647E-179D-9EA7-1AD3FC80A2C4}"/>
              </a:ext>
            </a:extLst>
          </p:cNvPr>
          <p:cNvGrpSpPr>
            <a:grpSpLocks/>
          </p:cNvGrpSpPr>
          <p:nvPr/>
        </p:nvGrpSpPr>
        <p:grpSpPr bwMode="auto">
          <a:xfrm>
            <a:off x="4626735" y="2455655"/>
            <a:ext cx="4679950" cy="585788"/>
            <a:chOff x="1247" y="2750"/>
            <a:chExt cx="2540" cy="369"/>
          </a:xfrm>
        </p:grpSpPr>
        <p:sp>
          <p:nvSpPr>
            <p:cNvPr id="13" name="Rectangle 31">
              <a:extLst>
                <a:ext uri="{FF2B5EF4-FFF2-40B4-BE49-F238E27FC236}">
                  <a16:creationId xmlns:a16="http://schemas.microsoft.com/office/drawing/2014/main" id="{CEE29DA1-BC1D-EA3F-4B4E-69292614CC35}"/>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4" name="Rectangle 32">
              <a:extLst>
                <a:ext uri="{FF2B5EF4-FFF2-40B4-BE49-F238E27FC236}">
                  <a16:creationId xmlns:a16="http://schemas.microsoft.com/office/drawing/2014/main" id="{93F39CCB-6E4F-CC17-19DB-DFCF521CEE13}"/>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5" name="Rectangle 33">
              <a:extLst>
                <a:ext uri="{FF2B5EF4-FFF2-40B4-BE49-F238E27FC236}">
                  <a16:creationId xmlns:a16="http://schemas.microsoft.com/office/drawing/2014/main" id="{A273C9C7-7C9D-C8F5-8F6F-A4A10AD69874}"/>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16" name="Rectangle 47">
              <a:extLst>
                <a:ext uri="{FF2B5EF4-FFF2-40B4-BE49-F238E27FC236}">
                  <a16:creationId xmlns:a16="http://schemas.microsoft.com/office/drawing/2014/main" id="{F0884579-DB65-FF99-8555-3CB5738CA152}"/>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17" name="Rectangle 48">
              <a:extLst>
                <a:ext uri="{FF2B5EF4-FFF2-40B4-BE49-F238E27FC236}">
                  <a16:creationId xmlns:a16="http://schemas.microsoft.com/office/drawing/2014/main" id="{E0E5206E-546A-7875-DE2E-C846D2DBDB6B}"/>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18" name="Line 21">
            <a:extLst>
              <a:ext uri="{FF2B5EF4-FFF2-40B4-BE49-F238E27FC236}">
                <a16:creationId xmlns:a16="http://schemas.microsoft.com/office/drawing/2014/main" id="{0FEC0EF5-8B3D-B6AD-7817-23ECEA03DF94}"/>
              </a:ext>
            </a:extLst>
          </p:cNvPr>
          <p:cNvSpPr>
            <a:spLocks noChangeShapeType="1"/>
          </p:cNvSpPr>
          <p:nvPr/>
        </p:nvSpPr>
        <p:spPr bwMode="auto">
          <a:xfrm flipH="1">
            <a:off x="4625812" y="1902033"/>
            <a:ext cx="1169989"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1">
            <a:extLst>
              <a:ext uri="{FF2B5EF4-FFF2-40B4-BE49-F238E27FC236}">
                <a16:creationId xmlns:a16="http://schemas.microsoft.com/office/drawing/2014/main" id="{EB4FE4B2-AFEA-9517-EBDE-8D995E79A54F}"/>
              </a:ext>
            </a:extLst>
          </p:cNvPr>
          <p:cNvSpPr>
            <a:spLocks noChangeShapeType="1"/>
          </p:cNvSpPr>
          <p:nvPr/>
        </p:nvSpPr>
        <p:spPr bwMode="auto">
          <a:xfrm>
            <a:off x="6796662" y="1902034"/>
            <a:ext cx="2510024"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Rectangle 5">
            <a:extLst>
              <a:ext uri="{FF2B5EF4-FFF2-40B4-BE49-F238E27FC236}">
                <a16:creationId xmlns:a16="http://schemas.microsoft.com/office/drawing/2014/main" id="{686A8419-C5DC-67AD-9D15-952035E2CF42}"/>
              </a:ext>
            </a:extLst>
          </p:cNvPr>
          <p:cNvSpPr>
            <a:spLocks noChangeArrowheads="1"/>
          </p:cNvSpPr>
          <p:nvPr/>
        </p:nvSpPr>
        <p:spPr bwMode="auto">
          <a:xfrm>
            <a:off x="5827920" y="1316244"/>
            <a:ext cx="935038" cy="58578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Tree>
    <p:extLst>
      <p:ext uri="{BB962C8B-B14F-4D97-AF65-F5344CB8AC3E}">
        <p14:creationId xmlns:p14="http://schemas.microsoft.com/office/powerpoint/2010/main" val="3113637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BB42-2173-12EE-BF81-6F2C85066DBD}"/>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B763AE8C-FF0F-F575-B4EE-285BC1DD46EB}"/>
              </a:ext>
            </a:extLst>
          </p:cNvPr>
          <p:cNvSpPr>
            <a:spLocks noGrp="1"/>
          </p:cNvSpPr>
          <p:nvPr>
            <p:ph idx="1"/>
          </p:nvPr>
        </p:nvSpPr>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接收就绪帧有四种使用方式，各有不同意义：</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：接收站本身没有数据信息发送时，用一个接收就绪帧作为应答帧来对所接收的数据帧进行应答。</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查询</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：当主站点询问从站点是否有数据发送时，向从站点发送一个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对查询的否定应答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(POLL.NAK)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：从站点用一个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帧回答主站点的查询，通知主站点它没有数据发送。如果从站点有数据发送，从站点用 </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帧来响应查询。</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对选择的肯定应答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(SEL.ACK)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：如果从站点收到了主站点的选择帧，并且从站点准备好从主站接收数据，它用一个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帧回答主站点的选择。</a:t>
            </a:r>
          </a:p>
          <a:p>
            <a:endParaRPr lang="zh-CN" altLang="en-US" dirty="0"/>
          </a:p>
        </p:txBody>
      </p:sp>
      <p:sp>
        <p:nvSpPr>
          <p:cNvPr id="4" name="灯片编号占位符 3">
            <a:extLst>
              <a:ext uri="{FF2B5EF4-FFF2-40B4-BE49-F238E27FC236}">
                <a16:creationId xmlns:a16="http://schemas.microsoft.com/office/drawing/2014/main" id="{906D9A39-4846-440D-D084-135B0EE042FC}"/>
              </a:ext>
            </a:extLst>
          </p:cNvPr>
          <p:cNvSpPr>
            <a:spLocks noGrp="1"/>
          </p:cNvSpPr>
          <p:nvPr>
            <p:ph type="sldNum" sz="quarter" idx="12"/>
          </p:nvPr>
        </p:nvSpPr>
        <p:spPr/>
        <p:txBody>
          <a:bodyPr/>
          <a:lstStyle/>
          <a:p>
            <a:fld id="{C8BB1146-E542-4D4E-B8E9-6919A11DDD48}" type="slidenum">
              <a:rPr lang="en-US" smtClean="0"/>
              <a:t>94</a:t>
            </a:fld>
            <a:endParaRPr lang="en-US"/>
          </a:p>
        </p:txBody>
      </p:sp>
    </p:spTree>
    <p:extLst>
      <p:ext uri="{BB962C8B-B14F-4D97-AF65-F5344CB8AC3E}">
        <p14:creationId xmlns:p14="http://schemas.microsoft.com/office/powerpoint/2010/main" val="1740322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DB3C4-7C9F-A302-7706-0A59FFFBA69C}"/>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监控帧：接收未就绪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(RNR)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949DFB56-1479-BF1B-0413-9948B5CDB376}"/>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接收未就绪帧有三种使用方式：</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：接收方向发送方返回的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RNR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帧有两个意思。</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应答，表示接收方收到了编号在</a:t>
            </a:r>
            <a:r>
              <a:rPr kumimoji="0" lang="en-US" altLang="zh-CN" sz="2200" b="0" i="0" u="none" strike="noStrike" kern="1200" cap="none" spc="0" normalizeH="0" baseline="0" noProof="0" dirty="0">
                <a:ln>
                  <a:noFill/>
                </a:ln>
                <a:solidFill>
                  <a:srgbClr val="000000"/>
                </a:solidFill>
                <a:effectLst/>
                <a:uLnTx/>
                <a:uFillTx/>
                <a:cs typeface="+mn-ea"/>
                <a:sym typeface="+mn-lt"/>
              </a:rPr>
              <a:t>N(R)</a:t>
            </a:r>
            <a:r>
              <a:rPr kumimoji="0" lang="zh-CN" altLang="en-US" sz="2200" b="0" i="0" u="none" strike="noStrike" kern="1200" cap="none" spc="0" normalizeH="0" baseline="0" noProof="0" dirty="0">
                <a:ln>
                  <a:noFill/>
                </a:ln>
                <a:solidFill>
                  <a:srgbClr val="000000"/>
                </a:solidFill>
                <a:effectLst/>
                <a:uLnTx/>
                <a:uFillTx/>
                <a:cs typeface="+mn-ea"/>
                <a:sym typeface="+mn-lt"/>
              </a:rPr>
              <a:t>以前的所有帧。</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要求发送方暂停发送，直到发送方收到一个</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帧为止。</a:t>
            </a:r>
          </a:p>
          <a:p>
            <a:pPr marL="715963" lvl="1" indent="-358775">
              <a:spcBef>
                <a:spcPct val="0"/>
              </a:spcBef>
              <a:defRPr/>
            </a:pPr>
            <a:r>
              <a:rPr lang="zh-CN" altLang="en-US" dirty="0">
                <a:solidFill>
                  <a:srgbClr val="000000"/>
                </a:solidFill>
                <a:latin typeface="+mn-ea"/>
                <a:cs typeface="+mn-ea"/>
                <a:sym typeface="+mn-lt"/>
              </a:rPr>
              <a:t>选择</a:t>
            </a:r>
            <a:r>
              <a:rPr lang="en-US" altLang="zh-CN" dirty="0">
                <a:solidFill>
                  <a:srgbClr val="000000"/>
                </a:solidFill>
                <a:latin typeface="+mn-ea"/>
                <a:cs typeface="+mn-ea"/>
                <a:sym typeface="+mn-lt"/>
              </a:rPr>
              <a:t>(SEL) </a:t>
            </a:r>
            <a:r>
              <a:rPr lang="zh-CN" altLang="en-US" dirty="0">
                <a:solidFill>
                  <a:srgbClr val="000000"/>
                </a:solidFill>
                <a:latin typeface="+mn-ea"/>
                <a:cs typeface="+mn-ea"/>
                <a:sym typeface="+mn-lt"/>
              </a:rPr>
              <a:t>：当主站点想要向某个从站点发送数据时，它通过发送一个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位置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帧来通知从站点。</a:t>
            </a:r>
          </a:p>
          <a:p>
            <a:pPr marL="715963" lvl="1" indent="-358775">
              <a:spcBef>
                <a:spcPct val="0"/>
              </a:spcBef>
              <a:defRPr/>
            </a:pPr>
            <a:r>
              <a:rPr lang="zh-CN" altLang="en-US" dirty="0">
                <a:solidFill>
                  <a:srgbClr val="000000"/>
                </a:solidFill>
                <a:latin typeface="+mn-ea"/>
                <a:cs typeface="+mn-ea"/>
                <a:sym typeface="+mn-lt"/>
              </a:rPr>
              <a:t>对选择的否定应答</a:t>
            </a:r>
            <a:r>
              <a:rPr lang="en-US" altLang="zh-CN" dirty="0">
                <a:solidFill>
                  <a:srgbClr val="000000"/>
                </a:solidFill>
                <a:latin typeface="+mn-ea"/>
                <a:cs typeface="+mn-ea"/>
                <a:sym typeface="+mn-lt"/>
              </a:rPr>
              <a:t>(SEL.NAK) </a:t>
            </a:r>
            <a:r>
              <a:rPr lang="zh-CN" altLang="en-US" dirty="0">
                <a:solidFill>
                  <a:srgbClr val="000000"/>
                </a:solidFill>
                <a:latin typeface="+mn-ea"/>
                <a:cs typeface="+mn-ea"/>
                <a:sym typeface="+mn-lt"/>
              </a:rPr>
              <a:t>：当选择的从设备不能接收数据时，它回答一个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a:t>
            </a:r>
          </a:p>
          <a:p>
            <a:endParaRPr lang="zh-CN" altLang="en-US" dirty="0"/>
          </a:p>
        </p:txBody>
      </p:sp>
      <p:sp>
        <p:nvSpPr>
          <p:cNvPr id="4" name="灯片编号占位符 3">
            <a:extLst>
              <a:ext uri="{FF2B5EF4-FFF2-40B4-BE49-F238E27FC236}">
                <a16:creationId xmlns:a16="http://schemas.microsoft.com/office/drawing/2014/main" id="{646B507A-FF49-2ADC-0B19-A80D2F59940B}"/>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2169973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0F3D4-CB16-0B8B-4122-2D2F4931716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帧和</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3A00C3CC-91B6-8937-6470-8A6D33234E31}"/>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拒绝 </a:t>
            </a:r>
            <a:r>
              <a:rPr kumimoji="0" lang="en-US" altLang="zh-CN"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在回退</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自动重传请求中，当接收方没有要发送的数据用来捎带应答信息时，返回的一个否定应答帧。</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帧中，</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N(R)</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域指明了损坏帧的序号，损坏帧及其以后所有帧必须重发。</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a:spcBef>
                <a:spcPct val="0"/>
              </a:spcBef>
              <a:defRPr/>
            </a:pPr>
            <a:r>
              <a:rPr lang="zh-CN" altLang="en-US" dirty="0">
                <a:solidFill>
                  <a:srgbClr val="000000"/>
                </a:solidFill>
                <a:latin typeface="+mn-ea"/>
                <a:cs typeface="+mn-ea"/>
                <a:sym typeface="+mn-lt"/>
              </a:rPr>
              <a:t>选择拒绝 </a:t>
            </a:r>
            <a:r>
              <a:rPr lang="en-US" altLang="zh-CN" dirty="0">
                <a:solidFill>
                  <a:srgbClr val="000000"/>
                </a:solidFill>
                <a:latin typeface="+mn-ea"/>
                <a:cs typeface="+mn-ea"/>
                <a:sym typeface="+mn-lt"/>
              </a:rPr>
              <a:t>SREJ </a:t>
            </a:r>
            <a:r>
              <a:rPr lang="zh-CN" altLang="en-US" dirty="0">
                <a:solidFill>
                  <a:srgbClr val="000000"/>
                </a:solidFill>
                <a:latin typeface="+mn-ea"/>
                <a:cs typeface="+mn-ea"/>
                <a:sym typeface="+mn-lt"/>
              </a:rPr>
              <a:t>帧</a:t>
            </a:r>
            <a:endParaRPr lang="en-US" altLang="zh-CN"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zh-CN" altLang="en-US" sz="2000" dirty="0">
                <a:solidFill>
                  <a:srgbClr val="000000"/>
                </a:solidFill>
                <a:latin typeface="+mn-ea"/>
                <a:cs typeface="+mn-ea"/>
                <a:sym typeface="+mn-lt"/>
              </a:rPr>
              <a:t>在选择拒绝自动重复请求中，当接收方收到一个损坏帧时，它用一个选择拒绝帧告诉发送方哪一帧被损坏。</a:t>
            </a:r>
            <a:endParaRPr lang="en-US" altLang="zh-CN" sz="2000"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en-US" altLang="zh-CN" sz="2000" dirty="0">
                <a:solidFill>
                  <a:srgbClr val="000000"/>
                </a:solidFill>
                <a:latin typeface="+mn-ea"/>
                <a:cs typeface="+mn-ea"/>
                <a:sym typeface="+mn-lt"/>
              </a:rPr>
              <a:t>N(R)</a:t>
            </a:r>
            <a:r>
              <a:rPr lang="zh-CN" altLang="en-US" sz="2000" dirty="0">
                <a:solidFill>
                  <a:srgbClr val="000000"/>
                </a:solidFill>
                <a:latin typeface="+mn-ea"/>
                <a:cs typeface="+mn-ea"/>
                <a:sym typeface="+mn-lt"/>
              </a:rPr>
              <a:t>指明了被损坏帧的编号。被损坏的帧需要重发。</a:t>
            </a:r>
          </a:p>
          <a:p>
            <a:endParaRPr lang="zh-CN" altLang="en-US" dirty="0"/>
          </a:p>
        </p:txBody>
      </p:sp>
      <p:sp>
        <p:nvSpPr>
          <p:cNvPr id="4" name="灯片编号占位符 3">
            <a:extLst>
              <a:ext uri="{FF2B5EF4-FFF2-40B4-BE49-F238E27FC236}">
                <a16:creationId xmlns:a16="http://schemas.microsoft.com/office/drawing/2014/main" id="{94B67FCB-3813-EF39-C512-AFEBD5EC6D54}"/>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1975715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6026D-1F57-AD0C-D277-D0F5E25598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无编号帧的种类及意义</a:t>
            </a:r>
            <a:endParaRPr lang="zh-CN" altLang="en-US" dirty="0"/>
          </a:p>
        </p:txBody>
      </p:sp>
      <p:sp>
        <p:nvSpPr>
          <p:cNvPr id="3" name="内容占位符 2">
            <a:extLst>
              <a:ext uri="{FF2B5EF4-FFF2-40B4-BE49-F238E27FC236}">
                <a16:creationId xmlns:a16="http://schemas.microsoft.com/office/drawing/2014/main" id="{3B07FE0C-AE72-D945-30FC-0C03961F303D}"/>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无编号帧是用来在互连设备之间交换会话管理信息和控制信息的。</a:t>
            </a:r>
          </a:p>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无编号帧的控制字段中有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位编码位，这</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个编码位可用来表示</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32</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种不同类型的无编号帧。包含</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个基本功能类：</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方式设置</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无序号交互</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启动模式</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混杂形式</a:t>
            </a:r>
            <a:endParaRPr lang="zh-CN" altLang="en-US" dirty="0"/>
          </a:p>
        </p:txBody>
      </p:sp>
      <p:sp>
        <p:nvSpPr>
          <p:cNvPr id="4" name="灯片编号占位符 3">
            <a:extLst>
              <a:ext uri="{FF2B5EF4-FFF2-40B4-BE49-F238E27FC236}">
                <a16:creationId xmlns:a16="http://schemas.microsoft.com/office/drawing/2014/main" id="{B55E18E5-515D-596B-12C4-4D9BABC21F37}"/>
              </a:ext>
            </a:extLst>
          </p:cNvPr>
          <p:cNvSpPr>
            <a:spLocks noGrp="1"/>
          </p:cNvSpPr>
          <p:nvPr>
            <p:ph type="sldNum" sz="quarter" idx="12"/>
          </p:nvPr>
        </p:nvSpPr>
        <p:spPr/>
        <p:txBody>
          <a:bodyPr/>
          <a:lstStyle/>
          <a:p>
            <a:fld id="{C8BB1146-E542-4D4E-B8E9-6919A11DDD48}" type="slidenum">
              <a:rPr lang="en-US" smtClean="0"/>
              <a:t>97</a:t>
            </a:fld>
            <a:endParaRPr lang="en-US"/>
          </a:p>
        </p:txBody>
      </p:sp>
    </p:spTree>
    <p:extLst>
      <p:ext uri="{BB962C8B-B14F-4D97-AF65-F5344CB8AC3E}">
        <p14:creationId xmlns:p14="http://schemas.microsoft.com/office/powerpoint/2010/main" val="926365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1D8D9-5158-7077-A50F-E509953C2EC8}"/>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协议的通信实例：查询</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响应</a:t>
            </a:r>
            <a:endParaRPr lang="zh-CN" altLang="en-US" dirty="0"/>
          </a:p>
        </p:txBody>
      </p:sp>
      <p:sp>
        <p:nvSpPr>
          <p:cNvPr id="4" name="灯片编号占位符 3">
            <a:extLst>
              <a:ext uri="{FF2B5EF4-FFF2-40B4-BE49-F238E27FC236}">
                <a16:creationId xmlns:a16="http://schemas.microsoft.com/office/drawing/2014/main" id="{20816ADF-C173-6377-3983-D2E5032EC55E}"/>
              </a:ext>
            </a:extLst>
          </p:cNvPr>
          <p:cNvSpPr>
            <a:spLocks noGrp="1"/>
          </p:cNvSpPr>
          <p:nvPr>
            <p:ph type="sldNum" sz="quarter" idx="12"/>
          </p:nvPr>
        </p:nvSpPr>
        <p:spPr/>
        <p:txBody>
          <a:bodyPr/>
          <a:lstStyle/>
          <a:p>
            <a:fld id="{C8BB1146-E542-4D4E-B8E9-6919A11DDD48}" type="slidenum">
              <a:rPr lang="en-US" smtClean="0"/>
              <a:t>98</a:t>
            </a:fld>
            <a:endParaRPr lang="en-US"/>
          </a:p>
        </p:txBody>
      </p:sp>
      <p:sp>
        <p:nvSpPr>
          <p:cNvPr id="5" name="Line 6">
            <a:extLst>
              <a:ext uri="{FF2B5EF4-FFF2-40B4-BE49-F238E27FC236}">
                <a16:creationId xmlns:a16="http://schemas.microsoft.com/office/drawing/2014/main" id="{92A61E5F-B071-AE7E-E16B-BB1008DB4694}"/>
              </a:ext>
            </a:extLst>
          </p:cNvPr>
          <p:cNvSpPr>
            <a:spLocks noChangeShapeType="1"/>
          </p:cNvSpPr>
          <p:nvPr/>
        </p:nvSpPr>
        <p:spPr bwMode="auto">
          <a:xfrm flipV="1">
            <a:off x="2569416" y="2425354"/>
            <a:ext cx="7101014" cy="682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7">
            <a:extLst>
              <a:ext uri="{FF2B5EF4-FFF2-40B4-BE49-F238E27FC236}">
                <a16:creationId xmlns:a16="http://schemas.microsoft.com/office/drawing/2014/main" id="{CBE3E5C1-A3BE-849F-B9AF-C38F27FA6BC9}"/>
              </a:ext>
            </a:extLst>
          </p:cNvPr>
          <p:cNvSpPr>
            <a:spLocks noChangeShapeType="1"/>
          </p:cNvSpPr>
          <p:nvPr/>
        </p:nvSpPr>
        <p:spPr bwMode="auto">
          <a:xfrm flipV="1">
            <a:off x="5231780"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9">
            <a:extLst>
              <a:ext uri="{FF2B5EF4-FFF2-40B4-BE49-F238E27FC236}">
                <a16:creationId xmlns:a16="http://schemas.microsoft.com/office/drawing/2014/main" id="{59C307B7-C8ED-8192-84DD-3D911A6013B5}"/>
              </a:ext>
            </a:extLst>
          </p:cNvPr>
          <p:cNvSpPr>
            <a:spLocks noChangeShapeType="1"/>
          </p:cNvSpPr>
          <p:nvPr/>
        </p:nvSpPr>
        <p:spPr bwMode="auto">
          <a:xfrm flipV="1">
            <a:off x="7222505"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1">
            <a:extLst>
              <a:ext uri="{FF2B5EF4-FFF2-40B4-BE49-F238E27FC236}">
                <a16:creationId xmlns:a16="http://schemas.microsoft.com/office/drawing/2014/main" id="{EC4621C9-01DA-45B0-A870-5F7434B12670}"/>
              </a:ext>
            </a:extLst>
          </p:cNvPr>
          <p:cNvSpPr>
            <a:spLocks noChangeShapeType="1"/>
          </p:cNvSpPr>
          <p:nvPr/>
        </p:nvSpPr>
        <p:spPr bwMode="auto">
          <a:xfrm flipV="1">
            <a:off x="9135442"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3">
            <a:extLst>
              <a:ext uri="{FF2B5EF4-FFF2-40B4-BE49-F238E27FC236}">
                <a16:creationId xmlns:a16="http://schemas.microsoft.com/office/drawing/2014/main" id="{302CC3AA-3224-D048-C75C-A448521D98A0}"/>
              </a:ext>
            </a:extLst>
          </p:cNvPr>
          <p:cNvSpPr txBox="1">
            <a:spLocks noChangeArrowheads="1"/>
          </p:cNvSpPr>
          <p:nvPr/>
        </p:nvSpPr>
        <p:spPr bwMode="auto">
          <a:xfrm>
            <a:off x="1770589" y="147836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4">
            <a:extLst>
              <a:ext uri="{FF2B5EF4-FFF2-40B4-BE49-F238E27FC236}">
                <a16:creationId xmlns:a16="http://schemas.microsoft.com/office/drawing/2014/main" id="{5D560CED-5CAC-3DB5-D7B2-73265B6D8389}"/>
              </a:ext>
            </a:extLst>
          </p:cNvPr>
          <p:cNvSpPr txBox="1">
            <a:spLocks noChangeArrowheads="1"/>
          </p:cNvSpPr>
          <p:nvPr/>
        </p:nvSpPr>
        <p:spPr bwMode="auto">
          <a:xfrm>
            <a:off x="3860135"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5">
            <a:extLst>
              <a:ext uri="{FF2B5EF4-FFF2-40B4-BE49-F238E27FC236}">
                <a16:creationId xmlns:a16="http://schemas.microsoft.com/office/drawing/2014/main" id="{921B6830-2E8F-F551-346F-E07FAEB083E3}"/>
              </a:ext>
            </a:extLst>
          </p:cNvPr>
          <p:cNvSpPr txBox="1">
            <a:spLocks noChangeArrowheads="1"/>
          </p:cNvSpPr>
          <p:nvPr/>
        </p:nvSpPr>
        <p:spPr bwMode="auto">
          <a:xfrm>
            <a:off x="5839747"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6">
            <a:extLst>
              <a:ext uri="{FF2B5EF4-FFF2-40B4-BE49-F238E27FC236}">
                <a16:creationId xmlns:a16="http://schemas.microsoft.com/office/drawing/2014/main" id="{CB163E7E-DC5A-A9AD-C485-7B8517E998BD}"/>
              </a:ext>
            </a:extLst>
          </p:cNvPr>
          <p:cNvSpPr txBox="1">
            <a:spLocks noChangeArrowheads="1"/>
          </p:cNvSpPr>
          <p:nvPr/>
        </p:nvSpPr>
        <p:spPr bwMode="auto">
          <a:xfrm>
            <a:off x="7770077" y="170463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34">
            <a:extLst>
              <a:ext uri="{FF2B5EF4-FFF2-40B4-BE49-F238E27FC236}">
                <a16:creationId xmlns:a16="http://schemas.microsoft.com/office/drawing/2014/main" id="{D26BDFEE-36C4-036B-42D5-CE2B94DE731F}"/>
              </a:ext>
            </a:extLst>
          </p:cNvPr>
          <p:cNvSpPr>
            <a:spLocks noChangeShapeType="1"/>
          </p:cNvSpPr>
          <p:nvPr/>
        </p:nvSpPr>
        <p:spPr bwMode="auto">
          <a:xfrm>
            <a:off x="2540967" y="264125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36">
            <a:extLst>
              <a:ext uri="{FF2B5EF4-FFF2-40B4-BE49-F238E27FC236}">
                <a16:creationId xmlns:a16="http://schemas.microsoft.com/office/drawing/2014/main" id="{4EC8802D-F654-92C1-FAA6-21868FC33AF9}"/>
              </a:ext>
            </a:extLst>
          </p:cNvPr>
          <p:cNvSpPr>
            <a:spLocks noChangeShapeType="1"/>
          </p:cNvSpPr>
          <p:nvPr/>
        </p:nvSpPr>
        <p:spPr bwMode="auto">
          <a:xfrm>
            <a:off x="7222505" y="249679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42">
            <a:extLst>
              <a:ext uri="{FF2B5EF4-FFF2-40B4-BE49-F238E27FC236}">
                <a16:creationId xmlns:a16="http://schemas.microsoft.com/office/drawing/2014/main" id="{9EF65612-9CEF-853C-D599-4B18ECFF5F72}"/>
              </a:ext>
            </a:extLst>
          </p:cNvPr>
          <p:cNvSpPr>
            <a:spLocks noChangeShapeType="1"/>
          </p:cNvSpPr>
          <p:nvPr/>
        </p:nvSpPr>
        <p:spPr bwMode="auto">
          <a:xfrm>
            <a:off x="2540967" y="264125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43">
            <a:extLst>
              <a:ext uri="{FF2B5EF4-FFF2-40B4-BE49-F238E27FC236}">
                <a16:creationId xmlns:a16="http://schemas.microsoft.com/office/drawing/2014/main" id="{09F84476-B2A8-3DAC-07A8-6A2FACE38ADD}"/>
              </a:ext>
            </a:extLst>
          </p:cNvPr>
          <p:cNvSpPr>
            <a:spLocks noChangeShapeType="1"/>
          </p:cNvSpPr>
          <p:nvPr/>
        </p:nvSpPr>
        <p:spPr bwMode="auto">
          <a:xfrm>
            <a:off x="7222505" y="249679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44">
            <a:extLst>
              <a:ext uri="{FF2B5EF4-FFF2-40B4-BE49-F238E27FC236}">
                <a16:creationId xmlns:a16="http://schemas.microsoft.com/office/drawing/2014/main" id="{24DC61FD-E6CB-A1E9-BE19-F606E17DB59A}"/>
              </a:ext>
            </a:extLst>
          </p:cNvPr>
          <p:cNvSpPr>
            <a:spLocks noChangeShapeType="1"/>
          </p:cNvSpPr>
          <p:nvPr/>
        </p:nvSpPr>
        <p:spPr bwMode="auto">
          <a:xfrm>
            <a:off x="2540967" y="321751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45">
            <a:extLst>
              <a:ext uri="{FF2B5EF4-FFF2-40B4-BE49-F238E27FC236}">
                <a16:creationId xmlns:a16="http://schemas.microsoft.com/office/drawing/2014/main" id="{CF620CD0-9B4B-8382-1BE4-9DF3BD18225A}"/>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46">
            <a:extLst>
              <a:ext uri="{FF2B5EF4-FFF2-40B4-BE49-F238E27FC236}">
                <a16:creationId xmlns:a16="http://schemas.microsoft.com/office/drawing/2014/main" id="{A21EC569-E546-7DC8-B881-3F1308BDEFD7}"/>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47">
            <a:extLst>
              <a:ext uri="{FF2B5EF4-FFF2-40B4-BE49-F238E27FC236}">
                <a16:creationId xmlns:a16="http://schemas.microsoft.com/office/drawing/2014/main" id="{1B57A67F-61A9-CDF2-92A8-D819568D85D4}"/>
              </a:ext>
            </a:extLst>
          </p:cNvPr>
          <p:cNvSpPr>
            <a:spLocks noChangeShapeType="1"/>
          </p:cNvSpPr>
          <p:nvPr/>
        </p:nvSpPr>
        <p:spPr bwMode="auto">
          <a:xfrm>
            <a:off x="2540967" y="4946305"/>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48">
            <a:extLst>
              <a:ext uri="{FF2B5EF4-FFF2-40B4-BE49-F238E27FC236}">
                <a16:creationId xmlns:a16="http://schemas.microsoft.com/office/drawing/2014/main" id="{CB3C6BA1-43C6-97C8-E656-00D52B619E86}"/>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49">
            <a:extLst>
              <a:ext uri="{FF2B5EF4-FFF2-40B4-BE49-F238E27FC236}">
                <a16:creationId xmlns:a16="http://schemas.microsoft.com/office/drawing/2014/main" id="{186A7A07-0AAC-4798-6AC6-4D536718468D}"/>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51">
            <a:extLst>
              <a:ext uri="{FF2B5EF4-FFF2-40B4-BE49-F238E27FC236}">
                <a16:creationId xmlns:a16="http://schemas.microsoft.com/office/drawing/2014/main" id="{FD6BA68B-1327-8B98-9FD7-A00FE1726FFC}"/>
              </a:ext>
            </a:extLst>
          </p:cNvPr>
          <p:cNvSpPr>
            <a:spLocks noChangeArrowheads="1"/>
          </p:cNvSpPr>
          <p:nvPr/>
        </p:nvSpPr>
        <p:spPr bwMode="auto">
          <a:xfrm>
            <a:off x="3649042" y="3331818"/>
            <a:ext cx="2503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Rectangle 52">
            <a:extLst>
              <a:ext uri="{FF2B5EF4-FFF2-40B4-BE49-F238E27FC236}">
                <a16:creationId xmlns:a16="http://schemas.microsoft.com/office/drawing/2014/main" id="{AFC3FFA0-9550-79E5-A99D-8E4F829E8201}"/>
              </a:ext>
            </a:extLst>
          </p:cNvPr>
          <p:cNvSpPr>
            <a:spLocks noChangeArrowheads="1"/>
          </p:cNvSpPr>
          <p:nvPr/>
        </p:nvSpPr>
        <p:spPr bwMode="auto">
          <a:xfrm>
            <a:off x="3691314" y="2857155"/>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9" name="Rectangle 53">
            <a:extLst>
              <a:ext uri="{FF2B5EF4-FFF2-40B4-BE49-F238E27FC236}">
                <a16:creationId xmlns:a16="http://schemas.microsoft.com/office/drawing/2014/main" id="{79F11368-20A9-6D62-B68B-58BAD3DFB919}"/>
              </a:ext>
            </a:extLst>
          </p:cNvPr>
          <p:cNvSpPr>
            <a:spLocks noChangeArrowheads="1"/>
          </p:cNvSpPr>
          <p:nvPr/>
        </p:nvSpPr>
        <p:spPr bwMode="auto">
          <a:xfrm>
            <a:off x="3469655" y="3796956"/>
            <a:ext cx="2862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Rectangle 54">
            <a:extLst>
              <a:ext uri="{FF2B5EF4-FFF2-40B4-BE49-F238E27FC236}">
                <a16:creationId xmlns:a16="http://schemas.microsoft.com/office/drawing/2014/main" id="{470BB0C6-4DD1-E7C8-DD53-500FB92BABFB}"/>
              </a:ext>
            </a:extLst>
          </p:cNvPr>
          <p:cNvSpPr>
            <a:spLocks noChangeArrowheads="1"/>
          </p:cNvSpPr>
          <p:nvPr/>
        </p:nvSpPr>
        <p:spPr bwMode="auto">
          <a:xfrm>
            <a:off x="3397162" y="343341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1" name="Rectangle 55">
            <a:extLst>
              <a:ext uri="{FF2B5EF4-FFF2-40B4-BE49-F238E27FC236}">
                <a16:creationId xmlns:a16="http://schemas.microsoft.com/office/drawing/2014/main" id="{6A131970-5EB3-9D45-0E7B-625A91390413}"/>
              </a:ext>
            </a:extLst>
          </p:cNvPr>
          <p:cNvSpPr>
            <a:spLocks noChangeArrowheads="1"/>
          </p:cNvSpPr>
          <p:nvPr/>
        </p:nvSpPr>
        <p:spPr bwMode="auto">
          <a:xfrm>
            <a:off x="3469655" y="4262093"/>
            <a:ext cx="28622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Rectangle 56">
            <a:extLst>
              <a:ext uri="{FF2B5EF4-FFF2-40B4-BE49-F238E27FC236}">
                <a16:creationId xmlns:a16="http://schemas.microsoft.com/office/drawing/2014/main" id="{4F4CBF3F-B684-A2C5-16B3-A5CC0AB86CD2}"/>
              </a:ext>
            </a:extLst>
          </p:cNvPr>
          <p:cNvSpPr>
            <a:spLocks noChangeArrowheads="1"/>
          </p:cNvSpPr>
          <p:nvPr/>
        </p:nvSpPr>
        <p:spPr bwMode="auto">
          <a:xfrm>
            <a:off x="3397162" y="4009680"/>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[B,I,N(R)=0,N(S)=1,P/F=1]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3" name="Rectangle 57">
            <a:extLst>
              <a:ext uri="{FF2B5EF4-FFF2-40B4-BE49-F238E27FC236}">
                <a16:creationId xmlns:a16="http://schemas.microsoft.com/office/drawing/2014/main" id="{4A872496-4134-69FA-953D-755370CDD9AE}"/>
              </a:ext>
            </a:extLst>
          </p:cNvPr>
          <p:cNvSpPr>
            <a:spLocks noChangeArrowheads="1"/>
          </p:cNvSpPr>
          <p:nvPr/>
        </p:nvSpPr>
        <p:spPr bwMode="auto">
          <a:xfrm>
            <a:off x="3603006" y="4728818"/>
            <a:ext cx="2593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Rectangle 58">
            <a:extLst>
              <a:ext uri="{FF2B5EF4-FFF2-40B4-BE49-F238E27FC236}">
                <a16:creationId xmlns:a16="http://schemas.microsoft.com/office/drawing/2014/main" id="{93760347-7243-6E14-7437-19C1DCD01348}"/>
              </a:ext>
            </a:extLst>
          </p:cNvPr>
          <p:cNvSpPr>
            <a:spLocks noChangeArrowheads="1"/>
          </p:cNvSpPr>
          <p:nvPr/>
        </p:nvSpPr>
        <p:spPr bwMode="auto">
          <a:xfrm>
            <a:off x="3598339" y="4585942"/>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[B,RNR,N(R)=2,P/F=0]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pic>
        <p:nvPicPr>
          <p:cNvPr id="3" name="图形 2">
            <a:extLst>
              <a:ext uri="{FF2B5EF4-FFF2-40B4-BE49-F238E27FC236}">
                <a16:creationId xmlns:a16="http://schemas.microsoft.com/office/drawing/2014/main" id="{1E4B3EB3-A3DC-C5B1-B25E-38FA003398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3757" y="1552281"/>
            <a:ext cx="596045" cy="451292"/>
          </a:xfrm>
          <a:prstGeom prst="rect">
            <a:avLst/>
          </a:prstGeom>
        </p:spPr>
      </p:pic>
      <p:pic>
        <p:nvPicPr>
          <p:cNvPr id="35" name="图形 34">
            <a:extLst>
              <a:ext uri="{FF2B5EF4-FFF2-40B4-BE49-F238E27FC236}">
                <a16:creationId xmlns:a16="http://schemas.microsoft.com/office/drawing/2014/main" id="{AE31C1E6-99EC-1463-FD5A-51FFF9D0F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1659" y="1539881"/>
            <a:ext cx="596045" cy="451292"/>
          </a:xfrm>
          <a:prstGeom prst="rect">
            <a:avLst/>
          </a:prstGeom>
        </p:spPr>
      </p:pic>
      <p:pic>
        <p:nvPicPr>
          <p:cNvPr id="36" name="图形 35">
            <a:extLst>
              <a:ext uri="{FF2B5EF4-FFF2-40B4-BE49-F238E27FC236}">
                <a16:creationId xmlns:a16="http://schemas.microsoft.com/office/drawing/2014/main" id="{2B09C63F-E96D-5148-01BB-A9392D5A0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901" y="1574234"/>
            <a:ext cx="596045" cy="451292"/>
          </a:xfrm>
          <a:prstGeom prst="rect">
            <a:avLst/>
          </a:prstGeom>
        </p:spPr>
      </p:pic>
      <p:pic>
        <p:nvPicPr>
          <p:cNvPr id="37" name="图形 36">
            <a:extLst>
              <a:ext uri="{FF2B5EF4-FFF2-40B4-BE49-F238E27FC236}">
                <a16:creationId xmlns:a16="http://schemas.microsoft.com/office/drawing/2014/main" id="{AF311433-DEBF-10CA-AA81-EAC1610EC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4867" y="2003573"/>
            <a:ext cx="704549" cy="617209"/>
          </a:xfrm>
          <a:prstGeom prst="rect">
            <a:avLst/>
          </a:prstGeom>
        </p:spPr>
      </p:pic>
    </p:spTree>
    <p:extLst>
      <p:ext uri="{BB962C8B-B14F-4D97-AF65-F5344CB8AC3E}">
        <p14:creationId xmlns:p14="http://schemas.microsoft.com/office/powerpoint/2010/main" val="2558661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FAD13-139A-C9DB-BB56-58BA1942ED8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协议的通信实例：选择</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应答</a:t>
            </a:r>
            <a:endParaRPr lang="zh-CN" altLang="en-US" dirty="0"/>
          </a:p>
        </p:txBody>
      </p:sp>
      <p:sp>
        <p:nvSpPr>
          <p:cNvPr id="4" name="灯片编号占位符 3">
            <a:extLst>
              <a:ext uri="{FF2B5EF4-FFF2-40B4-BE49-F238E27FC236}">
                <a16:creationId xmlns:a16="http://schemas.microsoft.com/office/drawing/2014/main" id="{B778611A-BEF4-6599-709C-977324666B6A}"/>
              </a:ext>
            </a:extLst>
          </p:cNvPr>
          <p:cNvSpPr>
            <a:spLocks noGrp="1"/>
          </p:cNvSpPr>
          <p:nvPr>
            <p:ph type="sldNum" sz="quarter" idx="12"/>
          </p:nvPr>
        </p:nvSpPr>
        <p:spPr/>
        <p:txBody>
          <a:bodyPr/>
          <a:lstStyle/>
          <a:p>
            <a:fld id="{C8BB1146-E542-4D4E-B8E9-6919A11DDD48}" type="slidenum">
              <a:rPr lang="en-US" smtClean="0"/>
              <a:t>99</a:t>
            </a:fld>
            <a:endParaRPr lang="en-US"/>
          </a:p>
        </p:txBody>
      </p:sp>
      <p:sp>
        <p:nvSpPr>
          <p:cNvPr id="5" name="Line 4">
            <a:extLst>
              <a:ext uri="{FF2B5EF4-FFF2-40B4-BE49-F238E27FC236}">
                <a16:creationId xmlns:a16="http://schemas.microsoft.com/office/drawing/2014/main" id="{09FBE1AA-7DF6-54C0-9D14-05480B3EDEB1}"/>
              </a:ext>
            </a:extLst>
          </p:cNvPr>
          <p:cNvSpPr>
            <a:spLocks noChangeShapeType="1"/>
          </p:cNvSpPr>
          <p:nvPr/>
        </p:nvSpPr>
        <p:spPr bwMode="auto">
          <a:xfrm>
            <a:off x="2064785" y="2545385"/>
            <a:ext cx="741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5">
            <a:extLst>
              <a:ext uri="{FF2B5EF4-FFF2-40B4-BE49-F238E27FC236}">
                <a16:creationId xmlns:a16="http://schemas.microsoft.com/office/drawing/2014/main" id="{A9B91B20-3510-0FBD-A82D-FD4923D25F5D}"/>
              </a:ext>
            </a:extLst>
          </p:cNvPr>
          <p:cNvSpPr>
            <a:spLocks noChangeShapeType="1"/>
          </p:cNvSpPr>
          <p:nvPr/>
        </p:nvSpPr>
        <p:spPr bwMode="auto">
          <a:xfrm flipV="1">
            <a:off x="5042935"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7">
            <a:extLst>
              <a:ext uri="{FF2B5EF4-FFF2-40B4-BE49-F238E27FC236}">
                <a16:creationId xmlns:a16="http://schemas.microsoft.com/office/drawing/2014/main" id="{F0011E28-1894-F89C-3ED3-1158709BDF45}"/>
              </a:ext>
            </a:extLst>
          </p:cNvPr>
          <p:cNvSpPr>
            <a:spLocks noChangeShapeType="1"/>
          </p:cNvSpPr>
          <p:nvPr/>
        </p:nvSpPr>
        <p:spPr bwMode="auto">
          <a:xfrm flipV="1">
            <a:off x="7033660"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9">
            <a:extLst>
              <a:ext uri="{FF2B5EF4-FFF2-40B4-BE49-F238E27FC236}">
                <a16:creationId xmlns:a16="http://schemas.microsoft.com/office/drawing/2014/main" id="{84C385A8-1488-CEDE-97F4-CFDED6152413}"/>
              </a:ext>
            </a:extLst>
          </p:cNvPr>
          <p:cNvSpPr>
            <a:spLocks noChangeShapeType="1"/>
          </p:cNvSpPr>
          <p:nvPr/>
        </p:nvSpPr>
        <p:spPr bwMode="auto">
          <a:xfrm flipV="1">
            <a:off x="8946597"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1">
            <a:extLst>
              <a:ext uri="{FF2B5EF4-FFF2-40B4-BE49-F238E27FC236}">
                <a16:creationId xmlns:a16="http://schemas.microsoft.com/office/drawing/2014/main" id="{C8F0559C-D545-4B31-63F8-5DBF988F5C91}"/>
              </a:ext>
            </a:extLst>
          </p:cNvPr>
          <p:cNvSpPr txBox="1">
            <a:spLocks noChangeArrowheads="1"/>
          </p:cNvSpPr>
          <p:nvPr/>
        </p:nvSpPr>
        <p:spPr bwMode="auto">
          <a:xfrm>
            <a:off x="1510787" y="162318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2">
            <a:extLst>
              <a:ext uri="{FF2B5EF4-FFF2-40B4-BE49-F238E27FC236}">
                <a16:creationId xmlns:a16="http://schemas.microsoft.com/office/drawing/2014/main" id="{CD360807-1AF2-7A63-683F-FAEF741D5F43}"/>
              </a:ext>
            </a:extLst>
          </p:cNvPr>
          <p:cNvSpPr txBox="1">
            <a:spLocks noChangeArrowheads="1"/>
          </p:cNvSpPr>
          <p:nvPr/>
        </p:nvSpPr>
        <p:spPr bwMode="auto">
          <a:xfrm>
            <a:off x="3671290"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3">
            <a:extLst>
              <a:ext uri="{FF2B5EF4-FFF2-40B4-BE49-F238E27FC236}">
                <a16:creationId xmlns:a16="http://schemas.microsoft.com/office/drawing/2014/main" id="{21DFA679-C69A-0D76-9A54-17AE48E67D91}"/>
              </a:ext>
            </a:extLst>
          </p:cNvPr>
          <p:cNvSpPr txBox="1">
            <a:spLocks noChangeArrowheads="1"/>
          </p:cNvSpPr>
          <p:nvPr/>
        </p:nvSpPr>
        <p:spPr bwMode="auto">
          <a:xfrm>
            <a:off x="5650902"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4">
            <a:extLst>
              <a:ext uri="{FF2B5EF4-FFF2-40B4-BE49-F238E27FC236}">
                <a16:creationId xmlns:a16="http://schemas.microsoft.com/office/drawing/2014/main" id="{3E3E21D9-0322-2671-B651-0181A3AE8AD0}"/>
              </a:ext>
            </a:extLst>
          </p:cNvPr>
          <p:cNvSpPr txBox="1">
            <a:spLocks noChangeArrowheads="1"/>
          </p:cNvSpPr>
          <p:nvPr/>
        </p:nvSpPr>
        <p:spPr bwMode="auto">
          <a:xfrm>
            <a:off x="7581232" y="182466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15">
            <a:extLst>
              <a:ext uri="{FF2B5EF4-FFF2-40B4-BE49-F238E27FC236}">
                <a16:creationId xmlns:a16="http://schemas.microsoft.com/office/drawing/2014/main" id="{CB20F987-E68E-DBDD-F051-BB34FC87494F}"/>
              </a:ext>
            </a:extLst>
          </p:cNvPr>
          <p:cNvSpPr>
            <a:spLocks noChangeShapeType="1"/>
          </p:cNvSpPr>
          <p:nvPr/>
        </p:nvSpPr>
        <p:spPr bwMode="auto">
          <a:xfrm>
            <a:off x="2352122" y="276128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16">
            <a:extLst>
              <a:ext uri="{FF2B5EF4-FFF2-40B4-BE49-F238E27FC236}">
                <a16:creationId xmlns:a16="http://schemas.microsoft.com/office/drawing/2014/main" id="{0D34C020-FB82-D839-5FA5-893A6E3EFB19}"/>
              </a:ext>
            </a:extLst>
          </p:cNvPr>
          <p:cNvSpPr>
            <a:spLocks noChangeShapeType="1"/>
          </p:cNvSpPr>
          <p:nvPr/>
        </p:nvSpPr>
        <p:spPr bwMode="auto">
          <a:xfrm>
            <a:off x="7033660" y="261682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17">
            <a:extLst>
              <a:ext uri="{FF2B5EF4-FFF2-40B4-BE49-F238E27FC236}">
                <a16:creationId xmlns:a16="http://schemas.microsoft.com/office/drawing/2014/main" id="{24E1E7CC-ED4F-A409-8658-4E5E27277AB0}"/>
              </a:ext>
            </a:extLst>
          </p:cNvPr>
          <p:cNvSpPr>
            <a:spLocks noChangeShapeType="1"/>
          </p:cNvSpPr>
          <p:nvPr/>
        </p:nvSpPr>
        <p:spPr bwMode="auto">
          <a:xfrm>
            <a:off x="2352122" y="276128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8">
            <a:extLst>
              <a:ext uri="{FF2B5EF4-FFF2-40B4-BE49-F238E27FC236}">
                <a16:creationId xmlns:a16="http://schemas.microsoft.com/office/drawing/2014/main" id="{54A04455-AEB9-D9DB-D98B-E41E078ED87C}"/>
              </a:ext>
            </a:extLst>
          </p:cNvPr>
          <p:cNvSpPr>
            <a:spLocks noChangeShapeType="1"/>
          </p:cNvSpPr>
          <p:nvPr/>
        </p:nvSpPr>
        <p:spPr bwMode="auto">
          <a:xfrm>
            <a:off x="7033660" y="261682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20">
            <a:extLst>
              <a:ext uri="{FF2B5EF4-FFF2-40B4-BE49-F238E27FC236}">
                <a16:creationId xmlns:a16="http://schemas.microsoft.com/office/drawing/2014/main" id="{F0EAA5B4-71E3-1D05-AAF9-F8BA76E93889}"/>
              </a:ext>
            </a:extLst>
          </p:cNvPr>
          <p:cNvSpPr>
            <a:spLocks noChangeShapeType="1"/>
          </p:cNvSpPr>
          <p:nvPr/>
        </p:nvSpPr>
        <p:spPr bwMode="auto">
          <a:xfrm>
            <a:off x="2352122" y="333754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21">
            <a:extLst>
              <a:ext uri="{FF2B5EF4-FFF2-40B4-BE49-F238E27FC236}">
                <a16:creationId xmlns:a16="http://schemas.microsoft.com/office/drawing/2014/main" id="{6270494C-C59C-26D8-E40F-2C021AEEE048}"/>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22">
            <a:extLst>
              <a:ext uri="{FF2B5EF4-FFF2-40B4-BE49-F238E27FC236}">
                <a16:creationId xmlns:a16="http://schemas.microsoft.com/office/drawing/2014/main" id="{E3E847EF-A855-0EA5-F00E-54AF96E73813}"/>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23">
            <a:extLst>
              <a:ext uri="{FF2B5EF4-FFF2-40B4-BE49-F238E27FC236}">
                <a16:creationId xmlns:a16="http://schemas.microsoft.com/office/drawing/2014/main" id="{16331D94-C0D6-2159-54D4-AA0017BF3516}"/>
              </a:ext>
            </a:extLst>
          </p:cNvPr>
          <p:cNvSpPr>
            <a:spLocks noChangeShapeType="1"/>
          </p:cNvSpPr>
          <p:nvPr/>
        </p:nvSpPr>
        <p:spPr bwMode="auto">
          <a:xfrm>
            <a:off x="2352122" y="5066335"/>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24">
            <a:extLst>
              <a:ext uri="{FF2B5EF4-FFF2-40B4-BE49-F238E27FC236}">
                <a16:creationId xmlns:a16="http://schemas.microsoft.com/office/drawing/2014/main" id="{79C51843-AE8B-FC5B-97C8-A38218EA1B7D}"/>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BE6879A1-3FAA-EDAE-225D-7206F8842B4D}"/>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34">
            <a:extLst>
              <a:ext uri="{FF2B5EF4-FFF2-40B4-BE49-F238E27FC236}">
                <a16:creationId xmlns:a16="http://schemas.microsoft.com/office/drawing/2014/main" id="{072B9512-5120-4C5B-47B3-BBE5CEE29FC7}"/>
              </a:ext>
            </a:extLst>
          </p:cNvPr>
          <p:cNvSpPr>
            <a:spLocks noChangeArrowheads="1"/>
          </p:cNvSpPr>
          <p:nvPr/>
        </p:nvSpPr>
        <p:spPr bwMode="auto">
          <a:xfrm>
            <a:off x="3560307" y="2977185"/>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[B,RNR,N(R)=0,P/F=1]</a:t>
            </a:r>
          </a:p>
        </p:txBody>
      </p:sp>
      <p:sp>
        <p:nvSpPr>
          <p:cNvPr id="28" name="Rectangle 35">
            <a:extLst>
              <a:ext uri="{FF2B5EF4-FFF2-40B4-BE49-F238E27FC236}">
                <a16:creationId xmlns:a16="http://schemas.microsoft.com/office/drawing/2014/main" id="{8A6E820E-8F12-31D1-E22A-E77A5F248F09}"/>
              </a:ext>
            </a:extLst>
          </p:cNvPr>
          <p:cNvSpPr>
            <a:spLocks noChangeArrowheads="1"/>
          </p:cNvSpPr>
          <p:nvPr/>
        </p:nvSpPr>
        <p:spPr bwMode="auto">
          <a:xfrm>
            <a:off x="3653282" y="3553447"/>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p>
        </p:txBody>
      </p:sp>
      <p:sp>
        <p:nvSpPr>
          <p:cNvPr id="29" name="Rectangle 36">
            <a:extLst>
              <a:ext uri="{FF2B5EF4-FFF2-40B4-BE49-F238E27FC236}">
                <a16:creationId xmlns:a16="http://schemas.microsoft.com/office/drawing/2014/main" id="{B0643126-C92F-6FE9-0B69-E8E610059B3E}"/>
              </a:ext>
            </a:extLst>
          </p:cNvPr>
          <p:cNvSpPr>
            <a:spLocks noChangeArrowheads="1"/>
          </p:cNvSpPr>
          <p:nvPr/>
        </p:nvSpPr>
        <p:spPr bwMode="auto">
          <a:xfrm>
            <a:off x="3359130" y="413764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[B,I,N(R)=0,N(S)=0,P/F=1]</a:t>
            </a:r>
          </a:p>
        </p:txBody>
      </p:sp>
      <p:sp>
        <p:nvSpPr>
          <p:cNvPr id="30" name="Rectangle 37">
            <a:extLst>
              <a:ext uri="{FF2B5EF4-FFF2-40B4-BE49-F238E27FC236}">
                <a16:creationId xmlns:a16="http://schemas.microsoft.com/office/drawing/2014/main" id="{0E84E04D-02C6-A314-0B67-5E638A32D152}"/>
              </a:ext>
            </a:extLst>
          </p:cNvPr>
          <p:cNvSpPr>
            <a:spLocks noChangeArrowheads="1"/>
          </p:cNvSpPr>
          <p:nvPr/>
        </p:nvSpPr>
        <p:spPr bwMode="auto">
          <a:xfrm>
            <a:off x="3653282" y="4732960"/>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[B,RR,N(R)=1,P/F=1]</a:t>
            </a:r>
          </a:p>
        </p:txBody>
      </p:sp>
      <p:pic>
        <p:nvPicPr>
          <p:cNvPr id="3" name="图形 2">
            <a:extLst>
              <a:ext uri="{FF2B5EF4-FFF2-40B4-BE49-F238E27FC236}">
                <a16:creationId xmlns:a16="http://schemas.microsoft.com/office/drawing/2014/main" id="{F6C00DBC-8303-001F-DFC2-E045CBEE92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666" y="2130846"/>
            <a:ext cx="704549" cy="617209"/>
          </a:xfrm>
          <a:prstGeom prst="rect">
            <a:avLst/>
          </a:prstGeom>
        </p:spPr>
      </p:pic>
      <p:pic>
        <p:nvPicPr>
          <p:cNvPr id="31" name="图形 30">
            <a:extLst>
              <a:ext uri="{FF2B5EF4-FFF2-40B4-BE49-F238E27FC236}">
                <a16:creationId xmlns:a16="http://schemas.microsoft.com/office/drawing/2014/main" id="{46DBAB0A-B463-EFC5-E7BD-FB5A25390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8754" y="1659117"/>
            <a:ext cx="596045" cy="451292"/>
          </a:xfrm>
          <a:prstGeom prst="rect">
            <a:avLst/>
          </a:prstGeom>
        </p:spPr>
      </p:pic>
      <p:pic>
        <p:nvPicPr>
          <p:cNvPr id="32" name="图形 31">
            <a:extLst>
              <a:ext uri="{FF2B5EF4-FFF2-40B4-BE49-F238E27FC236}">
                <a16:creationId xmlns:a16="http://schemas.microsoft.com/office/drawing/2014/main" id="{D0B50842-68B5-E912-214D-20EA449F2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7203" y="1649424"/>
            <a:ext cx="596045" cy="451292"/>
          </a:xfrm>
          <a:prstGeom prst="rect">
            <a:avLst/>
          </a:prstGeom>
        </p:spPr>
      </p:pic>
      <p:pic>
        <p:nvPicPr>
          <p:cNvPr id="33" name="图形 32">
            <a:extLst>
              <a:ext uri="{FF2B5EF4-FFF2-40B4-BE49-F238E27FC236}">
                <a16:creationId xmlns:a16="http://schemas.microsoft.com/office/drawing/2014/main" id="{1AAA54CF-EBAA-C161-B1D9-E9AB2D0F91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7315" y="1659117"/>
            <a:ext cx="596045" cy="451292"/>
          </a:xfrm>
          <a:prstGeom prst="rect">
            <a:avLst/>
          </a:prstGeom>
        </p:spPr>
      </p:pic>
    </p:spTree>
    <p:extLst>
      <p:ext uri="{BB962C8B-B14F-4D97-AF65-F5344CB8AC3E}">
        <p14:creationId xmlns:p14="http://schemas.microsoft.com/office/powerpoint/2010/main" val="1559764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19720</Words>
  <Application>Microsoft Office PowerPoint</Application>
  <PresentationFormat>宽屏</PresentationFormat>
  <Paragraphs>3936</Paragraphs>
  <Slides>214</Slides>
  <Notes>68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214</vt:i4>
      </vt:variant>
    </vt:vector>
  </HeadingPairs>
  <TitlesOfParts>
    <vt:vector size="227" baseType="lpstr">
      <vt:lpstr>Huawei Sans</vt:lpstr>
      <vt:lpstr>等线</vt:lpstr>
      <vt:lpstr>黑体</vt:lpstr>
      <vt:lpstr>宋体</vt:lpstr>
      <vt:lpstr>Microsoft YaHei</vt:lpstr>
      <vt:lpstr>Microsoft YaHei</vt:lpstr>
      <vt:lpstr>Arial</vt:lpstr>
      <vt:lpstr>Calibri</vt:lpstr>
      <vt:lpstr>Tahoma</vt:lpstr>
      <vt:lpstr>Times New Roman</vt:lpstr>
      <vt:lpstr>Wingdings</vt:lpstr>
      <vt:lpstr>Designed by iSlide</vt:lpstr>
      <vt:lpstr>Visio</vt:lpstr>
      <vt:lpstr>计算机网络 第4章 数据链路层</vt:lpstr>
      <vt:lpstr>PowerPoint 演示文稿</vt:lpstr>
      <vt:lpstr>数据链路层在协议栈中的位置</vt:lpstr>
      <vt:lpstr>网络是如何构建的？</vt:lpstr>
      <vt:lpstr>对互连的网络思考一个问题</vt:lpstr>
      <vt:lpstr>更深入思考几个问题</vt:lpstr>
      <vt:lpstr>数据链路层的任务</vt:lpstr>
      <vt:lpstr>数据链路层的主要功能</vt:lpstr>
      <vt:lpstr>数据链路层在网络中的地位</vt:lpstr>
      <vt:lpstr>PowerPoint 演示文稿</vt:lpstr>
      <vt:lpstr>数据链路层提供的服务</vt:lpstr>
      <vt:lpstr>数据链路层提供的服务</vt:lpstr>
      <vt:lpstr>数据链路管理</vt:lpstr>
      <vt:lpstr>线路配置</vt:lpstr>
      <vt:lpstr>传输方式</vt:lpstr>
      <vt:lpstr>传输方式：单工、半双工和全双工</vt:lpstr>
      <vt:lpstr>传输方式：串行传输、并行传输</vt:lpstr>
      <vt:lpstr>传输方式：异步传输</vt:lpstr>
      <vt:lpstr>线路规程</vt:lpstr>
      <vt:lpstr>询问/应答模式</vt:lpstr>
      <vt:lpstr>轮询/选择模式</vt:lpstr>
      <vt:lpstr>选择模式</vt:lpstr>
      <vt:lpstr>轮询模式</vt:lpstr>
      <vt:lpstr>PowerPoint 演示文稿</vt:lpstr>
      <vt:lpstr>数据链路层数据单元</vt:lpstr>
      <vt:lpstr>成帧的关键问题和方法</vt:lpstr>
      <vt:lpstr>带比特填充的标志比特法</vt:lpstr>
      <vt:lpstr>带比特填充的标志比特法</vt:lpstr>
      <vt:lpstr>带比特填充的标志比特法</vt:lpstr>
      <vt:lpstr>编码违禁法</vt:lpstr>
      <vt:lpstr>PowerPoint 演示文稿</vt:lpstr>
      <vt:lpstr>数据链路层不加控制的数据收发</vt:lpstr>
      <vt:lpstr>数据链路层不加控制将带来两个问题</vt:lpstr>
      <vt:lpstr>差错控制</vt:lpstr>
      <vt:lpstr>流量控制</vt:lpstr>
      <vt:lpstr>对流量控制和差错控制实现技术的说明</vt:lpstr>
      <vt:lpstr>PowerPoint 演示文稿</vt:lpstr>
      <vt:lpstr>停等式协议（无错信道）</vt:lpstr>
      <vt:lpstr>停等式协议（有错信道）</vt:lpstr>
      <vt:lpstr>停等式协议（有错信道）</vt:lpstr>
      <vt:lpstr>停等式协议（有错信道）</vt:lpstr>
      <vt:lpstr>基于停等式协议实现流量控制</vt:lpstr>
      <vt:lpstr>停等式协议性能评估：完成一帧发送所需的最短时间</vt:lpstr>
      <vt:lpstr>停等式协议性能评估（无差错）</vt:lpstr>
      <vt:lpstr>停等式协议性能评估（有差错）</vt:lpstr>
      <vt:lpstr>信道利用率和有效数据传输效率计算实例</vt:lpstr>
      <vt:lpstr>基于停等协议实现差错控制</vt:lpstr>
      <vt:lpstr>用 ARQ 处理三种差错情形</vt:lpstr>
      <vt:lpstr>基于停等协议实现差错控制的技术要点</vt:lpstr>
      <vt:lpstr>停等协议的性能问题</vt:lpstr>
      <vt:lpstr>PowerPoint 演示文稿</vt:lpstr>
      <vt:lpstr>滑动窗口协议</vt:lpstr>
      <vt:lpstr>滑动窗口协议</vt:lpstr>
      <vt:lpstr>发送方窗口</vt:lpstr>
      <vt:lpstr>接收方窗口</vt:lpstr>
      <vt:lpstr>滑动窗口协议中的差错控制</vt:lpstr>
      <vt:lpstr>回退N协议（ GBN）—设计思想</vt:lpstr>
      <vt:lpstr>GBN协议—工作原理</vt:lpstr>
      <vt:lpstr>GBN -差错处理</vt:lpstr>
      <vt:lpstr>GBN解决帧破坏问题</vt:lpstr>
      <vt:lpstr>GBN解决数据帧丢失问题</vt:lpstr>
      <vt:lpstr>GBN解决确认帧丢失问题</vt:lpstr>
      <vt:lpstr>GBN窗口的大小与编号范围的关系</vt:lpstr>
      <vt:lpstr>如果窗口尺寸等于n时，确认帧ACK丢失时协议失败</vt:lpstr>
      <vt:lpstr>如果窗口尺寸等于 n-1 时，协议成功</vt:lpstr>
      <vt:lpstr>选择拒绝自动重复请求协议(SR)</vt:lpstr>
      <vt:lpstr>SR-差错处理</vt:lpstr>
      <vt:lpstr>SR解决帧破坏问题</vt:lpstr>
      <vt:lpstr>SR解决数据帧丢失问题</vt:lpstr>
      <vt:lpstr>SR解决确认帧丢失问题</vt:lpstr>
      <vt:lpstr>SR的窗口大小与帧编号范围的关系</vt:lpstr>
      <vt:lpstr>发送窗口尺寸太大，协议会失败</vt:lpstr>
      <vt:lpstr>接收窗口尺寸太大，协议失败</vt:lpstr>
      <vt:lpstr>滑动窗口协议回退N的传输效率</vt:lpstr>
      <vt:lpstr>停等协议和滑窗协议传输效率计算举例</vt:lpstr>
      <vt:lpstr>窗口大小的选择</vt:lpstr>
      <vt:lpstr>3 种协议方法总结</vt:lpstr>
      <vt:lpstr>PowerPoint 演示文稿</vt:lpstr>
      <vt:lpstr>HDLC 协议概述（1）</vt:lpstr>
      <vt:lpstr>HDLC 协议概述（2）</vt:lpstr>
      <vt:lpstr>HDLC 协议中的站点类型</vt:lpstr>
      <vt:lpstr>链路配置</vt:lpstr>
      <vt:lpstr>通信方式</vt:lpstr>
      <vt:lpstr>HDLC帧格式</vt:lpstr>
      <vt:lpstr>HDLC帧格式：标志字段</vt:lpstr>
      <vt:lpstr>HDLC帧格式：地址字段</vt:lpstr>
      <vt:lpstr>HDLC帧格式：控制字段</vt:lpstr>
      <vt:lpstr>HDLC帧格式：I-帧的控制字段</vt:lpstr>
      <vt:lpstr>HDLC帧格式：S-帧的控制字段</vt:lpstr>
      <vt:lpstr>HDLC帧格式：U-帧的控制字段</vt:lpstr>
      <vt:lpstr>HDLC帧格式：信息字段</vt:lpstr>
      <vt:lpstr>HDLC帧格式：帧校验序列字段</vt:lpstr>
      <vt:lpstr>S-监控帧的使用方式</vt:lpstr>
      <vt:lpstr>S-监控帧：接收就绪(RR)帧</vt:lpstr>
      <vt:lpstr>S-监控帧：接收未就绪(RNR)帧</vt:lpstr>
      <vt:lpstr>S-监控帧：REJ帧和SREJ帧</vt:lpstr>
      <vt:lpstr>U-无编号帧的种类及意义</vt:lpstr>
      <vt:lpstr>HDLC协议的通信实例：查询/响应</vt:lpstr>
      <vt:lpstr>HDLC协议的通信实例：选择/应答</vt:lpstr>
      <vt:lpstr>HDLC协议的通信实例：对等通信</vt:lpstr>
      <vt:lpstr>PowerPoint 演示文稿</vt:lpstr>
      <vt:lpstr>PPP协议概述（1）</vt:lpstr>
      <vt:lpstr>PPP协议概述（2）</vt:lpstr>
      <vt:lpstr>PPP协议和 HDLC 协议的区别</vt:lpstr>
      <vt:lpstr>PowerPoint 演示文稿</vt:lpstr>
      <vt:lpstr>局域网的基本概念</vt:lpstr>
      <vt:lpstr>局域网协议标准：IEEE 802 系列标准</vt:lpstr>
      <vt:lpstr>IEEE 局域网参考模型</vt:lpstr>
      <vt:lpstr>IEEE 局域网模型-MAC层</vt:lpstr>
      <vt:lpstr>PowerPoint 演示文稿</vt:lpstr>
      <vt:lpstr>逻辑链路控制子层LLC</vt:lpstr>
      <vt:lpstr>LLC 提供的服务</vt:lpstr>
      <vt:lpstr>PowerPoint 演示文稿</vt:lpstr>
      <vt:lpstr>媒体访问控制子层（MAC）</vt:lpstr>
      <vt:lpstr>动态分配信道（一）：竞争协议</vt:lpstr>
      <vt:lpstr>PowerPoint 演示文稿</vt:lpstr>
      <vt:lpstr>以太网</vt:lpstr>
      <vt:lpstr>以太网拓扑结构</vt:lpstr>
      <vt:lpstr>以太网拓扑结构</vt:lpstr>
      <vt:lpstr>共享广播信道以太网的冲突问题</vt:lpstr>
      <vt:lpstr>载波侦听多路访问CSMA</vt:lpstr>
      <vt:lpstr>以太网CSMA/CD</vt:lpstr>
      <vt:lpstr>CSMA/CD 协议工作流程</vt:lpstr>
      <vt:lpstr>冲突检测窗口（争用期）</vt:lpstr>
      <vt:lpstr>最短帧长</vt:lpstr>
      <vt:lpstr>10 Mbit/s以太网争用期的帧长度</vt:lpstr>
      <vt:lpstr>二进制指数退避算法</vt:lpstr>
      <vt:lpstr>以太网站点发送帧过程</vt:lpstr>
      <vt:lpstr>CSMA/CD 协议的适用场景</vt:lpstr>
      <vt:lpstr>以太网帧结构</vt:lpstr>
      <vt:lpstr>Ethernet II 帧</vt:lpstr>
      <vt:lpstr>Ethernet II帧 - MAC地址字段（1）</vt:lpstr>
      <vt:lpstr>Ethernet II帧 - MAC地址字段（2）</vt:lpstr>
      <vt:lpstr>Ethernet II帧 - 类型字段</vt:lpstr>
      <vt:lpstr>Ethernet II帧 - 数据字段、帧校验字段 </vt:lpstr>
      <vt:lpstr>IEEE 802.3帧格式</vt:lpstr>
      <vt:lpstr>无效的 MAC 帧 </vt:lpstr>
      <vt:lpstr>以太网络标准演进：超宽、QoS保证、可管理维护三方并进</vt:lpstr>
      <vt:lpstr>以太网各标准实体：开放、竞争与合作</vt:lpstr>
      <vt:lpstr>OIF：定义光电互联互通标准</vt:lpstr>
      <vt:lpstr>MEF（Metro Ethernet Forum）：定义城域以太业务及运营框架</vt:lpstr>
      <vt:lpstr>IEEE 802：定义LAN架构和不同介质网络技术</vt:lpstr>
      <vt:lpstr>以太网：获得广泛的行业应用</vt:lpstr>
      <vt:lpstr>以太网络各速率应用场景</vt:lpstr>
      <vt:lpstr>10Mbps以太网运行参数</vt:lpstr>
      <vt:lpstr>以太网种类</vt:lpstr>
      <vt:lpstr>10Base5：粗缆以太网</vt:lpstr>
      <vt:lpstr>10Base2：细缆以太网</vt:lpstr>
      <vt:lpstr>10BaseT：双绞线以太网</vt:lpstr>
      <vt:lpstr>100Base-T：快速以太网</vt:lpstr>
      <vt:lpstr>4B/5B编码</vt:lpstr>
      <vt:lpstr>MLT-3编码规则（属于双极性编码） </vt:lpstr>
      <vt:lpstr>100BASE以太网：三种不同的物理层标准</vt:lpstr>
      <vt:lpstr>快速以太网运行参数</vt:lpstr>
      <vt:lpstr>千兆以太网运行参数</vt:lpstr>
      <vt:lpstr>吉比特以太网：物理层</vt:lpstr>
      <vt:lpstr>吉比特以太网：半双工方式工作</vt:lpstr>
      <vt:lpstr>吉比特以太网：载波延伸（半双工时）</vt:lpstr>
      <vt:lpstr>吉比特以太网：分组突发（半双工时）</vt:lpstr>
      <vt:lpstr>10 吉比特以太网：概况</vt:lpstr>
      <vt:lpstr>10 吉比特以太网：物理层</vt:lpstr>
      <vt:lpstr>40GE/100GE：物理层</vt:lpstr>
      <vt:lpstr>动态分配信道（二）：无冲突竞争协议</vt:lpstr>
      <vt:lpstr>动态分配信道（三）：有限竞争协议</vt:lpstr>
      <vt:lpstr>PowerPoint 演示文稿</vt:lpstr>
      <vt:lpstr>数据链路层网络互连</vt:lpstr>
      <vt:lpstr>网桥</vt:lpstr>
      <vt:lpstr>网桥的内部结构 </vt:lpstr>
      <vt:lpstr>使用网桥带来的好处</vt:lpstr>
      <vt:lpstr>网桥的路由功能</vt:lpstr>
      <vt:lpstr>网桥的错误检测和帧格式转换功能</vt:lpstr>
      <vt:lpstr>隔离通信功能</vt:lpstr>
      <vt:lpstr>网桥使各网段成为隔离开的碰撞域 </vt:lpstr>
      <vt:lpstr>使用网桥带来的缺点</vt:lpstr>
      <vt:lpstr>网桥路由算法</vt:lpstr>
      <vt:lpstr>PowerPoint 演示文稿</vt:lpstr>
      <vt:lpstr>PowerPoint 演示文稿</vt:lpstr>
      <vt:lpstr>透明网桥(Transparent Bridge)</vt:lpstr>
      <vt:lpstr>路由表的初始化</vt:lpstr>
      <vt:lpstr>路由表的建立过程举例</vt:lpstr>
      <vt:lpstr>路由表的自动修改</vt:lpstr>
      <vt:lpstr>PowerPoint 演示文稿</vt:lpstr>
      <vt:lpstr>帧循环问题</vt:lpstr>
      <vt:lpstr>消除环路的思想</vt:lpstr>
      <vt:lpstr>生成树算法(Spanning Tree Protocol)</vt:lpstr>
      <vt:lpstr>相关名词</vt:lpstr>
      <vt:lpstr>生成树算法过程</vt:lpstr>
      <vt:lpstr>STP实例-互连局域网及其图表示</vt:lpstr>
      <vt:lpstr>STP实例-确定根网桥</vt:lpstr>
      <vt:lpstr>STP实例-确定根端口</vt:lpstr>
      <vt:lpstr>STP实例-确定根端口</vt:lpstr>
      <vt:lpstr>STP实例-为每个网络指定网桥</vt:lpstr>
      <vt:lpstr>STP实例-生成树的拓扑及图形表示</vt:lpstr>
      <vt:lpstr>源路由网桥</vt:lpstr>
      <vt:lpstr>源路由网桥示例</vt:lpstr>
      <vt:lpstr>路由的生成</vt:lpstr>
      <vt:lpstr>PowerPoint 演示文稿</vt:lpstr>
      <vt:lpstr>第二层交换机</vt:lpstr>
      <vt:lpstr>以太交换机设备形态</vt:lpstr>
      <vt:lpstr>用以太网交换机扩展局域网 </vt:lpstr>
      <vt:lpstr>以太网交换机的用途</vt:lpstr>
      <vt:lpstr>典型的转发模式（1）</vt:lpstr>
      <vt:lpstr>典型的转发模式（2）</vt:lpstr>
      <vt:lpstr>典型的转发模式（3）</vt:lpstr>
      <vt:lpstr>用以太网交换机实现链路层互连的优点</vt:lpstr>
      <vt:lpstr>PowerPoint 演示文稿</vt:lpstr>
      <vt:lpstr>本章总结（1）</vt:lpstr>
      <vt:lpstr>本章总结（2）</vt:lpstr>
      <vt:lpstr>本章总结（3）</vt:lpstr>
      <vt:lpstr>本章总结（4）</vt:lpstr>
      <vt:lpstr>本章总结（5）</vt:lpstr>
      <vt:lpstr>本章总结（6）</vt:lpstr>
      <vt:lpstr>本章总结（7）</vt:lpstr>
      <vt:lpstr>本章总结（8）</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2023-09-20T16:08:59Z</dcterms:modified>
</cp:coreProperties>
</file>